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14" r:id="rId2"/>
    <p:sldId id="305" r:id="rId3"/>
    <p:sldId id="313" r:id="rId4"/>
    <p:sldId id="310" r:id="rId5"/>
    <p:sldId id="339" r:id="rId6"/>
    <p:sldId id="340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63" r:id="rId22"/>
    <p:sldId id="367" r:id="rId23"/>
    <p:sldId id="356" r:id="rId24"/>
    <p:sldId id="364" r:id="rId25"/>
    <p:sldId id="357" r:id="rId26"/>
    <p:sldId id="358" r:id="rId27"/>
    <p:sldId id="359" r:id="rId28"/>
    <p:sldId id="360" r:id="rId29"/>
    <p:sldId id="361" r:id="rId30"/>
    <p:sldId id="362" r:id="rId31"/>
    <p:sldId id="332" r:id="rId32"/>
    <p:sldId id="333" r:id="rId33"/>
    <p:sldId id="365" r:id="rId34"/>
    <p:sldId id="366" r:id="rId35"/>
    <p:sldId id="334" r:id="rId36"/>
    <p:sldId id="336" r:id="rId37"/>
    <p:sldId id="335" r:id="rId38"/>
    <p:sldId id="315" r:id="rId39"/>
    <p:sldId id="276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8C01B"/>
    <a:srgbClr val="004A84"/>
    <a:srgbClr val="0092D2"/>
    <a:srgbClr val="004A7C"/>
    <a:srgbClr val="FFF10B"/>
    <a:srgbClr val="005294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79886" autoAdjust="0"/>
  </p:normalViewPr>
  <p:slideViewPr>
    <p:cSldViewPr snapToGrid="0" snapToObjects="1">
      <p:cViewPr>
        <p:scale>
          <a:sx n="70" d="100"/>
          <a:sy n="70" d="100"/>
        </p:scale>
        <p:origin x="-3036" y="-588"/>
      </p:cViewPr>
      <p:guideLst>
        <p:guide orient="horz" pos="3986"/>
        <p:guide orient="horz" pos="2002"/>
        <p:guide orient="horz" pos="3770"/>
        <p:guide pos="5420"/>
        <p:guide pos="309"/>
        <p:guide pos="278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fld id="{8ABA6444-AE7F-45C4-9564-0324B687992D}" type="datetimeFigureOut">
              <a:rPr lang="en-US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fld id="{22EAD061-1CB6-4934-BA12-30A1045C1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2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fld id="{87CB8E2E-FF5C-4525-A534-537DC527C6B9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fld id="{4711C5CA-E6D9-4FC4-9810-F9FC5FE1D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66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12EE32A2-56DF-450C-8739-4628249516AC}" type="slidenum">
              <a:rPr lang="ru-RU"/>
              <a:pPr eaLnBrk="1" hangingPunct="1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инструментарий исследования были включены два вопроса об отношении населения стран, участвующих в проекте, к созданию на территории бывшего СССР двух экономических интеграционных объединений – ТС и ЕЭП. Распределения ответов на эти вопросы анкеты приведены на этом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следующем рисунках.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Так, на высоком уровне находится поддержка ТС и ЕЭП в их государствах-участниках: 80% в Казахстане, 72% в России и 60% в Беларуси (в РБ - наиболее низкий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показатель среди стран ТС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споры о тарифах и экспортных пошлинах). В Украине поддержка ТС-ЕЭП населением составляет более 55%.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1C5CA-E6D9-4FC4-9810-F9FC5FE1DBB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В политической сфере почти для всех стран приоритетом является постсоветское пространство. Единственное исключение – Грузия, ориентированная на США (Кластер «Другие страны»).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 экономике преобладает ориентация на Евросоюз, характерная для Армении, Беларуси, Грузии,</a:t>
            </a:r>
            <a:r>
              <a:rPr lang="ru-RU" baseline="0" dirty="0" smtClean="0"/>
              <a:t> </a:t>
            </a:r>
            <a:r>
              <a:rPr lang="ru-RU" dirty="0" smtClean="0"/>
              <a:t>Молдовы, России, Украины.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Казахстан, Кыргызстан и Таджикистан в экономической сфере притягиваются скорее к постсоветскому пространству, а кластер «Другие страны» является приоритетом для населения Азербайджана и Узбекистана. Для Азербайджана ключевым экономическим ориентиром является Турция (в среднем ее упомянули 28% респондентов), а для Узбекистана – Япония (в среднем 21% упоминаний в «экономических» вопросах).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Закономерности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социокультурного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интереса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похожи на закономерности экономического взаимодействия – страны Центральной Азии ориентированы на постсоветское пространство и, в меньшей степени, на Китай и страны мусульманского мира; Молдова ориентирована одновременно на Россию и Румынию; Грузия – на Евросоюз и США; Азербайджан – на Турцию; Россия и Украина меньше среднего ориентированы на постсоветское пространство, а уровень их притяжения к Евросоюзу и странам остального мира примерно соответствует средним по странам значениям. Вместе с тем, взаимное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социокультурное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притяжение стран региона СНГ характеризуется высокими показателями в реальных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практических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интересах. В среднем, по девяти странам, в которых задавался вопрос о наличии близких корреспондентов, 57% опрошенных указали, что имеют такие связи в странах постсоветского пространства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Потребность в получении образования за границей: если раньше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столичные города бывших республик СССР пользовались большим спросом в плане получения в них образования, то в настоящее время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территория постсоветского пространства не обладает особенными конкурентными преимуществами перед ЕС или наиболее часто упоминаемыми странами остального мира. Лишь в одной стране – Казахстане – доля ответов «Страны бывшего СССР» превышает остальные варианты. Страны Евросоюза – в среднем наиболее упоминаемая категория ответов – чаще других называли респонденты из Молдовы (43% ответов; 17% из них – Румыния) и Грузии (54% ответов по совокупности; наиболее популярный ответ в категории – Великобритания, 31%).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пределы постсоветского пространства и Евросоюза чаще других выходит желательная образовательная траектория у жителей Таджикистана, Азербайджана, Кыргызстана, Узбекистана. У азербайджанцев в приоритете находится Турция, у трех остальных стран – США. В Таджикистане доля упоминаний США составляет 44%, и это самый высокий показатель в ответах респондентов на вопрос об образовании по всем странам. Второй по частоте ответ тоже зафиксирован в Таджикистане, и это Россия с 36% упоминаний. 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Заинтересованность жителей стран постсоветского пространства в поставках творческих услуг и товаров оказалась направлена прежде всего внутрь этого пространства – в среднем по странам 56% упоминаний категории «Страны бывшего СССР». В наибольше степени такой вектор интереса характерен для жителей Таджикистана и Кыргызстана, в наименьшей – для жителей Грузии.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Население Молдовы, Грузии и Армении более прочих заинтересовано в «импорте творчества» из Евросоюза. Жители Молдовы чаще всего упоминали Румынию (37% ответов), а респонденты из Грузии и Армении – Францию (по 36% упоминаний в каждой из двух стран).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сторону культуры и искусства из остального мира больше других ориентированы жители Таджикистана и Узбекистана. В Таджикистане 36% ответов пришлось на Турцию, в Узбекистане самой упоминаемой в категории «Другие страны» стала Индия, 31%.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постсоветском пространстве наиболее привлекательными в качестве вероятных поставщиков артистов, писателей, художников, и произведений искусства выглядят Россия и Украина.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среднем по странам за последние пять лет посещали хотя бы одну страну на территории бывшего СССР 30% населения. Наиболее высок этот показатель в Молдове, Беларуси и Кыргызстане – в этих странах опыт недавнего посещения государств постсоветского пространства имеет почти каждый второй. Минимальная трансграничная мобильность в сторону СНГ зафиксирована в Грузии, всего 8%.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Молдове почти каждый четвертый житель старше 18 лет за последние пять лет посещал как минимум одну страну Евросоюза (в 15% из 23% случаев это была Румыния). Это заметно более высокий показатель, чем у других стран, участвующих в проекте.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странах остального мира за последние пять лет удалось побывать лишь 7% респондентов в среднем по странам. Относительно более высоки доли имеющих такой опыт в России (13%) и Грузии (12%), причем в обоих случаях речь идет прежде всего о Турции.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вопросе о привлекательности входящего туристического потока ни один из генеральных геополитических кластеров 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-СССР» – «Евросоюз» – «Остальной мир» приоритета не имеет, каждый получил примерно по 50% упоминаний.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пределах постсоветского пространства в среднем наиболее востребованными туристами являются россияне, а также, в несколько меньшей степени, жители Казахстана, Украины и Беларуси. Чаще всего Россию в качестве желательного источника туристов называли в Таджикистане и Молдове.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Интересно, что довольно высокой (29%) оказалась доля респондентов, упомянувших Россию, в Грузии. Это не только существенно выше доли грузин, которые сами бы хотели съездить в Россию на отдых (6%), но и вообще самая высокая доля упоминаний России респондентами из Грузии по всему блоку из 17 вопросов, за исключением, разумеется, вопроса о враждебности (фактором угрозы Россию назвали 78% респондентов).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Россия и Украина, занимая первые два места в условном рейтинге объектов культурного интереса, занимают два последних места в рейтинге субъектов этого интереса: 53% и 49% респондентов в Украине и России заявили, что не интересуются историей, культурой, географией ни одной из предложенных в анкете стран. Иными словами, Россия и Украина больше всего интересуют жителей остальных стран, но меньше всего интересуются ими сами.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Сделанная по итогам расчета индексов группировка стран по приоритетным для них геополитическим векторам иллюстрируется этой схемой. По совокупности трех факторов – экономика, политика, культура – приоритетным вектором притяжения для относительного большинства стран является ПСП, и ключевым фактором такой группировки является политический. Армения, Беларусь, Молдова, Узбекистан оказались в этой группе только потому, что отдали безусловный приоритет странам бывшего СССР в ответах на два вопроса из сферы политики (о дружественных странах и вероятных военных союзниках). В культуре и экономической сфере перечисленные страны имеют другие приоритеты.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Неблагоприятным для перспектив евразийской интеграции является тот факт, что население двух ключевых для интеграционного процесса стран – Украины и РФ, которые в среднем представляют наибольший интерес для жителей остальных стран бывшего СССР – оказалось ориентировано не на ПСП, а на ЕС.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71429949-FB00-45D2-8DC8-639DB20E304B}" type="slidenum">
              <a:rPr lang="ru-RU"/>
              <a:pPr eaLnBrk="1" hangingPunct="1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71429949-FB00-45D2-8DC8-639DB20E304B}" type="slidenum">
              <a:rPr lang="ru-RU"/>
              <a:pPr eaLnBrk="1" hangingPunct="1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Вопросы основного тематического блока сконструированы по одному типу: респондентам предлагается выбрать страны из заданного списка в соответствии с определенным критерием принадлежности страны к определенному типу (дружественная/недружественная, знакомая/незнакомая, интересная/неинтересная и т.п.), т.е. используется дихотомическая шкала фиксации соответствующего показателя (признака). Заданный список ответов позволяет формулировать три группы выводов к данным по каждому вопросу - об интеграционных предпочтениях внутри постсоветского пространства, об интеграционном притяжении за пределы этого пространства и о степени ориентации общественного мнения страны на ее автономность (по доле отказов называть "привлекательные" страны).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D5EF628D-E699-4B54-97CD-B90E9533A53E}" type="slidenum">
              <a:rPr lang="ru-RU"/>
              <a:pPr eaLnBrk="1" hangingPunct="1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 совокупности трех факторов наибольший взаимный интерес имеют друг к другу жители трех славянских стран – России, Беларуси и Украины. Если чуть снизить порог отсечения верхней части списка, то можно сказать, что наибольшим взаимным притяжением характеризуются страны ЕЭП </a:t>
            </a:r>
            <a:r>
              <a:rPr lang="en-US" smtClean="0"/>
              <a:t>c </a:t>
            </a:r>
            <a:r>
              <a:rPr lang="ru-RU" smtClean="0"/>
              <a:t>примыкающей к ним Украиной.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Вопросы основного тематического блока сконструированы по одному типу: респондентам предлагается выбрать страны из заданного списка в соответствии с определенным критерием принадлежности страны к определенному типу (дружественная/недружественная, знакомая/незнакомая, интересная/неинтересная и т.п.), т.е. используется дихотомическая шкала фиксации соответствующего показателя (признака). Заданный список ответов позволяет формулировать три группы выводов к данным по каждому вопросу - об интеграционных предпочтениях внутри постсоветского пространства, об интеграционном притяжении за пределы этого пространства и о степени ориентации общественного мнения страны на ее автономность (по доле отказов называть "привлекательные" страны).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D5EF628D-E699-4B54-97CD-B90E9533A53E}" type="slidenum">
              <a:rPr lang="ru-RU"/>
              <a:pPr eaLnBrk="1" hangingPunct="1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Вопросы основного тематического блока сконструированы по одному типу: респондентам предлагается выбрать страны из заданного списка в соответствии с определенным критерием принадлежности страны к определенному типу (дружественная/недружественная, знакомая/незнакомая, интересная/неинтересная и т.п.), т.е. используется дихотомическая шкала фиксации соответствующего показателя (признака). Заданный список ответов позволяет формулировать три группы выводов к данным по каждому вопросу - об интеграционных предпочтениях внутри постсоветского пространства, об интеграционном притяжении за пределы этого пространства и о степени ориентации общественного мнения страны на ее автономность (по доле отказов называть "привлекательные" страны).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D5EF628D-E699-4B54-97CD-B90E9533A53E}" type="slidenum">
              <a:rPr lang="ru-RU"/>
              <a:pPr eaLnBrk="1" hangingPunct="1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D5EF628D-E699-4B54-97CD-B90E9533A53E}" type="slidenum">
              <a:rPr lang="ru-RU"/>
              <a:pPr eaLnBrk="1" hangingPunct="1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D5EF628D-E699-4B54-97CD-B90E9533A53E}" type="slidenum">
              <a:rPr lang="ru-RU"/>
              <a:pPr eaLnBrk="1" hangingPunct="1"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Политические распределения отличаются от экономических. В экономике в среднем по странам приоритета ни у одного из трех векторов экономической интеграции не было. В случае же с вопросом о дружественных странах можно видеть существенное смещение в сторону вектора «</a:t>
            </a:r>
            <a:r>
              <a:rPr lang="en-US" dirty="0" smtClean="0"/>
              <a:t>ex</a:t>
            </a:r>
            <a:r>
              <a:rPr lang="ru-RU" dirty="0" smtClean="0"/>
              <a:t>-СССР» – 80% упоминаний в среднем по странам. Во всех без исключения странах, участвующих в проекте, группа ответов «Страны бывшего СССР» оказалась самой наполненной.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Наиболее значительные отклонения в сторону увеличения от средних для двух остальных генеральных векторов интеграции: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dirty="0" smtClean="0"/>
              <a:t>«Страны Евросоюза» заметно чаще среднего упоминали респонденты в Армении, Молдове и Грузии, причем в Армении под дружественной страной Евросоюза понимается почти исключительно Франция, в Молдове – Румыния, а в Грузии – в равной степени Франция и Германия.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dirty="0" smtClean="0"/>
              <a:t>«Другие страны» чаще среднего упоминались респондентами в Азербайджане (это Турция) и в Грузии (США).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пределах постсоветского пространства самую высокую среднюю «дружественность» имеет Россия, 66%. Наиболее высоки доли считающих Россию дружественной страной в Армении, Молдове и странах среднеазиатского региона. Наименьший показатель зафиксирован в Грузии, в которой доля упоминаний России в качестве друга по понятным причинам крайне невысока и составляет 5%.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Еще одно отличие полученных результатов от распределений ответов на вопросы экономического блока – наличие периферийных взаимосвязей, сопоставимых по значимости с центростремительными. Так, в Грузии высокие доли упоминаний получили Азербайджан и Украина, а в Украине – Беларусь.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Вопрос, противоположный по смыслу предыдущему, был задан в семи странах из одиннадцати. Противоречие: распределение ответов об источниках угрозы оказалось смещено в ту же сторону, что и распределение ответов о друзьях – то есть, в сторону группы ответов «Страны бывшего СССР». Каждая из семи стран, за исключением Беларуси, имеет на территории бывшего СССР фактор угрозы разной степени воспринимаемой опасности, а некоторые даже два таких фактора. Наименее вовлеченной в конфликтные взаимоотношения страной является Молдова – здесь об отсутствии недругов заявили больше половины опрошенных. Самая бескомпромиссная – Армения. Здесь совокупная доля ответов «Таких стран нет» и «Затрудняюсь ответить» составляет лишь 1%.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среднем по странам приоритета ни у одного из трех геополитических кластеров 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-СССР» – «Евросоюз» – «Остальной мир» нет, каждый получил примерно по 40% упоминаний. При рассмотрении частных распределений можно обнаружить преимущественную ориентацию на товары из Евросоюза у населения Грузии и Беларуси, на товары из стран бывшего СССР – у жителей Таджикистана, на товары из других стран – у азербайджанцев (чаще всего они называли Турцию). В каждом из перечисленных случаев соответствующий кластер имеет значимо более высокий удельный вес по сравнению с двумя остальными.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пределах постсоветского пространства наиболее привлекательной территорией происхождения товаров является Россия – ее упомянули от 20% до 70% участников опроса в каждой из стран, за исключением Украины (здесь доля упоминаний России составила чуть меньше пороговых 20%).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наибольшей степени ориентированы на российские товары жители стран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центральноазиатского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региона – здесь доли упоминания России заметно выше, чем в других странах, участвующих в проекте, и составляют от 49% до 70%.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Единственной страной, кроме России, чьи товары являются предпочтительными для 20% и более населения какой-либо другой страны, участвовавшей в исследовании, стала Беларусь (ее упомянули 20% респондентов в России).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В среднем по территориям опроса наиболее привлекательным источником стала группа стран «остального мира», в среднем 49% упоминаний. Наибольший вклад в эту величину внесли Таджикистан (75%), Грузия (59%), Узбекистан (58%) и Азербайджан (54%). Для Таджикистана главной «другой страной» в этом вопросе стал Китай, для Грузии – США, для Узбекистана – Япония, для Азербайджана – Турция.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Категория «Страны Евросоюза» стала самой частотной группой ответов в Молдове, Украине и России. Страны бывшего СССР, как и при ответах на другие вопросы анкеты, чаще всего называли респонденты из </a:t>
            </a:r>
            <a:r>
              <a:rPr lang="ru-RU" dirty="0" err="1" smtClean="0"/>
              <a:t>центральноазиатского</a:t>
            </a:r>
            <a:r>
              <a:rPr lang="ru-RU" dirty="0" smtClean="0"/>
              <a:t> региона.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 пределах постсоветского пространства наиболее высокую среднюю </a:t>
            </a:r>
            <a:r>
              <a:rPr lang="ru-RU" dirty="0" err="1" smtClean="0"/>
              <a:t>упоминаемость</a:t>
            </a:r>
            <a:r>
              <a:rPr lang="ru-RU" dirty="0" smtClean="0"/>
              <a:t> имеет Россия. Периферийные векторы предпочтений, сопоставимые по весу с центростремительными, в расчетных показателях снова отсутствуют. При этом в Грузии жители поставили на первое место среди стран ПСП Украину, упомянув ее в 13% случаев (США, для сравнения, получили в ответах жителей Грузии на этот вопрос 49%).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В среднем по странам наиболее привлекательным «коллективным» партнером в области науки и техники является кластер «Другие страны» – 56% ответов. Это заметно больше, чем доли ответов, приходящиеся на категории «Страны бывшего СССР» и «Страны Евросоюза» (по 41%). Объясняется такое смещение тем, что во всех странах большое количество упоминаний в качестве желательного научно-технического партнера получила Япония. Наиболее высоки доли ее упоминаний в России (48%), Узбекистане (42%), Казахстане (41%), Беларуси (40%).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Высокие доли группы ответов «Страны Евросоюза» в России, Грузии, Молдове, Украине определяются главным образом высокой частотой упоминания Германии, входящей в эту категорию.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Категория «Страны бывшего СССР» в ответах на этот вопрос анкеты стала наиболее популярной лишь в национальной выборке Кыргызстана.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Наиболее привлекательная страна – Россия, периферийные взаимосвязи неразвиты. Однако в Грузии Россию упомянули менее лишь 8% респондентов.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презентация38_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9712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5"/>
          <p:cNvCxnSpPr/>
          <p:nvPr userDrawn="1"/>
        </p:nvCxnSpPr>
        <p:spPr>
          <a:xfrm>
            <a:off x="0" y="5359403"/>
            <a:ext cx="9144000" cy="1588"/>
          </a:xfrm>
          <a:prstGeom prst="line">
            <a:avLst/>
          </a:prstGeom>
          <a:ln w="50800" cap="flat" cmpd="sng" algn="ctr">
            <a:gradFill flip="none" rotWithShape="1">
              <a:gsLst>
                <a:gs pos="16000">
                  <a:srgbClr val="004A84"/>
                </a:gs>
                <a:gs pos="85000">
                  <a:srgbClr val="0092D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chemeClr val="bg1">
                <a:lumMod val="7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685800" y="3987702"/>
            <a:ext cx="8105776" cy="6648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50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8" name="Content Placeholder 3"/>
          <p:cNvSpPr>
            <a:spLocks noGrp="1"/>
          </p:cNvSpPr>
          <p:nvPr>
            <p:ph sz="half" idx="2"/>
          </p:nvPr>
        </p:nvSpPr>
        <p:spPr>
          <a:xfrm>
            <a:off x="3718868" y="4700277"/>
            <a:ext cx="5061595" cy="367023"/>
          </a:xfrm>
        </p:spPr>
        <p:txBody>
          <a:bodyPr/>
          <a:lstStyle>
            <a:lvl1pPr marL="177800" indent="-177800" algn="r">
              <a:lnSpc>
                <a:spcPct val="100000"/>
              </a:lnSpc>
              <a:spcBef>
                <a:spcPts val="1500"/>
              </a:spcBef>
              <a:buFontTx/>
              <a:buNone/>
              <a:defRPr sz="22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947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07335"/>
            <a:ext cx="8304213" cy="791929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2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 bwMode="auto">
          <a:xfrm>
            <a:off x="401639" y="705514"/>
            <a:ext cx="618405" cy="6175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48000">
                <a:srgbClr val="F8C01B"/>
              </a:gs>
              <a:gs pos="100000">
                <a:srgbClr val="FFF10B"/>
              </a:gs>
            </a:gsLst>
            <a:lin ang="14760000" scaled="0"/>
            <a:tileRect/>
          </a:gradFill>
          <a:ln>
            <a:noFill/>
          </a:ln>
          <a:effectLst>
            <a:outerShdw blurRad="1524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2539" y="607335"/>
            <a:ext cx="7446962" cy="791929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езентация7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"/>
            <a:ext cx="912812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7"/>
          <p:cNvSpPr/>
          <p:nvPr userDrawn="1"/>
        </p:nvSpPr>
        <p:spPr bwMode="auto">
          <a:xfrm>
            <a:off x="401639" y="705514"/>
            <a:ext cx="618405" cy="6175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48000">
                <a:srgbClr val="F8C01B"/>
              </a:gs>
              <a:gs pos="100000">
                <a:srgbClr val="FFF10B"/>
              </a:gs>
            </a:gsLst>
            <a:lin ang="14760000" scaled="0"/>
            <a:tileRect/>
          </a:gradFill>
          <a:ln>
            <a:noFill/>
          </a:ln>
          <a:effectLst>
            <a:outerShdw blurRad="1524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3"/>
          <p:cNvSpPr/>
          <p:nvPr userDrawn="1"/>
        </p:nvSpPr>
        <p:spPr>
          <a:xfrm>
            <a:off x="8418513" y="6340475"/>
            <a:ext cx="268287" cy="517525"/>
          </a:xfrm>
          <a:prstGeom prst="roundRect">
            <a:avLst>
              <a:gd name="adj" fmla="val 0"/>
            </a:avLst>
          </a:prstGeom>
          <a:solidFill>
            <a:srgbClr val="F8C01B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7"/>
          <p:cNvSpPr>
            <a:spLocks noChangeArrowheads="1"/>
          </p:cNvSpPr>
          <p:nvPr userDrawn="1"/>
        </p:nvSpPr>
        <p:spPr bwMode="auto">
          <a:xfrm>
            <a:off x="8323263" y="6342063"/>
            <a:ext cx="465137" cy="261937"/>
          </a:xfrm>
          <a:prstGeom prst="rect">
            <a:avLst/>
          </a:prstGeom>
          <a:noFill/>
          <a:ln>
            <a:noFill/>
          </a:ln>
          <a:effectLst>
            <a:outerShdw dist="12700" dir="2700000" rotWithShape="0">
              <a:srgbClr val="004A8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fld id="{6A74FC00-CA14-41AD-B2E1-710935255F9F}" type="slidenum">
              <a:rPr lang="en-US" sz="1100" b="1">
                <a:solidFill>
                  <a:schemeClr val="bg1"/>
                </a:solidFill>
                <a:cs typeface="Arial" pitchFamily="34" charset="0"/>
              </a:rPr>
              <a:pPr algn="ctr"/>
              <a:t>‹#›</a:t>
            </a:fld>
            <a:endParaRPr lang="en-US" sz="11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2539" y="607335"/>
            <a:ext cx="7446962" cy="791929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123367" y="3595688"/>
            <a:ext cx="2295146" cy="2389187"/>
          </a:xfrm>
        </p:spPr>
        <p:txBody>
          <a:bodyPr/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 typeface="Wingdings" charset="2"/>
              <a:buChar char="§"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0"/>
          </p:nvPr>
        </p:nvSpPr>
        <p:spPr>
          <a:xfrm>
            <a:off x="3300413" y="3595688"/>
            <a:ext cx="2295146" cy="2389187"/>
          </a:xfrm>
        </p:spPr>
        <p:txBody>
          <a:bodyPr/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 typeface="Wingdings" charset="2"/>
              <a:buChar char="§"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1"/>
          </p:nvPr>
        </p:nvSpPr>
        <p:spPr>
          <a:xfrm>
            <a:off x="527054" y="3595688"/>
            <a:ext cx="2295146" cy="2389187"/>
          </a:xfrm>
        </p:spPr>
        <p:txBody>
          <a:bodyPr/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 typeface="Wingdings" charset="2"/>
              <a:buChar char="§"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2"/>
          </p:nvPr>
        </p:nvSpPr>
        <p:spPr>
          <a:xfrm>
            <a:off x="527054" y="3297238"/>
            <a:ext cx="2295146" cy="377825"/>
          </a:xfrm>
        </p:spPr>
        <p:txBody>
          <a:bodyPr/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Tx/>
              <a:buNone/>
              <a:defRPr sz="1600" b="1" i="0" baseline="0">
                <a:solidFill>
                  <a:schemeClr val="tx1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500" b="1" i="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3"/>
          </p:nvPr>
        </p:nvSpPr>
        <p:spPr>
          <a:xfrm>
            <a:off x="3300413" y="3297238"/>
            <a:ext cx="2295146" cy="377825"/>
          </a:xfrm>
        </p:spPr>
        <p:txBody>
          <a:bodyPr/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Tx/>
              <a:buNone/>
              <a:defRPr sz="1600" b="1" i="0" baseline="0">
                <a:solidFill>
                  <a:schemeClr val="tx1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500" b="1" i="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4"/>
          </p:nvPr>
        </p:nvSpPr>
        <p:spPr>
          <a:xfrm>
            <a:off x="6123366" y="3297238"/>
            <a:ext cx="2295146" cy="377825"/>
          </a:xfrm>
        </p:spPr>
        <p:txBody>
          <a:bodyPr/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Tx/>
              <a:buNone/>
              <a:defRPr sz="1600" b="1" i="0" baseline="0">
                <a:solidFill>
                  <a:schemeClr val="tx1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500" b="1" i="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1149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презентация7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"/>
            <a:ext cx="912812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6"/>
          <p:cNvSpPr/>
          <p:nvPr userDrawn="1"/>
        </p:nvSpPr>
        <p:spPr>
          <a:xfrm>
            <a:off x="8418513" y="6340475"/>
            <a:ext cx="268287" cy="517525"/>
          </a:xfrm>
          <a:prstGeom prst="roundRect">
            <a:avLst>
              <a:gd name="adj" fmla="val 0"/>
            </a:avLst>
          </a:prstGeom>
          <a:solidFill>
            <a:srgbClr val="F8C01B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8323263" y="6342063"/>
            <a:ext cx="465137" cy="261937"/>
          </a:xfrm>
          <a:prstGeom prst="rect">
            <a:avLst/>
          </a:prstGeom>
          <a:noFill/>
          <a:ln>
            <a:noFill/>
          </a:ln>
          <a:effectLst>
            <a:outerShdw dist="12700" dir="2700000" rotWithShape="0">
              <a:srgbClr val="004A8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fld id="{D53F02F3-FA16-445D-8AC3-956D2FC744D3}" type="slidenum">
              <a:rPr lang="en-US" sz="1100" b="1">
                <a:solidFill>
                  <a:schemeClr val="bg1"/>
                </a:solidFill>
                <a:cs typeface="Arial" pitchFamily="34" charset="0"/>
              </a:rPr>
              <a:pPr algn="ctr"/>
              <a:t>‹#›</a:t>
            </a:fld>
            <a:endParaRPr lang="en-US" sz="11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607335"/>
            <a:ext cx="8304213" cy="791929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23367" y="3595688"/>
            <a:ext cx="2295146" cy="2389187"/>
          </a:xfrm>
        </p:spPr>
        <p:txBody>
          <a:bodyPr/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 typeface="Wingdings" charset="2"/>
              <a:buChar char="§"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/>
          </p:nvPr>
        </p:nvSpPr>
        <p:spPr>
          <a:xfrm>
            <a:off x="3300413" y="3595688"/>
            <a:ext cx="2295146" cy="2389187"/>
          </a:xfrm>
        </p:spPr>
        <p:txBody>
          <a:bodyPr/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 typeface="Wingdings" charset="2"/>
              <a:buChar char="§"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527054" y="3595688"/>
            <a:ext cx="2295146" cy="2389187"/>
          </a:xfrm>
        </p:spPr>
        <p:txBody>
          <a:bodyPr/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 typeface="Wingdings" charset="2"/>
              <a:buChar char="§"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27054" y="3297238"/>
            <a:ext cx="2295146" cy="377825"/>
          </a:xfrm>
        </p:spPr>
        <p:txBody>
          <a:bodyPr/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Tx/>
              <a:buNone/>
              <a:defRPr sz="1600" b="1" i="0" baseline="0">
                <a:solidFill>
                  <a:schemeClr val="tx1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500" b="1" i="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00413" y="3297238"/>
            <a:ext cx="2295146" cy="377825"/>
          </a:xfrm>
        </p:spPr>
        <p:txBody>
          <a:bodyPr/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Tx/>
              <a:buNone/>
              <a:defRPr sz="1600" b="1" i="0" baseline="0">
                <a:solidFill>
                  <a:schemeClr val="tx1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500" b="1" i="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23366" y="3297238"/>
            <a:ext cx="2295146" cy="377825"/>
          </a:xfrm>
        </p:spPr>
        <p:txBody>
          <a:bodyPr/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Tx/>
              <a:buNone/>
              <a:defRPr sz="1600" b="1" i="0" baseline="0">
                <a:solidFill>
                  <a:schemeClr val="tx1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500" b="1" i="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474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96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290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55050" y="6492875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fld id="{D63F0036-9C14-49EF-8632-F3B818692E5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196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41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резентация39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" y="5482167"/>
            <a:ext cx="9139704" cy="664844"/>
          </a:xfrm>
          <a:prstGeom prst="rect">
            <a:avLst/>
          </a:prstGeom>
          <a:noFill/>
        </p:spPr>
        <p:txBody>
          <a:bodyPr lIns="0" tIns="0" rIns="0" bIns="0"/>
          <a:lstStyle>
            <a:lvl1pPr algn="ctr">
              <a:defRPr sz="4500" b="0" cap="all">
                <a:solidFill>
                  <a:srgbClr val="00529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61834" y="4573281"/>
            <a:ext cx="8418629" cy="367023"/>
          </a:xfrm>
          <a:noFill/>
        </p:spPr>
        <p:txBody>
          <a:bodyPr/>
          <a:lstStyle>
            <a:lvl1pPr marL="177800" indent="-177800" algn="r">
              <a:lnSpc>
                <a:spcPct val="100000"/>
              </a:lnSpc>
              <a:spcBef>
                <a:spcPts val="1500"/>
              </a:spcBef>
              <a:buFontTx/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9476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598580"/>
            <a:ext cx="8604250" cy="664844"/>
          </a:xfrm>
          <a:prstGeom prst="rect">
            <a:avLst/>
          </a:prstGeom>
          <a:noFill/>
        </p:spPr>
        <p:txBody>
          <a:bodyPr lIns="0" tIns="0" rIns="0" bIns="0"/>
          <a:lstStyle>
            <a:lvl1pPr algn="r">
              <a:defRPr sz="4500" b="0" cap="all">
                <a:solidFill>
                  <a:srgbClr val="00529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95288" y="5231557"/>
            <a:ext cx="8208962" cy="345857"/>
          </a:xfrm>
          <a:noFill/>
        </p:spPr>
        <p:txBody>
          <a:bodyPr/>
          <a:lstStyle>
            <a:lvl1pPr marL="177800" indent="-177800" algn="r">
              <a:lnSpc>
                <a:spcPct val="100000"/>
              </a:lnSpc>
              <a:spcBef>
                <a:spcPts val="1500"/>
              </a:spcBef>
              <a:buFontTx/>
              <a:buNone/>
              <a:defRPr sz="1800" baseline="0">
                <a:solidFill>
                  <a:srgbClr val="004A84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306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 userDrawn="1"/>
        </p:nvSpPr>
        <p:spPr bwMode="auto">
          <a:xfrm>
            <a:off x="401639" y="705514"/>
            <a:ext cx="618405" cy="6175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48000">
                <a:srgbClr val="F8C01B"/>
              </a:gs>
              <a:gs pos="100000">
                <a:srgbClr val="FFF10B"/>
              </a:gs>
            </a:gsLst>
            <a:lin ang="14760000" scaled="0"/>
            <a:tileRect/>
          </a:gradFill>
          <a:ln>
            <a:noFill/>
          </a:ln>
          <a:effectLst>
            <a:outerShdw blurRad="1524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Content Placeholder 3"/>
          <p:cNvSpPr>
            <a:spLocks noGrp="1"/>
          </p:cNvSpPr>
          <p:nvPr>
            <p:ph sz="half" idx="2"/>
          </p:nvPr>
        </p:nvSpPr>
        <p:spPr>
          <a:xfrm>
            <a:off x="4338638" y="1701800"/>
            <a:ext cx="4398962" cy="4283075"/>
          </a:xfrm>
        </p:spPr>
        <p:txBody>
          <a:bodyPr/>
          <a:lstStyle>
            <a:lvl1pPr marL="177800" indent="-177800" algn="l">
              <a:lnSpc>
                <a:spcPct val="100000"/>
              </a:lnSpc>
              <a:spcBef>
                <a:spcPts val="1500"/>
              </a:spcBef>
              <a:buFont typeface="Wingdings" charset="2"/>
              <a:buChar char="§"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2539" y="607335"/>
            <a:ext cx="7446962" cy="791929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9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338638" y="1701800"/>
            <a:ext cx="4398962" cy="4283075"/>
          </a:xfrm>
        </p:spPr>
        <p:txBody>
          <a:bodyPr/>
          <a:lstStyle>
            <a:lvl1pPr marL="177800" indent="-177800" algn="l">
              <a:lnSpc>
                <a:spcPct val="100000"/>
              </a:lnSpc>
              <a:spcBef>
                <a:spcPts val="1500"/>
              </a:spcBef>
              <a:buFont typeface="Wingdings" charset="2"/>
              <a:buChar char="§"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607335"/>
            <a:ext cx="8304213" cy="791929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3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/>
          <p:cNvSpPr/>
          <p:nvPr userDrawn="1"/>
        </p:nvSpPr>
        <p:spPr bwMode="auto">
          <a:xfrm>
            <a:off x="401639" y="705514"/>
            <a:ext cx="618405" cy="6175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48000">
                <a:srgbClr val="F8C01B"/>
              </a:gs>
              <a:gs pos="100000">
                <a:srgbClr val="FFF10B"/>
              </a:gs>
            </a:gsLst>
            <a:lin ang="14760000" scaled="0"/>
            <a:tileRect/>
          </a:gradFill>
          <a:ln>
            <a:noFill/>
          </a:ln>
          <a:effectLst>
            <a:outerShdw blurRad="1524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2539" y="607335"/>
            <a:ext cx="7446962" cy="791929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01639" y="1701800"/>
            <a:ext cx="4398962" cy="4283075"/>
          </a:xfrm>
        </p:spPr>
        <p:txBody>
          <a:bodyPr/>
          <a:lstStyle>
            <a:lvl1pPr marL="177800" indent="-177800" algn="l">
              <a:lnSpc>
                <a:spcPct val="100000"/>
              </a:lnSpc>
              <a:spcBef>
                <a:spcPts val="1500"/>
              </a:spcBef>
              <a:buFont typeface="Wingdings" charset="2"/>
              <a:buChar char="§"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850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1639" y="607335"/>
            <a:ext cx="8297862" cy="791929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639" y="1701800"/>
            <a:ext cx="4398962" cy="4283075"/>
          </a:xfrm>
        </p:spPr>
        <p:txBody>
          <a:bodyPr/>
          <a:lstStyle>
            <a:lvl1pPr marL="177800" indent="-177800" algn="l">
              <a:lnSpc>
                <a:spcPct val="100000"/>
              </a:lnSpc>
              <a:spcBef>
                <a:spcPts val="1500"/>
              </a:spcBef>
              <a:buFont typeface="Wingdings" charset="2"/>
              <a:buChar char="§"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55" y="6155934"/>
            <a:ext cx="926199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9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/>
          <p:cNvSpPr/>
          <p:nvPr userDrawn="1"/>
        </p:nvSpPr>
        <p:spPr bwMode="auto">
          <a:xfrm>
            <a:off x="401639" y="705514"/>
            <a:ext cx="618405" cy="6175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48000">
                <a:srgbClr val="F8C01B"/>
              </a:gs>
              <a:gs pos="100000">
                <a:srgbClr val="FFF10B"/>
              </a:gs>
            </a:gsLst>
            <a:lin ang="14760000" scaled="0"/>
            <a:tileRect/>
          </a:gradFill>
          <a:ln>
            <a:noFill/>
          </a:ln>
          <a:effectLst>
            <a:outerShdw blurRad="1524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1701800"/>
            <a:ext cx="4025900" cy="4283075"/>
          </a:xfrm>
        </p:spPr>
        <p:txBody>
          <a:bodyPr/>
          <a:lstStyle>
            <a:lvl1pPr marL="177800" indent="-177800" algn="l">
              <a:lnSpc>
                <a:spcPct val="100000"/>
              </a:lnSpc>
              <a:spcBef>
                <a:spcPts val="1500"/>
              </a:spcBef>
              <a:buFont typeface="Wingdings" charset="2"/>
              <a:buChar char="§"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388938" y="1701800"/>
            <a:ext cx="4025900" cy="4283075"/>
          </a:xfrm>
        </p:spPr>
        <p:txBody>
          <a:bodyPr/>
          <a:lstStyle>
            <a:lvl1pPr marL="177800" indent="-177800" algn="l">
              <a:lnSpc>
                <a:spcPct val="100000"/>
              </a:lnSpc>
              <a:spcBef>
                <a:spcPts val="1500"/>
              </a:spcBef>
              <a:buFont typeface="Wingdings" charset="2"/>
              <a:buChar char="§"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2539" y="607335"/>
            <a:ext cx="7446962" cy="791929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5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1701800"/>
            <a:ext cx="4025900" cy="4283075"/>
          </a:xfrm>
        </p:spPr>
        <p:txBody>
          <a:bodyPr/>
          <a:lstStyle>
            <a:lvl1pPr marL="0" indent="-17780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388938" y="1701800"/>
            <a:ext cx="4025900" cy="4283075"/>
          </a:xfrm>
        </p:spPr>
        <p:txBody>
          <a:bodyPr/>
          <a:lstStyle>
            <a:lvl1pPr marL="0" indent="-17780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938" y="607335"/>
            <a:ext cx="8310563" cy="791929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6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182" y="1600200"/>
            <a:ext cx="8309331" cy="507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8418513" y="6340475"/>
            <a:ext cx="268287" cy="517525"/>
          </a:xfrm>
          <a:prstGeom prst="roundRect">
            <a:avLst>
              <a:gd name="adj" fmla="val 0"/>
            </a:avLst>
          </a:prstGeom>
          <a:solidFill>
            <a:srgbClr val="F8C01B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8323263" y="6342063"/>
            <a:ext cx="465137" cy="261937"/>
          </a:xfrm>
          <a:prstGeom prst="rect">
            <a:avLst/>
          </a:prstGeom>
          <a:noFill/>
          <a:ln>
            <a:noFill/>
          </a:ln>
          <a:effectLst>
            <a:outerShdw dist="12700" dir="2700000" rotWithShape="0">
              <a:srgbClr val="004A8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fld id="{08F88F6D-AFAA-4400-B99A-99960BF2550B}" type="slidenum">
              <a:rPr lang="en-US" sz="1100" b="1">
                <a:solidFill>
                  <a:schemeClr val="bg1"/>
                </a:solidFill>
                <a:cs typeface="Arial" pitchFamily="34" charset="0"/>
              </a:rPr>
              <a:pPr algn="ctr"/>
              <a:t>‹#›</a:t>
            </a:fld>
            <a:endParaRPr lang="en-US" sz="1100" b="1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55" y="6155934"/>
            <a:ext cx="926199" cy="5227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0" r:id="rId5"/>
    <p:sldLayoutId id="2147483716" r:id="rId6"/>
    <p:sldLayoutId id="2147483709" r:id="rId7"/>
    <p:sldLayoutId id="2147483717" r:id="rId8"/>
    <p:sldLayoutId id="2147483708" r:id="rId9"/>
    <p:sldLayoutId id="214748370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11" r:id="rId17"/>
  </p:sldLayoutIdLst>
  <p:hf sldNum="0" hdr="0" dt="0"/>
  <p:txStyles>
    <p:titleStyle>
      <a:lvl1pPr algn="dist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4A84"/>
          </a:solidFill>
          <a:latin typeface="Arial"/>
          <a:ea typeface="Geneva" charset="-128"/>
          <a:cs typeface="Geneva" charset="-128"/>
        </a:defRPr>
      </a:lvl1pPr>
      <a:lvl2pPr algn="dist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4A84"/>
          </a:solidFill>
          <a:latin typeface="Arial" charset="0"/>
          <a:ea typeface="Geneva" charset="-128"/>
          <a:cs typeface="Geneva" charset="-128"/>
        </a:defRPr>
      </a:lvl2pPr>
      <a:lvl3pPr algn="dist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4A84"/>
          </a:solidFill>
          <a:latin typeface="Arial" charset="0"/>
          <a:ea typeface="Geneva" charset="-128"/>
          <a:cs typeface="Geneva" charset="-128"/>
        </a:defRPr>
      </a:lvl3pPr>
      <a:lvl4pPr algn="dist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4A84"/>
          </a:solidFill>
          <a:latin typeface="Arial" charset="0"/>
          <a:ea typeface="Geneva" charset="-128"/>
          <a:cs typeface="Geneva" charset="-128"/>
        </a:defRPr>
      </a:lvl4pPr>
      <a:lvl5pPr algn="dist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4A84"/>
          </a:solidFill>
          <a:latin typeface="Arial" charset="0"/>
          <a:ea typeface="Geneva" charset="-128"/>
          <a:cs typeface="Geneva" charset="-128"/>
        </a:defRPr>
      </a:lvl5pPr>
      <a:lvl6pPr marL="457200" algn="dist" defTabSz="457200" rtl="0" fontAlgn="base">
        <a:spcBef>
          <a:spcPct val="0"/>
        </a:spcBef>
        <a:spcAft>
          <a:spcPct val="0"/>
        </a:spcAft>
        <a:defRPr sz="4000">
          <a:solidFill>
            <a:srgbClr val="004A84"/>
          </a:solidFill>
          <a:latin typeface="Arial" charset="0"/>
          <a:ea typeface="Geneva" charset="-128"/>
          <a:cs typeface="Geneva" charset="-128"/>
        </a:defRPr>
      </a:lvl6pPr>
      <a:lvl7pPr marL="914400" algn="dist" defTabSz="457200" rtl="0" fontAlgn="base">
        <a:spcBef>
          <a:spcPct val="0"/>
        </a:spcBef>
        <a:spcAft>
          <a:spcPct val="0"/>
        </a:spcAft>
        <a:defRPr sz="4000">
          <a:solidFill>
            <a:srgbClr val="004A84"/>
          </a:solidFill>
          <a:latin typeface="Arial" charset="0"/>
          <a:ea typeface="Geneva" charset="-128"/>
          <a:cs typeface="Geneva" charset="-128"/>
        </a:defRPr>
      </a:lvl7pPr>
      <a:lvl8pPr marL="1371600" algn="dist" defTabSz="457200" rtl="0" fontAlgn="base">
        <a:spcBef>
          <a:spcPct val="0"/>
        </a:spcBef>
        <a:spcAft>
          <a:spcPct val="0"/>
        </a:spcAft>
        <a:defRPr sz="4000">
          <a:solidFill>
            <a:srgbClr val="004A84"/>
          </a:solidFill>
          <a:latin typeface="Arial" charset="0"/>
          <a:ea typeface="Geneva" charset="-128"/>
          <a:cs typeface="Geneva" charset="-128"/>
        </a:defRPr>
      </a:lvl8pPr>
      <a:lvl9pPr marL="1828800" algn="dist" defTabSz="457200" rtl="0" fontAlgn="base">
        <a:spcBef>
          <a:spcPct val="0"/>
        </a:spcBef>
        <a:spcAft>
          <a:spcPct val="0"/>
        </a:spcAft>
        <a:defRPr sz="4000">
          <a:solidFill>
            <a:srgbClr val="004A84"/>
          </a:solidFill>
          <a:latin typeface="Arial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004A84"/>
          </a:solidFill>
          <a:latin typeface="Arial"/>
          <a:ea typeface="Geneva" charset="-128"/>
          <a:cs typeface="Geneva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br.org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4"/>
          <p:cNvSpPr>
            <a:spLocks noGrp="1"/>
          </p:cNvSpPr>
          <p:nvPr>
            <p:ph sz="half" idx="2"/>
          </p:nvPr>
        </p:nvSpPr>
        <p:spPr>
          <a:xfrm>
            <a:off x="587221" y="5287523"/>
            <a:ext cx="8208962" cy="589236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pitchFamily="34" charset="0"/>
                <a:ea typeface="Geneva"/>
                <a:cs typeface="Geneva"/>
              </a:rPr>
              <a:t>13 декабря 2012 г.</a:t>
            </a:r>
            <a:br>
              <a:rPr lang="ru-RU" dirty="0" smtClean="0">
                <a:latin typeface="Arial" pitchFamily="34" charset="0"/>
                <a:ea typeface="Geneva"/>
                <a:cs typeface="Geneva"/>
              </a:rPr>
            </a:br>
            <a:r>
              <a:rPr lang="ru-RU" dirty="0" smtClean="0">
                <a:latin typeface="Arial" pitchFamily="34" charset="0"/>
                <a:ea typeface="Geneva"/>
                <a:cs typeface="Geneva"/>
              </a:rPr>
              <a:t>НИУ ВШЭ, </a:t>
            </a:r>
            <a:r>
              <a:rPr lang="ru-RU" dirty="0" err="1" smtClean="0">
                <a:latin typeface="Arial" pitchFamily="34" charset="0"/>
                <a:ea typeface="Geneva"/>
                <a:cs typeface="Geneva"/>
              </a:rPr>
              <a:t>ЛССИ</a:t>
            </a:r>
            <a:endParaRPr lang="ru-RU" dirty="0" smtClean="0">
              <a:latin typeface="Arial" pitchFamily="34" charset="0"/>
              <a:ea typeface="Geneva"/>
              <a:cs typeface="Geneva"/>
            </a:endParaRPr>
          </a:p>
          <a:p>
            <a:pPr eaLnBrk="1" hangingPunct="1"/>
            <a:endParaRPr lang="ru-RU" dirty="0" smtClean="0">
              <a:latin typeface="Arial" pitchFamily="34" charset="0"/>
              <a:ea typeface="Geneva"/>
              <a:cs typeface="Geneva"/>
            </a:endParaRPr>
          </a:p>
          <a:p>
            <a:pPr eaLnBrk="1" hangingPunct="1"/>
            <a:endParaRPr lang="ru-RU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8" name="Заголовок 29"/>
          <p:cNvSpPr>
            <a:spLocks noGrp="1"/>
          </p:cNvSpPr>
          <p:nvPr>
            <p:ph type="title"/>
          </p:nvPr>
        </p:nvSpPr>
        <p:spPr>
          <a:xfrm>
            <a:off x="513064" y="1729364"/>
            <a:ext cx="8296767" cy="121855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/>
              <a:t>Интеграционный барометр ЕАБР</a:t>
            </a:r>
            <a:br>
              <a:rPr lang="ru-RU" sz="2400" dirty="0" smtClean="0"/>
            </a:br>
            <a:r>
              <a:rPr lang="ru-RU" sz="2400" dirty="0" smtClean="0"/>
              <a:t>1 ВОЛНА. 2012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интеграция </a:t>
            </a:r>
            <a:r>
              <a:rPr lang="en-US" sz="2400" b="1" dirty="0" err="1"/>
              <a:t>vs</a:t>
            </a:r>
            <a:r>
              <a:rPr lang="ru-RU" sz="2400" b="1" dirty="0"/>
              <a:t> </a:t>
            </a:r>
            <a:r>
              <a:rPr lang="ru-RU" sz="2400" b="1" dirty="0" smtClean="0"/>
              <a:t>автономизация </a:t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/>
              <a:t>общественном мнении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стран </a:t>
            </a:r>
            <a:r>
              <a:rPr lang="ru-RU" sz="2400" b="1" dirty="0"/>
              <a:t>постсоветского </a:t>
            </a:r>
            <a:r>
              <a:rPr lang="ru-RU" sz="2400" b="1" dirty="0" smtClean="0"/>
              <a:t>пространства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 smtClean="0"/>
              <a:t>НЕКОТОРЫЕ </a:t>
            </a:r>
            <a:r>
              <a:rPr lang="ru-RU" sz="2400" dirty="0" err="1" smtClean="0"/>
              <a:t>результатЫ</a:t>
            </a:r>
            <a:r>
              <a:rPr lang="ru-RU" sz="2400" dirty="0" smtClean="0"/>
              <a:t> исследования</a:t>
            </a:r>
            <a:endParaRPr lang="ru-RU" sz="2400" dirty="0"/>
          </a:p>
        </p:txBody>
      </p:sp>
      <p:grpSp>
        <p:nvGrpSpPr>
          <p:cNvPr id="14340" name="Группа 13"/>
          <p:cNvGrpSpPr>
            <a:grpSpLocks/>
          </p:cNvGrpSpPr>
          <p:nvPr/>
        </p:nvGrpSpPr>
        <p:grpSpPr bwMode="auto">
          <a:xfrm>
            <a:off x="0" y="0"/>
            <a:ext cx="9144000" cy="1230313"/>
            <a:chOff x="0" y="0"/>
            <a:chExt cx="9144000" cy="1229817"/>
          </a:xfrm>
        </p:grpSpPr>
        <p:pic>
          <p:nvPicPr>
            <p:cNvPr id="14341" name="Picture 3" descr="C:\Users\ilchibayeva_ds\Desktop\Безымянный 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0"/>
              <a:ext cx="4438650" cy="122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5" descr="C:\Users\ilchibayeva_ds\Desktop\Безымянный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" r="15083" b="15269"/>
            <a:stretch>
              <a:fillRect/>
            </a:stretch>
          </p:blipFill>
          <p:spPr bwMode="auto">
            <a:xfrm>
              <a:off x="0" y="0"/>
              <a:ext cx="4800601" cy="122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0" y="6553200"/>
            <a:ext cx="140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11 стран</a:t>
            </a:r>
          </a:p>
        </p:txBody>
      </p:sp>
      <p:sp>
        <p:nvSpPr>
          <p:cNvPr id="19459" name="Заголовок 5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pitchFamily="34" charset="0"/>
                <a:ea typeface="Geneva"/>
                <a:cs typeface="Geneva"/>
              </a:rPr>
              <a:t>Экономика. Импорт капитала. Три вектора</a:t>
            </a:r>
            <a:br>
              <a:rPr lang="ru-RU" smtClean="0">
                <a:latin typeface="Arial" pitchFamily="34" charset="0"/>
                <a:ea typeface="Geneva"/>
                <a:cs typeface="Geneva"/>
              </a:rPr>
            </a:b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9460" name="Содержимое 6"/>
          <p:cNvSpPr>
            <a:spLocks noGrp="1"/>
          </p:cNvSpPr>
          <p:nvPr>
            <p:ph sz="half" idx="2"/>
          </p:nvPr>
        </p:nvSpPr>
        <p:spPr>
          <a:xfrm>
            <a:off x="414338" y="1144588"/>
            <a:ext cx="8237537" cy="5699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ea typeface="Geneva"/>
                <a:cs typeface="Geneva"/>
              </a:rPr>
              <a:t>Из каких стран был бы желателен для нашей страны приток капиталов, инвестиций, приход компаний, предпринимателей, бизнесменов для организации у нас своих предприятий?</a:t>
            </a:r>
          </a:p>
          <a:p>
            <a:pPr eaLnBrk="1" hangingPunct="1"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2501900" y="3454400"/>
            <a:ext cx="474663" cy="67945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2613025" y="372268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51%</a:t>
            </a: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454150" y="4200525"/>
            <a:ext cx="476250" cy="99853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1978025" y="4560888"/>
            <a:ext cx="476250" cy="63817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2501900" y="4672013"/>
            <a:ext cx="474663" cy="52705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3024188" y="4630738"/>
            <a:ext cx="476250" cy="56832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3546475" y="4425950"/>
            <a:ext cx="477838" cy="773113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4070350" y="4730750"/>
            <a:ext cx="476250" cy="468313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4594225" y="4587875"/>
            <a:ext cx="474663" cy="61118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70" name="Rectangle 12"/>
          <p:cNvSpPr>
            <a:spLocks noChangeArrowheads="1"/>
          </p:cNvSpPr>
          <p:nvPr/>
        </p:nvSpPr>
        <p:spPr bwMode="auto">
          <a:xfrm>
            <a:off x="5116513" y="4410075"/>
            <a:ext cx="476250" cy="78898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71" name="Rectangle 13"/>
          <p:cNvSpPr>
            <a:spLocks noChangeArrowheads="1"/>
          </p:cNvSpPr>
          <p:nvPr/>
        </p:nvSpPr>
        <p:spPr bwMode="auto">
          <a:xfrm>
            <a:off x="5640388" y="4711700"/>
            <a:ext cx="474662" cy="487363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6162675" y="4486275"/>
            <a:ext cx="476250" cy="71278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73" name="Rectangle 15"/>
          <p:cNvSpPr>
            <a:spLocks noChangeArrowheads="1"/>
          </p:cNvSpPr>
          <p:nvPr/>
        </p:nvSpPr>
        <p:spPr bwMode="auto">
          <a:xfrm>
            <a:off x="6684963" y="4635500"/>
            <a:ext cx="477837" cy="563563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74" name="Rectangle 16"/>
          <p:cNvSpPr>
            <a:spLocks noChangeArrowheads="1"/>
          </p:cNvSpPr>
          <p:nvPr/>
        </p:nvSpPr>
        <p:spPr bwMode="auto">
          <a:xfrm>
            <a:off x="7208838" y="4549775"/>
            <a:ext cx="476250" cy="64928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1454150" y="3848100"/>
            <a:ext cx="476250" cy="28575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76" name="Rectangle 18"/>
          <p:cNvSpPr>
            <a:spLocks noChangeArrowheads="1"/>
          </p:cNvSpPr>
          <p:nvPr/>
        </p:nvSpPr>
        <p:spPr bwMode="auto">
          <a:xfrm>
            <a:off x="1978025" y="3775075"/>
            <a:ext cx="476250" cy="35877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77" name="Rectangle 19"/>
          <p:cNvSpPr>
            <a:spLocks noChangeArrowheads="1"/>
          </p:cNvSpPr>
          <p:nvPr/>
        </p:nvSpPr>
        <p:spPr bwMode="auto">
          <a:xfrm>
            <a:off x="3024188" y="3730625"/>
            <a:ext cx="476250" cy="40322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78" name="Rectangle 20"/>
          <p:cNvSpPr>
            <a:spLocks noChangeArrowheads="1"/>
          </p:cNvSpPr>
          <p:nvPr/>
        </p:nvSpPr>
        <p:spPr bwMode="auto">
          <a:xfrm>
            <a:off x="3546475" y="3651250"/>
            <a:ext cx="477838" cy="48260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79" name="Rectangle 21"/>
          <p:cNvSpPr>
            <a:spLocks noChangeArrowheads="1"/>
          </p:cNvSpPr>
          <p:nvPr/>
        </p:nvSpPr>
        <p:spPr bwMode="auto">
          <a:xfrm>
            <a:off x="4070350" y="3630613"/>
            <a:ext cx="476250" cy="503237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80" name="Rectangle 22"/>
          <p:cNvSpPr>
            <a:spLocks noChangeArrowheads="1"/>
          </p:cNvSpPr>
          <p:nvPr/>
        </p:nvSpPr>
        <p:spPr bwMode="auto">
          <a:xfrm>
            <a:off x="4594225" y="3578225"/>
            <a:ext cx="474663" cy="55562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81" name="Rectangle 23"/>
          <p:cNvSpPr>
            <a:spLocks noChangeArrowheads="1"/>
          </p:cNvSpPr>
          <p:nvPr/>
        </p:nvSpPr>
        <p:spPr bwMode="auto">
          <a:xfrm>
            <a:off x="5116513" y="3500438"/>
            <a:ext cx="476250" cy="633412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82" name="Rectangle 24"/>
          <p:cNvSpPr>
            <a:spLocks noChangeArrowheads="1"/>
          </p:cNvSpPr>
          <p:nvPr/>
        </p:nvSpPr>
        <p:spPr bwMode="auto">
          <a:xfrm>
            <a:off x="5640388" y="3602038"/>
            <a:ext cx="474662" cy="531812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83" name="Rectangle 25"/>
          <p:cNvSpPr>
            <a:spLocks noChangeArrowheads="1"/>
          </p:cNvSpPr>
          <p:nvPr/>
        </p:nvSpPr>
        <p:spPr bwMode="auto">
          <a:xfrm>
            <a:off x="6162675" y="3787775"/>
            <a:ext cx="476250" cy="34607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84" name="Rectangle 26"/>
          <p:cNvSpPr>
            <a:spLocks noChangeArrowheads="1"/>
          </p:cNvSpPr>
          <p:nvPr/>
        </p:nvSpPr>
        <p:spPr bwMode="auto">
          <a:xfrm>
            <a:off x="6684963" y="3497263"/>
            <a:ext cx="477837" cy="636587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85" name="Rectangle 27"/>
          <p:cNvSpPr>
            <a:spLocks noChangeArrowheads="1"/>
          </p:cNvSpPr>
          <p:nvPr/>
        </p:nvSpPr>
        <p:spPr bwMode="auto">
          <a:xfrm>
            <a:off x="7208838" y="3644900"/>
            <a:ext cx="476250" cy="48895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86" name="Rectangle 28"/>
          <p:cNvSpPr>
            <a:spLocks noChangeArrowheads="1"/>
          </p:cNvSpPr>
          <p:nvPr/>
        </p:nvSpPr>
        <p:spPr bwMode="auto">
          <a:xfrm>
            <a:off x="1454150" y="2405063"/>
            <a:ext cx="476250" cy="89535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87" name="Rectangle 29"/>
          <p:cNvSpPr>
            <a:spLocks noChangeArrowheads="1"/>
          </p:cNvSpPr>
          <p:nvPr/>
        </p:nvSpPr>
        <p:spPr bwMode="auto">
          <a:xfrm>
            <a:off x="1978025" y="2470150"/>
            <a:ext cx="476250" cy="83026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88" name="Rectangle 30"/>
          <p:cNvSpPr>
            <a:spLocks noChangeArrowheads="1"/>
          </p:cNvSpPr>
          <p:nvPr/>
        </p:nvSpPr>
        <p:spPr bwMode="auto">
          <a:xfrm>
            <a:off x="2501900" y="2630488"/>
            <a:ext cx="474663" cy="66992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89" name="Rectangle 31"/>
          <p:cNvSpPr>
            <a:spLocks noChangeArrowheads="1"/>
          </p:cNvSpPr>
          <p:nvPr/>
        </p:nvSpPr>
        <p:spPr bwMode="auto">
          <a:xfrm>
            <a:off x="3024188" y="2633663"/>
            <a:ext cx="476250" cy="66675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90" name="Rectangle 32"/>
          <p:cNvSpPr>
            <a:spLocks noChangeArrowheads="1"/>
          </p:cNvSpPr>
          <p:nvPr/>
        </p:nvSpPr>
        <p:spPr bwMode="auto">
          <a:xfrm>
            <a:off x="3546475" y="2651125"/>
            <a:ext cx="477838" cy="649288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91" name="Rectangle 33"/>
          <p:cNvSpPr>
            <a:spLocks noChangeArrowheads="1"/>
          </p:cNvSpPr>
          <p:nvPr/>
        </p:nvSpPr>
        <p:spPr bwMode="auto">
          <a:xfrm>
            <a:off x="4070350" y="2728913"/>
            <a:ext cx="476250" cy="57150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92" name="Rectangle 34"/>
          <p:cNvSpPr>
            <a:spLocks noChangeArrowheads="1"/>
          </p:cNvSpPr>
          <p:nvPr/>
        </p:nvSpPr>
        <p:spPr bwMode="auto">
          <a:xfrm>
            <a:off x="4594225" y="2755900"/>
            <a:ext cx="474663" cy="54451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93" name="Rectangle 35"/>
          <p:cNvSpPr>
            <a:spLocks noChangeArrowheads="1"/>
          </p:cNvSpPr>
          <p:nvPr/>
        </p:nvSpPr>
        <p:spPr bwMode="auto">
          <a:xfrm>
            <a:off x="5116513" y="2947988"/>
            <a:ext cx="476250" cy="35242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94" name="Rectangle 36"/>
          <p:cNvSpPr>
            <a:spLocks noChangeArrowheads="1"/>
          </p:cNvSpPr>
          <p:nvPr/>
        </p:nvSpPr>
        <p:spPr bwMode="auto">
          <a:xfrm>
            <a:off x="5640388" y="2971800"/>
            <a:ext cx="474662" cy="32861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95" name="Rectangle 37"/>
          <p:cNvSpPr>
            <a:spLocks noChangeArrowheads="1"/>
          </p:cNvSpPr>
          <p:nvPr/>
        </p:nvSpPr>
        <p:spPr bwMode="auto">
          <a:xfrm>
            <a:off x="6162675" y="3067050"/>
            <a:ext cx="476250" cy="23336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96" name="Rectangle 38"/>
          <p:cNvSpPr>
            <a:spLocks noChangeArrowheads="1"/>
          </p:cNvSpPr>
          <p:nvPr/>
        </p:nvSpPr>
        <p:spPr bwMode="auto">
          <a:xfrm>
            <a:off x="6684963" y="3182938"/>
            <a:ext cx="477837" cy="11747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97" name="Rectangle 39"/>
          <p:cNvSpPr>
            <a:spLocks noChangeArrowheads="1"/>
          </p:cNvSpPr>
          <p:nvPr/>
        </p:nvSpPr>
        <p:spPr bwMode="auto">
          <a:xfrm>
            <a:off x="7208838" y="2768600"/>
            <a:ext cx="476250" cy="53181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19498" name="Line 40"/>
          <p:cNvSpPr>
            <a:spLocks noChangeShapeType="1"/>
          </p:cNvSpPr>
          <p:nvPr/>
        </p:nvSpPr>
        <p:spPr bwMode="auto">
          <a:xfrm>
            <a:off x="1431925" y="5199063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99" name="Line 41"/>
          <p:cNvSpPr>
            <a:spLocks noChangeShapeType="1"/>
          </p:cNvSpPr>
          <p:nvPr/>
        </p:nvSpPr>
        <p:spPr bwMode="auto">
          <a:xfrm flipV="1">
            <a:off x="1431925" y="51990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00" name="Line 42"/>
          <p:cNvSpPr>
            <a:spLocks noChangeShapeType="1"/>
          </p:cNvSpPr>
          <p:nvPr/>
        </p:nvSpPr>
        <p:spPr bwMode="auto">
          <a:xfrm flipV="1">
            <a:off x="1954213" y="51990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01" name="Line 43"/>
          <p:cNvSpPr>
            <a:spLocks noChangeShapeType="1"/>
          </p:cNvSpPr>
          <p:nvPr/>
        </p:nvSpPr>
        <p:spPr bwMode="auto">
          <a:xfrm flipV="1">
            <a:off x="2478088" y="51990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02" name="Line 44"/>
          <p:cNvSpPr>
            <a:spLocks noChangeShapeType="1"/>
          </p:cNvSpPr>
          <p:nvPr/>
        </p:nvSpPr>
        <p:spPr bwMode="auto">
          <a:xfrm flipV="1">
            <a:off x="3000375" y="51990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03" name="Line 45"/>
          <p:cNvSpPr>
            <a:spLocks noChangeShapeType="1"/>
          </p:cNvSpPr>
          <p:nvPr/>
        </p:nvSpPr>
        <p:spPr bwMode="auto">
          <a:xfrm flipV="1">
            <a:off x="3522663" y="51990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04" name="Line 46"/>
          <p:cNvSpPr>
            <a:spLocks noChangeShapeType="1"/>
          </p:cNvSpPr>
          <p:nvPr/>
        </p:nvSpPr>
        <p:spPr bwMode="auto">
          <a:xfrm flipV="1">
            <a:off x="4046538" y="51990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05" name="Line 47"/>
          <p:cNvSpPr>
            <a:spLocks noChangeShapeType="1"/>
          </p:cNvSpPr>
          <p:nvPr/>
        </p:nvSpPr>
        <p:spPr bwMode="auto">
          <a:xfrm flipV="1">
            <a:off x="4570413" y="51990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06" name="Line 48"/>
          <p:cNvSpPr>
            <a:spLocks noChangeShapeType="1"/>
          </p:cNvSpPr>
          <p:nvPr/>
        </p:nvSpPr>
        <p:spPr bwMode="auto">
          <a:xfrm flipV="1">
            <a:off x="5092700" y="51990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07" name="Line 49"/>
          <p:cNvSpPr>
            <a:spLocks noChangeShapeType="1"/>
          </p:cNvSpPr>
          <p:nvPr/>
        </p:nvSpPr>
        <p:spPr bwMode="auto">
          <a:xfrm flipV="1">
            <a:off x="5616575" y="51990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08" name="Line 50"/>
          <p:cNvSpPr>
            <a:spLocks noChangeShapeType="1"/>
          </p:cNvSpPr>
          <p:nvPr/>
        </p:nvSpPr>
        <p:spPr bwMode="auto">
          <a:xfrm flipV="1">
            <a:off x="6138863" y="51990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09" name="Line 51"/>
          <p:cNvSpPr>
            <a:spLocks noChangeShapeType="1"/>
          </p:cNvSpPr>
          <p:nvPr/>
        </p:nvSpPr>
        <p:spPr bwMode="auto">
          <a:xfrm flipV="1">
            <a:off x="6662738" y="51990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10" name="Line 52"/>
          <p:cNvSpPr>
            <a:spLocks noChangeShapeType="1"/>
          </p:cNvSpPr>
          <p:nvPr/>
        </p:nvSpPr>
        <p:spPr bwMode="auto">
          <a:xfrm flipV="1">
            <a:off x="7185025" y="51990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11" name="Line 53"/>
          <p:cNvSpPr>
            <a:spLocks noChangeShapeType="1"/>
          </p:cNvSpPr>
          <p:nvPr/>
        </p:nvSpPr>
        <p:spPr bwMode="auto">
          <a:xfrm flipV="1">
            <a:off x="7708900" y="51990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12" name="Rectangle 54"/>
          <p:cNvSpPr>
            <a:spLocks noChangeArrowheads="1"/>
          </p:cNvSpPr>
          <p:nvPr/>
        </p:nvSpPr>
        <p:spPr bwMode="auto">
          <a:xfrm>
            <a:off x="1566863" y="462756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75%</a:t>
            </a:r>
          </a:p>
        </p:txBody>
      </p:sp>
      <p:sp>
        <p:nvSpPr>
          <p:cNvPr id="19513" name="Rectangle 55"/>
          <p:cNvSpPr>
            <a:spLocks noChangeArrowheads="1"/>
          </p:cNvSpPr>
          <p:nvPr/>
        </p:nvSpPr>
        <p:spPr bwMode="auto">
          <a:xfrm>
            <a:off x="2090738" y="48069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48%</a:t>
            </a:r>
          </a:p>
        </p:txBody>
      </p:sp>
      <p:sp>
        <p:nvSpPr>
          <p:cNvPr id="19514" name="Rectangle 56"/>
          <p:cNvSpPr>
            <a:spLocks noChangeArrowheads="1"/>
          </p:cNvSpPr>
          <p:nvPr/>
        </p:nvSpPr>
        <p:spPr bwMode="auto">
          <a:xfrm>
            <a:off x="2613025" y="48625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40%</a:t>
            </a:r>
          </a:p>
        </p:txBody>
      </p:sp>
      <p:sp>
        <p:nvSpPr>
          <p:cNvPr id="19515" name="Rectangle 57"/>
          <p:cNvSpPr>
            <a:spLocks noChangeArrowheads="1"/>
          </p:cNvSpPr>
          <p:nvPr/>
        </p:nvSpPr>
        <p:spPr bwMode="auto">
          <a:xfrm>
            <a:off x="3136900" y="48418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43%</a:t>
            </a:r>
          </a:p>
        </p:txBody>
      </p:sp>
      <p:sp>
        <p:nvSpPr>
          <p:cNvPr id="19516" name="Rectangle 58"/>
          <p:cNvSpPr>
            <a:spLocks noChangeArrowheads="1"/>
          </p:cNvSpPr>
          <p:nvPr/>
        </p:nvSpPr>
        <p:spPr bwMode="auto">
          <a:xfrm>
            <a:off x="3660775" y="47402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58%</a:t>
            </a:r>
          </a:p>
        </p:txBody>
      </p:sp>
      <p:sp>
        <p:nvSpPr>
          <p:cNvPr id="19517" name="Rectangle 59"/>
          <p:cNvSpPr>
            <a:spLocks noChangeArrowheads="1"/>
          </p:cNvSpPr>
          <p:nvPr/>
        </p:nvSpPr>
        <p:spPr bwMode="auto">
          <a:xfrm>
            <a:off x="4183063" y="48926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35%</a:t>
            </a:r>
          </a:p>
        </p:txBody>
      </p:sp>
      <p:sp>
        <p:nvSpPr>
          <p:cNvPr id="19518" name="Rectangle 60"/>
          <p:cNvSpPr>
            <a:spLocks noChangeArrowheads="1"/>
          </p:cNvSpPr>
          <p:nvPr/>
        </p:nvSpPr>
        <p:spPr bwMode="auto">
          <a:xfrm>
            <a:off x="4705350" y="48212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46%</a:t>
            </a:r>
          </a:p>
        </p:txBody>
      </p:sp>
      <p:sp>
        <p:nvSpPr>
          <p:cNvPr id="19519" name="Rectangle 61"/>
          <p:cNvSpPr>
            <a:spLocks noChangeArrowheads="1"/>
          </p:cNvSpPr>
          <p:nvPr/>
        </p:nvSpPr>
        <p:spPr bwMode="auto">
          <a:xfrm>
            <a:off x="5229225" y="47323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59%</a:t>
            </a:r>
          </a:p>
        </p:txBody>
      </p:sp>
      <p:sp>
        <p:nvSpPr>
          <p:cNvPr id="19520" name="Rectangle 62"/>
          <p:cNvSpPr>
            <a:spLocks noChangeArrowheads="1"/>
          </p:cNvSpPr>
          <p:nvPr/>
        </p:nvSpPr>
        <p:spPr bwMode="auto">
          <a:xfrm>
            <a:off x="5751513" y="48831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37%</a:t>
            </a:r>
          </a:p>
        </p:txBody>
      </p:sp>
      <p:sp>
        <p:nvSpPr>
          <p:cNvPr id="19521" name="Rectangle 63"/>
          <p:cNvSpPr>
            <a:spLocks noChangeArrowheads="1"/>
          </p:cNvSpPr>
          <p:nvPr/>
        </p:nvSpPr>
        <p:spPr bwMode="auto">
          <a:xfrm>
            <a:off x="6275388" y="47704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54%</a:t>
            </a:r>
          </a:p>
        </p:txBody>
      </p:sp>
      <p:sp>
        <p:nvSpPr>
          <p:cNvPr id="19522" name="Rectangle 64"/>
          <p:cNvSpPr>
            <a:spLocks noChangeArrowheads="1"/>
          </p:cNvSpPr>
          <p:nvPr/>
        </p:nvSpPr>
        <p:spPr bwMode="auto">
          <a:xfrm>
            <a:off x="6799263" y="48450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42%</a:t>
            </a:r>
          </a:p>
        </p:txBody>
      </p:sp>
      <p:sp>
        <p:nvSpPr>
          <p:cNvPr id="19523" name="Rectangle 65"/>
          <p:cNvSpPr>
            <a:spLocks noChangeArrowheads="1"/>
          </p:cNvSpPr>
          <p:nvPr/>
        </p:nvSpPr>
        <p:spPr bwMode="auto">
          <a:xfrm>
            <a:off x="7321550" y="480218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rgbClr val="004A7C"/>
                </a:solidFill>
              </a:rPr>
              <a:t>49%</a:t>
            </a:r>
          </a:p>
        </p:txBody>
      </p:sp>
      <p:sp>
        <p:nvSpPr>
          <p:cNvPr id="19524" name="Rectangle 66"/>
          <p:cNvSpPr>
            <a:spLocks noChangeArrowheads="1"/>
          </p:cNvSpPr>
          <p:nvPr/>
        </p:nvSpPr>
        <p:spPr bwMode="auto">
          <a:xfrm>
            <a:off x="1566863" y="39195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21%</a:t>
            </a:r>
          </a:p>
        </p:txBody>
      </p:sp>
      <p:sp>
        <p:nvSpPr>
          <p:cNvPr id="19525" name="Rectangle 67"/>
          <p:cNvSpPr>
            <a:spLocks noChangeArrowheads="1"/>
          </p:cNvSpPr>
          <p:nvPr/>
        </p:nvSpPr>
        <p:spPr bwMode="auto">
          <a:xfrm>
            <a:off x="2090738" y="388302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27%</a:t>
            </a:r>
          </a:p>
        </p:txBody>
      </p:sp>
      <p:sp>
        <p:nvSpPr>
          <p:cNvPr id="19526" name="Rectangle 68"/>
          <p:cNvSpPr>
            <a:spLocks noChangeArrowheads="1"/>
          </p:cNvSpPr>
          <p:nvPr/>
        </p:nvSpPr>
        <p:spPr bwMode="auto">
          <a:xfrm>
            <a:off x="3136900" y="38608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30%</a:t>
            </a:r>
          </a:p>
        </p:txBody>
      </p:sp>
      <p:sp>
        <p:nvSpPr>
          <p:cNvPr id="19527" name="Rectangle 69"/>
          <p:cNvSpPr>
            <a:spLocks noChangeArrowheads="1"/>
          </p:cNvSpPr>
          <p:nvPr/>
        </p:nvSpPr>
        <p:spPr bwMode="auto">
          <a:xfrm>
            <a:off x="3660775" y="38211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36%</a:t>
            </a:r>
          </a:p>
        </p:txBody>
      </p:sp>
      <p:sp>
        <p:nvSpPr>
          <p:cNvPr id="19528" name="Rectangle 70"/>
          <p:cNvSpPr>
            <a:spLocks noChangeArrowheads="1"/>
          </p:cNvSpPr>
          <p:nvPr/>
        </p:nvSpPr>
        <p:spPr bwMode="auto">
          <a:xfrm>
            <a:off x="4183063" y="38100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38%</a:t>
            </a:r>
          </a:p>
        </p:txBody>
      </p:sp>
      <p:sp>
        <p:nvSpPr>
          <p:cNvPr id="19529" name="Rectangle 71"/>
          <p:cNvSpPr>
            <a:spLocks noChangeArrowheads="1"/>
          </p:cNvSpPr>
          <p:nvPr/>
        </p:nvSpPr>
        <p:spPr bwMode="auto">
          <a:xfrm>
            <a:off x="4705350" y="37846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42%</a:t>
            </a:r>
          </a:p>
        </p:txBody>
      </p:sp>
      <p:sp>
        <p:nvSpPr>
          <p:cNvPr id="19530" name="Rectangle 72"/>
          <p:cNvSpPr>
            <a:spLocks noChangeArrowheads="1"/>
          </p:cNvSpPr>
          <p:nvPr/>
        </p:nvSpPr>
        <p:spPr bwMode="auto">
          <a:xfrm>
            <a:off x="5229225" y="37449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48%</a:t>
            </a:r>
          </a:p>
        </p:txBody>
      </p:sp>
      <p:sp>
        <p:nvSpPr>
          <p:cNvPr id="19531" name="Rectangle 73"/>
          <p:cNvSpPr>
            <a:spLocks noChangeArrowheads="1"/>
          </p:cNvSpPr>
          <p:nvPr/>
        </p:nvSpPr>
        <p:spPr bwMode="auto">
          <a:xfrm>
            <a:off x="5751513" y="37957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40%</a:t>
            </a:r>
          </a:p>
        </p:txBody>
      </p:sp>
      <p:sp>
        <p:nvSpPr>
          <p:cNvPr id="19532" name="Rectangle 74"/>
          <p:cNvSpPr>
            <a:spLocks noChangeArrowheads="1"/>
          </p:cNvSpPr>
          <p:nvPr/>
        </p:nvSpPr>
        <p:spPr bwMode="auto">
          <a:xfrm>
            <a:off x="6275388" y="38893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26%</a:t>
            </a:r>
          </a:p>
        </p:txBody>
      </p:sp>
      <p:sp>
        <p:nvSpPr>
          <p:cNvPr id="19533" name="Rectangle 75"/>
          <p:cNvSpPr>
            <a:spLocks noChangeArrowheads="1"/>
          </p:cNvSpPr>
          <p:nvPr/>
        </p:nvSpPr>
        <p:spPr bwMode="auto">
          <a:xfrm>
            <a:off x="6799263" y="374332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48%</a:t>
            </a:r>
          </a:p>
        </p:txBody>
      </p:sp>
      <p:sp>
        <p:nvSpPr>
          <p:cNvPr id="19534" name="Rectangle 76"/>
          <p:cNvSpPr>
            <a:spLocks noChangeArrowheads="1"/>
          </p:cNvSpPr>
          <p:nvPr/>
        </p:nvSpPr>
        <p:spPr bwMode="auto">
          <a:xfrm>
            <a:off x="7321550" y="38179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37%</a:t>
            </a:r>
          </a:p>
        </p:txBody>
      </p:sp>
      <p:sp>
        <p:nvSpPr>
          <p:cNvPr id="19535" name="Rectangle 77"/>
          <p:cNvSpPr>
            <a:spLocks noChangeArrowheads="1"/>
          </p:cNvSpPr>
          <p:nvPr/>
        </p:nvSpPr>
        <p:spPr bwMode="auto">
          <a:xfrm>
            <a:off x="1566863" y="27813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67%</a:t>
            </a:r>
          </a:p>
        </p:txBody>
      </p:sp>
      <p:sp>
        <p:nvSpPr>
          <p:cNvPr id="19536" name="Rectangle 78"/>
          <p:cNvSpPr>
            <a:spLocks noChangeArrowheads="1"/>
          </p:cNvSpPr>
          <p:nvPr/>
        </p:nvSpPr>
        <p:spPr bwMode="auto">
          <a:xfrm>
            <a:off x="2090738" y="28146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62%</a:t>
            </a:r>
          </a:p>
        </p:txBody>
      </p:sp>
      <p:sp>
        <p:nvSpPr>
          <p:cNvPr id="19537" name="Rectangle 79"/>
          <p:cNvSpPr>
            <a:spLocks noChangeArrowheads="1"/>
          </p:cNvSpPr>
          <p:nvPr/>
        </p:nvSpPr>
        <p:spPr bwMode="auto">
          <a:xfrm>
            <a:off x="2613025" y="28940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9538" name="Rectangle 80"/>
          <p:cNvSpPr>
            <a:spLocks noChangeArrowheads="1"/>
          </p:cNvSpPr>
          <p:nvPr/>
        </p:nvSpPr>
        <p:spPr bwMode="auto">
          <a:xfrm>
            <a:off x="3136900" y="28956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9539" name="Rectangle 81"/>
          <p:cNvSpPr>
            <a:spLocks noChangeArrowheads="1"/>
          </p:cNvSpPr>
          <p:nvPr/>
        </p:nvSpPr>
        <p:spPr bwMode="auto">
          <a:xfrm>
            <a:off x="3660775" y="29035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49%</a:t>
            </a:r>
          </a:p>
        </p:txBody>
      </p:sp>
      <p:sp>
        <p:nvSpPr>
          <p:cNvPr id="19540" name="Rectangle 82"/>
          <p:cNvSpPr>
            <a:spLocks noChangeArrowheads="1"/>
          </p:cNvSpPr>
          <p:nvPr/>
        </p:nvSpPr>
        <p:spPr bwMode="auto">
          <a:xfrm>
            <a:off x="4183063" y="294322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43%</a:t>
            </a:r>
          </a:p>
        </p:txBody>
      </p:sp>
      <p:sp>
        <p:nvSpPr>
          <p:cNvPr id="19541" name="Rectangle 83"/>
          <p:cNvSpPr>
            <a:spLocks noChangeArrowheads="1"/>
          </p:cNvSpPr>
          <p:nvPr/>
        </p:nvSpPr>
        <p:spPr bwMode="auto">
          <a:xfrm>
            <a:off x="4705350" y="295592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41%</a:t>
            </a:r>
          </a:p>
        </p:txBody>
      </p:sp>
      <p:sp>
        <p:nvSpPr>
          <p:cNvPr id="19542" name="Rectangle 84"/>
          <p:cNvSpPr>
            <a:spLocks noChangeArrowheads="1"/>
          </p:cNvSpPr>
          <p:nvPr/>
        </p:nvSpPr>
        <p:spPr bwMode="auto">
          <a:xfrm>
            <a:off x="5229225" y="305276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26%</a:t>
            </a:r>
          </a:p>
        </p:txBody>
      </p:sp>
      <p:sp>
        <p:nvSpPr>
          <p:cNvPr id="19543" name="Rectangle 85"/>
          <p:cNvSpPr>
            <a:spLocks noChangeArrowheads="1"/>
          </p:cNvSpPr>
          <p:nvPr/>
        </p:nvSpPr>
        <p:spPr bwMode="auto">
          <a:xfrm>
            <a:off x="5751513" y="30638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9544" name="Rectangle 86"/>
          <p:cNvSpPr>
            <a:spLocks noChangeArrowheads="1"/>
          </p:cNvSpPr>
          <p:nvPr/>
        </p:nvSpPr>
        <p:spPr bwMode="auto">
          <a:xfrm>
            <a:off x="6275388" y="31115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17%</a:t>
            </a:r>
          </a:p>
        </p:txBody>
      </p:sp>
      <p:sp>
        <p:nvSpPr>
          <p:cNvPr id="19545" name="Rectangle 87"/>
          <p:cNvSpPr>
            <a:spLocks noChangeArrowheads="1"/>
          </p:cNvSpPr>
          <p:nvPr/>
        </p:nvSpPr>
        <p:spPr bwMode="auto">
          <a:xfrm>
            <a:off x="6834188" y="3170238"/>
            <a:ext cx="24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19546" name="Rectangle 88"/>
          <p:cNvSpPr>
            <a:spLocks noChangeArrowheads="1"/>
          </p:cNvSpPr>
          <p:nvPr/>
        </p:nvSpPr>
        <p:spPr bwMode="auto">
          <a:xfrm>
            <a:off x="7321550" y="29622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19547" name="Rectangle 89"/>
          <p:cNvSpPr>
            <a:spLocks noChangeArrowheads="1"/>
          </p:cNvSpPr>
          <p:nvPr/>
        </p:nvSpPr>
        <p:spPr bwMode="auto">
          <a:xfrm>
            <a:off x="1423988" y="5249863"/>
            <a:ext cx="1000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Таджикистан</a:t>
            </a:r>
          </a:p>
        </p:txBody>
      </p:sp>
      <p:sp>
        <p:nvSpPr>
          <p:cNvPr id="19548" name="Rectangle 90"/>
          <p:cNvSpPr>
            <a:spLocks noChangeArrowheads="1"/>
          </p:cNvSpPr>
          <p:nvPr/>
        </p:nvSpPr>
        <p:spPr bwMode="auto">
          <a:xfrm>
            <a:off x="1873250" y="5422900"/>
            <a:ext cx="9096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Кыргызстан</a:t>
            </a:r>
          </a:p>
        </p:txBody>
      </p:sp>
      <p:sp>
        <p:nvSpPr>
          <p:cNvPr id="19549" name="Rectangle 91"/>
          <p:cNvSpPr>
            <a:spLocks noChangeArrowheads="1"/>
          </p:cNvSpPr>
          <p:nvPr/>
        </p:nvSpPr>
        <p:spPr bwMode="auto">
          <a:xfrm>
            <a:off x="2476500" y="5249863"/>
            <a:ext cx="698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Молдова</a:t>
            </a:r>
          </a:p>
        </p:txBody>
      </p:sp>
      <p:sp>
        <p:nvSpPr>
          <p:cNvPr id="19550" name="Rectangle 92"/>
          <p:cNvSpPr>
            <a:spLocks noChangeArrowheads="1"/>
          </p:cNvSpPr>
          <p:nvPr/>
        </p:nvSpPr>
        <p:spPr bwMode="auto">
          <a:xfrm>
            <a:off x="2967038" y="5422900"/>
            <a:ext cx="782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Казахстан</a:t>
            </a:r>
          </a:p>
        </p:txBody>
      </p:sp>
      <p:sp>
        <p:nvSpPr>
          <p:cNvPr id="19551" name="Rectangle 93"/>
          <p:cNvSpPr>
            <a:spLocks noChangeArrowheads="1"/>
          </p:cNvSpPr>
          <p:nvPr/>
        </p:nvSpPr>
        <p:spPr bwMode="auto">
          <a:xfrm>
            <a:off x="3454400" y="5249863"/>
            <a:ext cx="8683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Узбекистан</a:t>
            </a:r>
          </a:p>
        </p:txBody>
      </p:sp>
      <p:sp>
        <p:nvSpPr>
          <p:cNvPr id="19552" name="Rectangle 94"/>
          <p:cNvSpPr>
            <a:spLocks noChangeArrowheads="1"/>
          </p:cNvSpPr>
          <p:nvPr/>
        </p:nvSpPr>
        <p:spPr bwMode="auto">
          <a:xfrm>
            <a:off x="4051300" y="5422900"/>
            <a:ext cx="685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Армения</a:t>
            </a:r>
          </a:p>
        </p:txBody>
      </p:sp>
      <p:sp>
        <p:nvSpPr>
          <p:cNvPr id="19553" name="Rectangle 95"/>
          <p:cNvSpPr>
            <a:spLocks noChangeArrowheads="1"/>
          </p:cNvSpPr>
          <p:nvPr/>
        </p:nvSpPr>
        <p:spPr bwMode="auto">
          <a:xfrm>
            <a:off x="4556125" y="5249863"/>
            <a:ext cx="7302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Беларусь</a:t>
            </a:r>
          </a:p>
        </p:txBody>
      </p:sp>
      <p:sp>
        <p:nvSpPr>
          <p:cNvPr id="19554" name="Rectangle 96"/>
          <p:cNvSpPr>
            <a:spLocks noChangeArrowheads="1"/>
          </p:cNvSpPr>
          <p:nvPr/>
        </p:nvSpPr>
        <p:spPr bwMode="auto">
          <a:xfrm>
            <a:off x="5159375" y="5422900"/>
            <a:ext cx="514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Грузия</a:t>
            </a:r>
          </a:p>
        </p:txBody>
      </p:sp>
      <p:sp>
        <p:nvSpPr>
          <p:cNvPr id="19555" name="Rectangle 97"/>
          <p:cNvSpPr>
            <a:spLocks noChangeArrowheads="1"/>
          </p:cNvSpPr>
          <p:nvPr/>
        </p:nvSpPr>
        <p:spPr bwMode="auto">
          <a:xfrm>
            <a:off x="5637213" y="5249863"/>
            <a:ext cx="635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Украина</a:t>
            </a:r>
          </a:p>
        </p:txBody>
      </p:sp>
      <p:sp>
        <p:nvSpPr>
          <p:cNvPr id="19556" name="Rectangle 98"/>
          <p:cNvSpPr>
            <a:spLocks noChangeArrowheads="1"/>
          </p:cNvSpPr>
          <p:nvPr/>
        </p:nvSpPr>
        <p:spPr bwMode="auto">
          <a:xfrm>
            <a:off x="6008688" y="5422900"/>
            <a:ext cx="10445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Азербайджан</a:t>
            </a:r>
          </a:p>
        </p:txBody>
      </p:sp>
      <p:sp>
        <p:nvSpPr>
          <p:cNvPr id="19557" name="Rectangle 99"/>
          <p:cNvSpPr>
            <a:spLocks noChangeArrowheads="1"/>
          </p:cNvSpPr>
          <p:nvPr/>
        </p:nvSpPr>
        <p:spPr bwMode="auto">
          <a:xfrm>
            <a:off x="6716713" y="5249863"/>
            <a:ext cx="546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Россия</a:t>
            </a:r>
          </a:p>
        </p:txBody>
      </p:sp>
      <p:sp>
        <p:nvSpPr>
          <p:cNvPr id="19558" name="Rectangle 100"/>
          <p:cNvSpPr>
            <a:spLocks noChangeArrowheads="1"/>
          </p:cNvSpPr>
          <p:nvPr/>
        </p:nvSpPr>
        <p:spPr bwMode="auto">
          <a:xfrm>
            <a:off x="7191375" y="5422900"/>
            <a:ext cx="6778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Среднее</a:t>
            </a:r>
          </a:p>
        </p:txBody>
      </p:sp>
      <p:sp>
        <p:nvSpPr>
          <p:cNvPr id="19559" name="Line 107"/>
          <p:cNvSpPr>
            <a:spLocks noChangeShapeType="1"/>
          </p:cNvSpPr>
          <p:nvPr/>
        </p:nvSpPr>
        <p:spPr bwMode="auto">
          <a:xfrm>
            <a:off x="1431925" y="4129088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60" name="Line 108"/>
          <p:cNvSpPr>
            <a:spLocks noChangeShapeType="1"/>
          </p:cNvSpPr>
          <p:nvPr/>
        </p:nvSpPr>
        <p:spPr bwMode="auto">
          <a:xfrm flipV="1">
            <a:off x="1431925" y="412908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61" name="Line 109"/>
          <p:cNvSpPr>
            <a:spLocks noChangeShapeType="1"/>
          </p:cNvSpPr>
          <p:nvPr/>
        </p:nvSpPr>
        <p:spPr bwMode="auto">
          <a:xfrm flipV="1">
            <a:off x="1954213" y="412908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62" name="Line 110"/>
          <p:cNvSpPr>
            <a:spLocks noChangeShapeType="1"/>
          </p:cNvSpPr>
          <p:nvPr/>
        </p:nvSpPr>
        <p:spPr bwMode="auto">
          <a:xfrm flipV="1">
            <a:off x="2478088" y="412908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63" name="Line 111"/>
          <p:cNvSpPr>
            <a:spLocks noChangeShapeType="1"/>
          </p:cNvSpPr>
          <p:nvPr/>
        </p:nvSpPr>
        <p:spPr bwMode="auto">
          <a:xfrm flipV="1">
            <a:off x="3000375" y="412908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64" name="Line 112"/>
          <p:cNvSpPr>
            <a:spLocks noChangeShapeType="1"/>
          </p:cNvSpPr>
          <p:nvPr/>
        </p:nvSpPr>
        <p:spPr bwMode="auto">
          <a:xfrm flipV="1">
            <a:off x="3522663" y="412908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65" name="Line 113"/>
          <p:cNvSpPr>
            <a:spLocks noChangeShapeType="1"/>
          </p:cNvSpPr>
          <p:nvPr/>
        </p:nvSpPr>
        <p:spPr bwMode="auto">
          <a:xfrm flipV="1">
            <a:off x="4046538" y="412908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66" name="Line 114"/>
          <p:cNvSpPr>
            <a:spLocks noChangeShapeType="1"/>
          </p:cNvSpPr>
          <p:nvPr/>
        </p:nvSpPr>
        <p:spPr bwMode="auto">
          <a:xfrm flipV="1">
            <a:off x="4570413" y="412908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67" name="Line 115"/>
          <p:cNvSpPr>
            <a:spLocks noChangeShapeType="1"/>
          </p:cNvSpPr>
          <p:nvPr/>
        </p:nvSpPr>
        <p:spPr bwMode="auto">
          <a:xfrm flipV="1">
            <a:off x="5092700" y="412908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68" name="Line 116"/>
          <p:cNvSpPr>
            <a:spLocks noChangeShapeType="1"/>
          </p:cNvSpPr>
          <p:nvPr/>
        </p:nvSpPr>
        <p:spPr bwMode="auto">
          <a:xfrm flipV="1">
            <a:off x="5616575" y="412908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69" name="Line 117"/>
          <p:cNvSpPr>
            <a:spLocks noChangeShapeType="1"/>
          </p:cNvSpPr>
          <p:nvPr/>
        </p:nvSpPr>
        <p:spPr bwMode="auto">
          <a:xfrm flipV="1">
            <a:off x="6138863" y="412908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70" name="Line 118"/>
          <p:cNvSpPr>
            <a:spLocks noChangeShapeType="1"/>
          </p:cNvSpPr>
          <p:nvPr/>
        </p:nvSpPr>
        <p:spPr bwMode="auto">
          <a:xfrm flipV="1">
            <a:off x="6662738" y="412908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71" name="Line 119"/>
          <p:cNvSpPr>
            <a:spLocks noChangeShapeType="1"/>
          </p:cNvSpPr>
          <p:nvPr/>
        </p:nvSpPr>
        <p:spPr bwMode="auto">
          <a:xfrm flipV="1">
            <a:off x="7185025" y="412908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72" name="Line 120"/>
          <p:cNvSpPr>
            <a:spLocks noChangeShapeType="1"/>
          </p:cNvSpPr>
          <p:nvPr/>
        </p:nvSpPr>
        <p:spPr bwMode="auto">
          <a:xfrm flipV="1">
            <a:off x="7708900" y="412908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73" name="Line 121"/>
          <p:cNvSpPr>
            <a:spLocks noChangeShapeType="1"/>
          </p:cNvSpPr>
          <p:nvPr/>
        </p:nvSpPr>
        <p:spPr bwMode="auto">
          <a:xfrm>
            <a:off x="1431925" y="3295650"/>
            <a:ext cx="627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74" name="Line 122"/>
          <p:cNvSpPr>
            <a:spLocks noChangeShapeType="1"/>
          </p:cNvSpPr>
          <p:nvPr/>
        </p:nvSpPr>
        <p:spPr bwMode="auto">
          <a:xfrm flipV="1">
            <a:off x="1431925" y="32956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75" name="Line 123"/>
          <p:cNvSpPr>
            <a:spLocks noChangeShapeType="1"/>
          </p:cNvSpPr>
          <p:nvPr/>
        </p:nvSpPr>
        <p:spPr bwMode="auto">
          <a:xfrm flipV="1">
            <a:off x="1954213" y="32956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76" name="Line 124"/>
          <p:cNvSpPr>
            <a:spLocks noChangeShapeType="1"/>
          </p:cNvSpPr>
          <p:nvPr/>
        </p:nvSpPr>
        <p:spPr bwMode="auto">
          <a:xfrm flipV="1">
            <a:off x="2478088" y="32956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77" name="Line 125"/>
          <p:cNvSpPr>
            <a:spLocks noChangeShapeType="1"/>
          </p:cNvSpPr>
          <p:nvPr/>
        </p:nvSpPr>
        <p:spPr bwMode="auto">
          <a:xfrm flipV="1">
            <a:off x="3000375" y="32956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78" name="Line 126"/>
          <p:cNvSpPr>
            <a:spLocks noChangeShapeType="1"/>
          </p:cNvSpPr>
          <p:nvPr/>
        </p:nvSpPr>
        <p:spPr bwMode="auto">
          <a:xfrm flipV="1">
            <a:off x="3522663" y="32956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79" name="Line 127"/>
          <p:cNvSpPr>
            <a:spLocks noChangeShapeType="1"/>
          </p:cNvSpPr>
          <p:nvPr/>
        </p:nvSpPr>
        <p:spPr bwMode="auto">
          <a:xfrm flipV="1">
            <a:off x="4046538" y="32956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80" name="Line 128"/>
          <p:cNvSpPr>
            <a:spLocks noChangeShapeType="1"/>
          </p:cNvSpPr>
          <p:nvPr/>
        </p:nvSpPr>
        <p:spPr bwMode="auto">
          <a:xfrm flipV="1">
            <a:off x="4570413" y="32956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81" name="Line 129"/>
          <p:cNvSpPr>
            <a:spLocks noChangeShapeType="1"/>
          </p:cNvSpPr>
          <p:nvPr/>
        </p:nvSpPr>
        <p:spPr bwMode="auto">
          <a:xfrm flipV="1">
            <a:off x="5092700" y="32956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82" name="Line 130"/>
          <p:cNvSpPr>
            <a:spLocks noChangeShapeType="1"/>
          </p:cNvSpPr>
          <p:nvPr/>
        </p:nvSpPr>
        <p:spPr bwMode="auto">
          <a:xfrm flipV="1">
            <a:off x="5616575" y="32956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83" name="Line 131"/>
          <p:cNvSpPr>
            <a:spLocks noChangeShapeType="1"/>
          </p:cNvSpPr>
          <p:nvPr/>
        </p:nvSpPr>
        <p:spPr bwMode="auto">
          <a:xfrm flipV="1">
            <a:off x="6138863" y="32956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84" name="Line 132"/>
          <p:cNvSpPr>
            <a:spLocks noChangeShapeType="1"/>
          </p:cNvSpPr>
          <p:nvPr/>
        </p:nvSpPr>
        <p:spPr bwMode="auto">
          <a:xfrm flipV="1">
            <a:off x="6662738" y="32956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85" name="Line 133"/>
          <p:cNvSpPr>
            <a:spLocks noChangeShapeType="1"/>
          </p:cNvSpPr>
          <p:nvPr/>
        </p:nvSpPr>
        <p:spPr bwMode="auto">
          <a:xfrm flipV="1">
            <a:off x="7185025" y="32956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86" name="Line 134"/>
          <p:cNvSpPr>
            <a:spLocks noChangeShapeType="1"/>
          </p:cNvSpPr>
          <p:nvPr/>
        </p:nvSpPr>
        <p:spPr bwMode="auto">
          <a:xfrm flipV="1">
            <a:off x="7708900" y="32956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9587" name="Group 104"/>
          <p:cNvGrpSpPr>
            <a:grpSpLocks/>
          </p:cNvGrpSpPr>
          <p:nvPr/>
        </p:nvGrpSpPr>
        <p:grpSpPr bwMode="auto">
          <a:xfrm>
            <a:off x="1882775" y="2051050"/>
            <a:ext cx="5527675" cy="200025"/>
            <a:chOff x="1292" y="1085"/>
            <a:chExt cx="3482" cy="126"/>
          </a:xfrm>
        </p:grpSpPr>
        <p:grpSp>
          <p:nvGrpSpPr>
            <p:cNvPr id="19588" name="Group 105"/>
            <p:cNvGrpSpPr>
              <a:grpSpLocks/>
            </p:cNvGrpSpPr>
            <p:nvPr/>
          </p:nvGrpSpPr>
          <p:grpSpPr bwMode="auto">
            <a:xfrm>
              <a:off x="3969" y="1085"/>
              <a:ext cx="805" cy="126"/>
              <a:chOff x="1610" y="1085"/>
              <a:chExt cx="805" cy="126"/>
            </a:xfrm>
          </p:grpSpPr>
          <p:sp>
            <p:nvSpPr>
              <p:cNvPr id="19595" name="Rectangle 106"/>
              <p:cNvSpPr>
                <a:spLocks noChangeArrowheads="1"/>
              </p:cNvSpPr>
              <p:nvPr/>
            </p:nvSpPr>
            <p:spPr bwMode="auto">
              <a:xfrm>
                <a:off x="1610" y="1111"/>
                <a:ext cx="63" cy="64"/>
              </a:xfrm>
              <a:prstGeom prst="rect">
                <a:avLst/>
              </a:prstGeom>
              <a:solidFill>
                <a:srgbClr val="F8C01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19596" name="Rectangle 107"/>
              <p:cNvSpPr>
                <a:spLocks noChangeArrowheads="1"/>
              </p:cNvSpPr>
              <p:nvPr/>
            </p:nvSpPr>
            <p:spPr bwMode="auto">
              <a:xfrm>
                <a:off x="1698" y="1085"/>
                <a:ext cx="71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Другие страны</a:t>
                </a:r>
              </a:p>
            </p:txBody>
          </p:sp>
        </p:grpSp>
        <p:grpSp>
          <p:nvGrpSpPr>
            <p:cNvPr id="19589" name="Group 108"/>
            <p:cNvGrpSpPr>
              <a:grpSpLocks/>
            </p:cNvGrpSpPr>
            <p:nvPr/>
          </p:nvGrpSpPr>
          <p:grpSpPr bwMode="auto">
            <a:xfrm>
              <a:off x="2738" y="1085"/>
              <a:ext cx="1033" cy="126"/>
              <a:chOff x="2589" y="1085"/>
              <a:chExt cx="1033" cy="126"/>
            </a:xfrm>
          </p:grpSpPr>
          <p:sp>
            <p:nvSpPr>
              <p:cNvPr id="19593" name="Rectangle 109"/>
              <p:cNvSpPr>
                <a:spLocks noChangeArrowheads="1"/>
              </p:cNvSpPr>
              <p:nvPr/>
            </p:nvSpPr>
            <p:spPr bwMode="auto">
              <a:xfrm>
                <a:off x="2589" y="1111"/>
                <a:ext cx="64" cy="64"/>
              </a:xfrm>
              <a:prstGeom prst="rect">
                <a:avLst/>
              </a:prstGeom>
              <a:solidFill>
                <a:srgbClr val="FFF10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19594" name="Rectangle 110"/>
              <p:cNvSpPr>
                <a:spLocks noChangeArrowheads="1"/>
              </p:cNvSpPr>
              <p:nvPr/>
            </p:nvSpPr>
            <p:spPr bwMode="auto">
              <a:xfrm>
                <a:off x="2678" y="1085"/>
                <a:ext cx="94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Евросоюза</a:t>
                </a:r>
              </a:p>
            </p:txBody>
          </p:sp>
        </p:grpSp>
        <p:grpSp>
          <p:nvGrpSpPr>
            <p:cNvPr id="19590" name="Group 111"/>
            <p:cNvGrpSpPr>
              <a:grpSpLocks/>
            </p:cNvGrpSpPr>
            <p:nvPr/>
          </p:nvGrpSpPr>
          <p:grpSpPr bwMode="auto">
            <a:xfrm>
              <a:off x="1292" y="1085"/>
              <a:ext cx="1247" cy="126"/>
              <a:chOff x="3793" y="1085"/>
              <a:chExt cx="1247" cy="126"/>
            </a:xfrm>
          </p:grpSpPr>
          <p:sp>
            <p:nvSpPr>
              <p:cNvPr id="19591" name="Rectangle 112"/>
              <p:cNvSpPr>
                <a:spLocks noChangeArrowheads="1"/>
              </p:cNvSpPr>
              <p:nvPr/>
            </p:nvSpPr>
            <p:spPr bwMode="auto">
              <a:xfrm>
                <a:off x="3793" y="1111"/>
                <a:ext cx="63" cy="64"/>
              </a:xfrm>
              <a:prstGeom prst="rect">
                <a:avLst/>
              </a:prstGeom>
              <a:solidFill>
                <a:srgbClr val="0092D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19592" name="Rectangle 113"/>
              <p:cNvSpPr>
                <a:spLocks noChangeArrowheads="1"/>
              </p:cNvSpPr>
              <p:nvPr/>
            </p:nvSpPr>
            <p:spPr bwMode="auto">
              <a:xfrm>
                <a:off x="3881" y="1085"/>
                <a:ext cx="115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бывшего СССР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943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6553200"/>
            <a:ext cx="140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11 стран</a:t>
            </a:r>
          </a:p>
        </p:txBody>
      </p:sp>
      <p:sp>
        <p:nvSpPr>
          <p:cNvPr id="20483" name="Заголовок 6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pitchFamily="34" charset="0"/>
                <a:ea typeface="Geneva"/>
                <a:cs typeface="Geneva"/>
              </a:rPr>
              <a:t>Экономика. Научный обмен. Три вектора</a:t>
            </a:r>
            <a:br>
              <a:rPr lang="ru-RU" smtClean="0">
                <a:latin typeface="Arial" pitchFamily="34" charset="0"/>
                <a:ea typeface="Geneva"/>
                <a:cs typeface="Geneva"/>
              </a:rPr>
            </a:b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0484" name="Содержимое 7"/>
          <p:cNvSpPr>
            <a:spLocks noGrp="1"/>
          </p:cNvSpPr>
          <p:nvPr>
            <p:ph sz="half" idx="2"/>
          </p:nvPr>
        </p:nvSpPr>
        <p:spPr>
          <a:xfrm>
            <a:off x="401638" y="1123950"/>
            <a:ext cx="8297862" cy="615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ea typeface="Geneva"/>
                <a:cs typeface="Geneva"/>
              </a:rPr>
              <a:t>С какими странами было бы полезно сотрудничать в области науки и техники – вести совместные исследования, обмениваться разработками, технологиями, научными идеями?</a:t>
            </a:r>
          </a:p>
          <a:p>
            <a:pPr eaLnBrk="1" hangingPunct="1"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3019425" y="3495675"/>
            <a:ext cx="476250" cy="66675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3132138" y="37576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50%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1449388" y="4238625"/>
            <a:ext cx="476250" cy="989013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1973263" y="4489450"/>
            <a:ext cx="476250" cy="73818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2497138" y="4406900"/>
            <a:ext cx="474662" cy="82073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3019425" y="4697413"/>
            <a:ext cx="476250" cy="53022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3541713" y="4449763"/>
            <a:ext cx="477837" cy="77787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492" name="Rectangle 10"/>
          <p:cNvSpPr>
            <a:spLocks noChangeArrowheads="1"/>
          </p:cNvSpPr>
          <p:nvPr/>
        </p:nvSpPr>
        <p:spPr bwMode="auto">
          <a:xfrm>
            <a:off x="4065588" y="4438650"/>
            <a:ext cx="476250" cy="78898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493" name="Rectangle 11"/>
          <p:cNvSpPr>
            <a:spLocks noChangeArrowheads="1"/>
          </p:cNvSpPr>
          <p:nvPr/>
        </p:nvSpPr>
        <p:spPr bwMode="auto">
          <a:xfrm>
            <a:off x="4589463" y="4681538"/>
            <a:ext cx="474662" cy="54610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494" name="Rectangle 12"/>
          <p:cNvSpPr>
            <a:spLocks noChangeArrowheads="1"/>
          </p:cNvSpPr>
          <p:nvPr/>
        </p:nvSpPr>
        <p:spPr bwMode="auto">
          <a:xfrm>
            <a:off x="5111750" y="4591050"/>
            <a:ext cx="476250" cy="63658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495" name="Rectangle 13"/>
          <p:cNvSpPr>
            <a:spLocks noChangeArrowheads="1"/>
          </p:cNvSpPr>
          <p:nvPr/>
        </p:nvSpPr>
        <p:spPr bwMode="auto">
          <a:xfrm>
            <a:off x="5635625" y="4445000"/>
            <a:ext cx="474663" cy="78263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496" name="Rectangle 14"/>
          <p:cNvSpPr>
            <a:spLocks noChangeArrowheads="1"/>
          </p:cNvSpPr>
          <p:nvPr/>
        </p:nvSpPr>
        <p:spPr bwMode="auto">
          <a:xfrm>
            <a:off x="6157913" y="4429125"/>
            <a:ext cx="476250" cy="798513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497" name="Rectangle 15"/>
          <p:cNvSpPr>
            <a:spLocks noChangeArrowheads="1"/>
          </p:cNvSpPr>
          <p:nvPr/>
        </p:nvSpPr>
        <p:spPr bwMode="auto">
          <a:xfrm>
            <a:off x="6680200" y="4370388"/>
            <a:ext cx="477838" cy="85725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498" name="Rectangle 16"/>
          <p:cNvSpPr>
            <a:spLocks noChangeArrowheads="1"/>
          </p:cNvSpPr>
          <p:nvPr/>
        </p:nvSpPr>
        <p:spPr bwMode="auto">
          <a:xfrm>
            <a:off x="7204075" y="4476750"/>
            <a:ext cx="476250" cy="75088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499" name="Rectangle 17"/>
          <p:cNvSpPr>
            <a:spLocks noChangeArrowheads="1"/>
          </p:cNvSpPr>
          <p:nvPr/>
        </p:nvSpPr>
        <p:spPr bwMode="auto">
          <a:xfrm>
            <a:off x="1449388" y="3913188"/>
            <a:ext cx="476250" cy="249237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00" name="Rectangle 18"/>
          <p:cNvSpPr>
            <a:spLocks noChangeArrowheads="1"/>
          </p:cNvSpPr>
          <p:nvPr/>
        </p:nvSpPr>
        <p:spPr bwMode="auto">
          <a:xfrm>
            <a:off x="1973263" y="3841750"/>
            <a:ext cx="476250" cy="32067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01" name="Rectangle 19"/>
          <p:cNvSpPr>
            <a:spLocks noChangeArrowheads="1"/>
          </p:cNvSpPr>
          <p:nvPr/>
        </p:nvSpPr>
        <p:spPr bwMode="auto">
          <a:xfrm>
            <a:off x="2497138" y="3673475"/>
            <a:ext cx="474662" cy="48895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02" name="Rectangle 20"/>
          <p:cNvSpPr>
            <a:spLocks noChangeArrowheads="1"/>
          </p:cNvSpPr>
          <p:nvPr/>
        </p:nvSpPr>
        <p:spPr bwMode="auto">
          <a:xfrm>
            <a:off x="3541713" y="3643313"/>
            <a:ext cx="477837" cy="519112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03" name="Rectangle 21"/>
          <p:cNvSpPr>
            <a:spLocks noChangeArrowheads="1"/>
          </p:cNvSpPr>
          <p:nvPr/>
        </p:nvSpPr>
        <p:spPr bwMode="auto">
          <a:xfrm>
            <a:off x="4065588" y="3529013"/>
            <a:ext cx="476250" cy="633412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04" name="Rectangle 22"/>
          <p:cNvSpPr>
            <a:spLocks noChangeArrowheads="1"/>
          </p:cNvSpPr>
          <p:nvPr/>
        </p:nvSpPr>
        <p:spPr bwMode="auto">
          <a:xfrm>
            <a:off x="4589463" y="3613150"/>
            <a:ext cx="474662" cy="54927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05" name="Rectangle 23"/>
          <p:cNvSpPr>
            <a:spLocks noChangeArrowheads="1"/>
          </p:cNvSpPr>
          <p:nvPr/>
        </p:nvSpPr>
        <p:spPr bwMode="auto">
          <a:xfrm>
            <a:off x="5111750" y="3516313"/>
            <a:ext cx="476250" cy="646112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06" name="Rectangle 24"/>
          <p:cNvSpPr>
            <a:spLocks noChangeArrowheads="1"/>
          </p:cNvSpPr>
          <p:nvPr/>
        </p:nvSpPr>
        <p:spPr bwMode="auto">
          <a:xfrm>
            <a:off x="5635625" y="3709988"/>
            <a:ext cx="474663" cy="452437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07" name="Rectangle 25"/>
          <p:cNvSpPr>
            <a:spLocks noChangeArrowheads="1"/>
          </p:cNvSpPr>
          <p:nvPr/>
        </p:nvSpPr>
        <p:spPr bwMode="auto">
          <a:xfrm>
            <a:off x="6157913" y="3460750"/>
            <a:ext cx="476250" cy="70167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08" name="Rectangle 26"/>
          <p:cNvSpPr>
            <a:spLocks noChangeArrowheads="1"/>
          </p:cNvSpPr>
          <p:nvPr/>
        </p:nvSpPr>
        <p:spPr bwMode="auto">
          <a:xfrm>
            <a:off x="6680200" y="3427413"/>
            <a:ext cx="477838" cy="735012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09" name="Rectangle 27"/>
          <p:cNvSpPr>
            <a:spLocks noChangeArrowheads="1"/>
          </p:cNvSpPr>
          <p:nvPr/>
        </p:nvSpPr>
        <p:spPr bwMode="auto">
          <a:xfrm>
            <a:off x="7204075" y="3624263"/>
            <a:ext cx="476250" cy="538162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10" name="Rectangle 28"/>
          <p:cNvSpPr>
            <a:spLocks noChangeArrowheads="1"/>
          </p:cNvSpPr>
          <p:nvPr/>
        </p:nvSpPr>
        <p:spPr bwMode="auto">
          <a:xfrm>
            <a:off x="1449388" y="2297113"/>
            <a:ext cx="476250" cy="88900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11" name="Rectangle 29"/>
          <p:cNvSpPr>
            <a:spLocks noChangeArrowheads="1"/>
          </p:cNvSpPr>
          <p:nvPr/>
        </p:nvSpPr>
        <p:spPr bwMode="auto">
          <a:xfrm>
            <a:off x="1973263" y="2378075"/>
            <a:ext cx="476250" cy="808038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12" name="Rectangle 30"/>
          <p:cNvSpPr>
            <a:spLocks noChangeArrowheads="1"/>
          </p:cNvSpPr>
          <p:nvPr/>
        </p:nvSpPr>
        <p:spPr bwMode="auto">
          <a:xfrm>
            <a:off x="2497138" y="2381250"/>
            <a:ext cx="474662" cy="80486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13" name="Rectangle 31"/>
          <p:cNvSpPr>
            <a:spLocks noChangeArrowheads="1"/>
          </p:cNvSpPr>
          <p:nvPr/>
        </p:nvSpPr>
        <p:spPr bwMode="auto">
          <a:xfrm>
            <a:off x="3019425" y="2532063"/>
            <a:ext cx="476250" cy="65405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14" name="Rectangle 32"/>
          <p:cNvSpPr>
            <a:spLocks noChangeArrowheads="1"/>
          </p:cNvSpPr>
          <p:nvPr/>
        </p:nvSpPr>
        <p:spPr bwMode="auto">
          <a:xfrm>
            <a:off x="3541713" y="2540000"/>
            <a:ext cx="477837" cy="64611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515" name="Rectangle 33"/>
          <p:cNvSpPr>
            <a:spLocks noChangeArrowheads="1"/>
          </p:cNvSpPr>
          <p:nvPr/>
        </p:nvSpPr>
        <p:spPr bwMode="auto">
          <a:xfrm>
            <a:off x="4065588" y="2568575"/>
            <a:ext cx="476250" cy="617538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0516" name="Rectangle 34"/>
          <p:cNvSpPr>
            <a:spLocks noChangeArrowheads="1"/>
          </p:cNvSpPr>
          <p:nvPr/>
        </p:nvSpPr>
        <p:spPr bwMode="auto">
          <a:xfrm>
            <a:off x="4589463" y="2636838"/>
            <a:ext cx="474662" cy="54927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0517" name="Rectangle 35"/>
          <p:cNvSpPr>
            <a:spLocks noChangeArrowheads="1"/>
          </p:cNvSpPr>
          <p:nvPr/>
        </p:nvSpPr>
        <p:spPr bwMode="auto">
          <a:xfrm>
            <a:off x="5111750" y="2765425"/>
            <a:ext cx="476250" cy="420688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0518" name="Rectangle 36"/>
          <p:cNvSpPr>
            <a:spLocks noChangeArrowheads="1"/>
          </p:cNvSpPr>
          <p:nvPr/>
        </p:nvSpPr>
        <p:spPr bwMode="auto">
          <a:xfrm>
            <a:off x="5635625" y="2854325"/>
            <a:ext cx="474663" cy="331788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0519" name="Rectangle 37"/>
          <p:cNvSpPr>
            <a:spLocks noChangeArrowheads="1"/>
          </p:cNvSpPr>
          <p:nvPr/>
        </p:nvSpPr>
        <p:spPr bwMode="auto">
          <a:xfrm>
            <a:off x="6157913" y="2971800"/>
            <a:ext cx="476250" cy="21431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0520" name="Rectangle 38"/>
          <p:cNvSpPr>
            <a:spLocks noChangeArrowheads="1"/>
          </p:cNvSpPr>
          <p:nvPr/>
        </p:nvSpPr>
        <p:spPr bwMode="auto">
          <a:xfrm>
            <a:off x="6680200" y="3071813"/>
            <a:ext cx="477838" cy="11430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0521" name="Rectangle 39"/>
          <p:cNvSpPr>
            <a:spLocks noChangeArrowheads="1"/>
          </p:cNvSpPr>
          <p:nvPr/>
        </p:nvSpPr>
        <p:spPr bwMode="auto">
          <a:xfrm>
            <a:off x="7204075" y="2635250"/>
            <a:ext cx="476250" cy="55086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0522" name="Line 40"/>
          <p:cNvSpPr>
            <a:spLocks noChangeShapeType="1"/>
          </p:cNvSpPr>
          <p:nvPr/>
        </p:nvSpPr>
        <p:spPr bwMode="auto">
          <a:xfrm>
            <a:off x="1427163" y="5227638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3" name="Line 41"/>
          <p:cNvSpPr>
            <a:spLocks noChangeShapeType="1"/>
          </p:cNvSpPr>
          <p:nvPr/>
        </p:nvSpPr>
        <p:spPr bwMode="auto">
          <a:xfrm flipV="1">
            <a:off x="1427163" y="5227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4" name="Line 42"/>
          <p:cNvSpPr>
            <a:spLocks noChangeShapeType="1"/>
          </p:cNvSpPr>
          <p:nvPr/>
        </p:nvSpPr>
        <p:spPr bwMode="auto">
          <a:xfrm flipV="1">
            <a:off x="1949450" y="5227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5" name="Line 43"/>
          <p:cNvSpPr>
            <a:spLocks noChangeShapeType="1"/>
          </p:cNvSpPr>
          <p:nvPr/>
        </p:nvSpPr>
        <p:spPr bwMode="auto">
          <a:xfrm flipV="1">
            <a:off x="2473325" y="5227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6" name="Line 44"/>
          <p:cNvSpPr>
            <a:spLocks noChangeShapeType="1"/>
          </p:cNvSpPr>
          <p:nvPr/>
        </p:nvSpPr>
        <p:spPr bwMode="auto">
          <a:xfrm flipV="1">
            <a:off x="2995613" y="5227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7" name="Line 45"/>
          <p:cNvSpPr>
            <a:spLocks noChangeShapeType="1"/>
          </p:cNvSpPr>
          <p:nvPr/>
        </p:nvSpPr>
        <p:spPr bwMode="auto">
          <a:xfrm flipV="1">
            <a:off x="3517900" y="5227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8" name="Line 46"/>
          <p:cNvSpPr>
            <a:spLocks noChangeShapeType="1"/>
          </p:cNvSpPr>
          <p:nvPr/>
        </p:nvSpPr>
        <p:spPr bwMode="auto">
          <a:xfrm flipV="1">
            <a:off x="4041775" y="5227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9" name="Line 47"/>
          <p:cNvSpPr>
            <a:spLocks noChangeShapeType="1"/>
          </p:cNvSpPr>
          <p:nvPr/>
        </p:nvSpPr>
        <p:spPr bwMode="auto">
          <a:xfrm flipV="1">
            <a:off x="4565650" y="5227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0" name="Line 48"/>
          <p:cNvSpPr>
            <a:spLocks noChangeShapeType="1"/>
          </p:cNvSpPr>
          <p:nvPr/>
        </p:nvSpPr>
        <p:spPr bwMode="auto">
          <a:xfrm flipV="1">
            <a:off x="5087938" y="5227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1" name="Line 49"/>
          <p:cNvSpPr>
            <a:spLocks noChangeShapeType="1"/>
          </p:cNvSpPr>
          <p:nvPr/>
        </p:nvSpPr>
        <p:spPr bwMode="auto">
          <a:xfrm flipV="1">
            <a:off x="5611813" y="5227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2" name="Line 50"/>
          <p:cNvSpPr>
            <a:spLocks noChangeShapeType="1"/>
          </p:cNvSpPr>
          <p:nvPr/>
        </p:nvSpPr>
        <p:spPr bwMode="auto">
          <a:xfrm flipV="1">
            <a:off x="6134100" y="5227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3" name="Line 51"/>
          <p:cNvSpPr>
            <a:spLocks noChangeShapeType="1"/>
          </p:cNvSpPr>
          <p:nvPr/>
        </p:nvSpPr>
        <p:spPr bwMode="auto">
          <a:xfrm flipV="1">
            <a:off x="6657975" y="5227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4" name="Line 52"/>
          <p:cNvSpPr>
            <a:spLocks noChangeShapeType="1"/>
          </p:cNvSpPr>
          <p:nvPr/>
        </p:nvSpPr>
        <p:spPr bwMode="auto">
          <a:xfrm flipV="1">
            <a:off x="7180263" y="5227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5" name="Line 53"/>
          <p:cNvSpPr>
            <a:spLocks noChangeShapeType="1"/>
          </p:cNvSpPr>
          <p:nvPr/>
        </p:nvSpPr>
        <p:spPr bwMode="auto">
          <a:xfrm flipV="1">
            <a:off x="7704138" y="5227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6" name="Rectangle 54"/>
          <p:cNvSpPr>
            <a:spLocks noChangeArrowheads="1"/>
          </p:cNvSpPr>
          <p:nvPr/>
        </p:nvSpPr>
        <p:spPr bwMode="auto">
          <a:xfrm>
            <a:off x="1562100" y="46609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74%</a:t>
            </a:r>
          </a:p>
        </p:txBody>
      </p:sp>
      <p:sp>
        <p:nvSpPr>
          <p:cNvPr id="20537" name="Rectangle 55"/>
          <p:cNvSpPr>
            <a:spLocks noChangeArrowheads="1"/>
          </p:cNvSpPr>
          <p:nvPr/>
        </p:nvSpPr>
        <p:spPr bwMode="auto">
          <a:xfrm>
            <a:off x="2085975" y="47863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55%</a:t>
            </a:r>
          </a:p>
        </p:txBody>
      </p:sp>
      <p:sp>
        <p:nvSpPr>
          <p:cNvPr id="20538" name="Rectangle 56"/>
          <p:cNvSpPr>
            <a:spLocks noChangeArrowheads="1"/>
          </p:cNvSpPr>
          <p:nvPr/>
        </p:nvSpPr>
        <p:spPr bwMode="auto">
          <a:xfrm>
            <a:off x="2608263" y="47450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62%</a:t>
            </a:r>
          </a:p>
        </p:txBody>
      </p:sp>
      <p:sp>
        <p:nvSpPr>
          <p:cNvPr id="20539" name="Rectangle 57"/>
          <p:cNvSpPr>
            <a:spLocks noChangeArrowheads="1"/>
          </p:cNvSpPr>
          <p:nvPr/>
        </p:nvSpPr>
        <p:spPr bwMode="auto">
          <a:xfrm>
            <a:off x="3132138" y="489108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40%</a:t>
            </a:r>
          </a:p>
        </p:txBody>
      </p:sp>
      <p:sp>
        <p:nvSpPr>
          <p:cNvPr id="20540" name="Rectangle 58"/>
          <p:cNvSpPr>
            <a:spLocks noChangeArrowheads="1"/>
          </p:cNvSpPr>
          <p:nvPr/>
        </p:nvSpPr>
        <p:spPr bwMode="auto">
          <a:xfrm>
            <a:off x="3656013" y="47656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58%</a:t>
            </a:r>
          </a:p>
        </p:txBody>
      </p:sp>
      <p:sp>
        <p:nvSpPr>
          <p:cNvPr id="20541" name="Rectangle 59"/>
          <p:cNvSpPr>
            <a:spLocks noChangeArrowheads="1"/>
          </p:cNvSpPr>
          <p:nvPr/>
        </p:nvSpPr>
        <p:spPr bwMode="auto">
          <a:xfrm>
            <a:off x="4178300" y="47609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59%</a:t>
            </a:r>
          </a:p>
        </p:txBody>
      </p:sp>
      <p:sp>
        <p:nvSpPr>
          <p:cNvPr id="20542" name="Rectangle 60"/>
          <p:cNvSpPr>
            <a:spLocks noChangeArrowheads="1"/>
          </p:cNvSpPr>
          <p:nvPr/>
        </p:nvSpPr>
        <p:spPr bwMode="auto">
          <a:xfrm>
            <a:off x="4700588" y="488156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41%</a:t>
            </a:r>
          </a:p>
        </p:txBody>
      </p:sp>
      <p:sp>
        <p:nvSpPr>
          <p:cNvPr id="20543" name="Rectangle 61"/>
          <p:cNvSpPr>
            <a:spLocks noChangeArrowheads="1"/>
          </p:cNvSpPr>
          <p:nvPr/>
        </p:nvSpPr>
        <p:spPr bwMode="auto">
          <a:xfrm>
            <a:off x="5224463" y="48371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48%</a:t>
            </a:r>
          </a:p>
        </p:txBody>
      </p:sp>
      <p:sp>
        <p:nvSpPr>
          <p:cNvPr id="20544" name="Rectangle 62"/>
          <p:cNvSpPr>
            <a:spLocks noChangeArrowheads="1"/>
          </p:cNvSpPr>
          <p:nvPr/>
        </p:nvSpPr>
        <p:spPr bwMode="auto">
          <a:xfrm>
            <a:off x="5746750" y="476408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59%</a:t>
            </a:r>
          </a:p>
        </p:txBody>
      </p:sp>
      <p:sp>
        <p:nvSpPr>
          <p:cNvPr id="20545" name="Rectangle 63"/>
          <p:cNvSpPr>
            <a:spLocks noChangeArrowheads="1"/>
          </p:cNvSpPr>
          <p:nvPr/>
        </p:nvSpPr>
        <p:spPr bwMode="auto">
          <a:xfrm>
            <a:off x="6270625" y="47561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60%</a:t>
            </a:r>
          </a:p>
        </p:txBody>
      </p:sp>
      <p:sp>
        <p:nvSpPr>
          <p:cNvPr id="20546" name="Rectangle 64"/>
          <p:cNvSpPr>
            <a:spLocks noChangeArrowheads="1"/>
          </p:cNvSpPr>
          <p:nvPr/>
        </p:nvSpPr>
        <p:spPr bwMode="auto">
          <a:xfrm>
            <a:off x="6794500" y="47275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64%</a:t>
            </a:r>
          </a:p>
        </p:txBody>
      </p:sp>
      <p:sp>
        <p:nvSpPr>
          <p:cNvPr id="20547" name="Rectangle 65"/>
          <p:cNvSpPr>
            <a:spLocks noChangeArrowheads="1"/>
          </p:cNvSpPr>
          <p:nvPr/>
        </p:nvSpPr>
        <p:spPr bwMode="auto">
          <a:xfrm>
            <a:off x="7316788" y="477996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56%</a:t>
            </a:r>
          </a:p>
        </p:txBody>
      </p:sp>
      <p:sp>
        <p:nvSpPr>
          <p:cNvPr id="20548" name="Rectangle 66"/>
          <p:cNvSpPr>
            <a:spLocks noChangeArrowheads="1"/>
          </p:cNvSpPr>
          <p:nvPr/>
        </p:nvSpPr>
        <p:spPr bwMode="auto">
          <a:xfrm>
            <a:off x="1562100" y="39655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19%</a:t>
            </a:r>
          </a:p>
        </p:txBody>
      </p:sp>
      <p:sp>
        <p:nvSpPr>
          <p:cNvPr id="20549" name="Rectangle 67"/>
          <p:cNvSpPr>
            <a:spLocks noChangeArrowheads="1"/>
          </p:cNvSpPr>
          <p:nvPr/>
        </p:nvSpPr>
        <p:spPr bwMode="auto">
          <a:xfrm>
            <a:off x="2085975" y="39306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24%</a:t>
            </a:r>
          </a:p>
        </p:txBody>
      </p:sp>
      <p:sp>
        <p:nvSpPr>
          <p:cNvPr id="20550" name="Rectangle 68"/>
          <p:cNvSpPr>
            <a:spLocks noChangeArrowheads="1"/>
          </p:cNvSpPr>
          <p:nvPr/>
        </p:nvSpPr>
        <p:spPr bwMode="auto">
          <a:xfrm>
            <a:off x="2608263" y="38465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37%</a:t>
            </a:r>
          </a:p>
        </p:txBody>
      </p:sp>
      <p:sp>
        <p:nvSpPr>
          <p:cNvPr id="20551" name="Rectangle 69"/>
          <p:cNvSpPr>
            <a:spLocks noChangeArrowheads="1"/>
          </p:cNvSpPr>
          <p:nvPr/>
        </p:nvSpPr>
        <p:spPr bwMode="auto">
          <a:xfrm>
            <a:off x="3656013" y="38306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39%</a:t>
            </a:r>
          </a:p>
        </p:txBody>
      </p:sp>
      <p:sp>
        <p:nvSpPr>
          <p:cNvPr id="20552" name="Rectangle 70"/>
          <p:cNvSpPr>
            <a:spLocks noChangeArrowheads="1"/>
          </p:cNvSpPr>
          <p:nvPr/>
        </p:nvSpPr>
        <p:spPr bwMode="auto">
          <a:xfrm>
            <a:off x="4178300" y="377348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48%</a:t>
            </a:r>
          </a:p>
        </p:txBody>
      </p:sp>
      <p:sp>
        <p:nvSpPr>
          <p:cNvPr id="20553" name="Rectangle 71"/>
          <p:cNvSpPr>
            <a:spLocks noChangeArrowheads="1"/>
          </p:cNvSpPr>
          <p:nvPr/>
        </p:nvSpPr>
        <p:spPr bwMode="auto">
          <a:xfrm>
            <a:off x="4700588" y="38163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41%</a:t>
            </a:r>
          </a:p>
        </p:txBody>
      </p:sp>
      <p:sp>
        <p:nvSpPr>
          <p:cNvPr id="20554" name="Rectangle 72"/>
          <p:cNvSpPr>
            <a:spLocks noChangeArrowheads="1"/>
          </p:cNvSpPr>
          <p:nvPr/>
        </p:nvSpPr>
        <p:spPr bwMode="auto">
          <a:xfrm>
            <a:off x="5224463" y="37671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49%</a:t>
            </a:r>
          </a:p>
        </p:txBody>
      </p:sp>
      <p:sp>
        <p:nvSpPr>
          <p:cNvPr id="20555" name="Rectangle 73"/>
          <p:cNvSpPr>
            <a:spLocks noChangeArrowheads="1"/>
          </p:cNvSpPr>
          <p:nvPr/>
        </p:nvSpPr>
        <p:spPr bwMode="auto">
          <a:xfrm>
            <a:off x="5746750" y="38639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34%</a:t>
            </a:r>
          </a:p>
        </p:txBody>
      </p:sp>
      <p:sp>
        <p:nvSpPr>
          <p:cNvPr id="20556" name="Rectangle 74"/>
          <p:cNvSpPr>
            <a:spLocks noChangeArrowheads="1"/>
          </p:cNvSpPr>
          <p:nvPr/>
        </p:nvSpPr>
        <p:spPr bwMode="auto">
          <a:xfrm>
            <a:off x="6270625" y="37401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53%</a:t>
            </a:r>
          </a:p>
        </p:txBody>
      </p:sp>
      <p:sp>
        <p:nvSpPr>
          <p:cNvPr id="20557" name="Rectangle 75"/>
          <p:cNvSpPr>
            <a:spLocks noChangeArrowheads="1"/>
          </p:cNvSpPr>
          <p:nvPr/>
        </p:nvSpPr>
        <p:spPr bwMode="auto">
          <a:xfrm>
            <a:off x="6794500" y="372268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55%</a:t>
            </a:r>
          </a:p>
        </p:txBody>
      </p:sp>
      <p:sp>
        <p:nvSpPr>
          <p:cNvPr id="20558" name="Rectangle 76"/>
          <p:cNvSpPr>
            <a:spLocks noChangeArrowheads="1"/>
          </p:cNvSpPr>
          <p:nvPr/>
        </p:nvSpPr>
        <p:spPr bwMode="auto">
          <a:xfrm>
            <a:off x="7316788" y="38211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41%</a:t>
            </a:r>
          </a:p>
        </p:txBody>
      </p:sp>
      <p:sp>
        <p:nvSpPr>
          <p:cNvPr id="20559" name="Rectangle 77"/>
          <p:cNvSpPr>
            <a:spLocks noChangeArrowheads="1"/>
          </p:cNvSpPr>
          <p:nvPr/>
        </p:nvSpPr>
        <p:spPr bwMode="auto">
          <a:xfrm>
            <a:off x="1562100" y="26701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67%</a:t>
            </a:r>
          </a:p>
        </p:txBody>
      </p:sp>
      <p:sp>
        <p:nvSpPr>
          <p:cNvPr id="20560" name="Rectangle 78"/>
          <p:cNvSpPr>
            <a:spLocks noChangeArrowheads="1"/>
          </p:cNvSpPr>
          <p:nvPr/>
        </p:nvSpPr>
        <p:spPr bwMode="auto">
          <a:xfrm>
            <a:off x="2085975" y="270986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61%</a:t>
            </a:r>
          </a:p>
        </p:txBody>
      </p:sp>
      <p:sp>
        <p:nvSpPr>
          <p:cNvPr id="20561" name="Rectangle 79"/>
          <p:cNvSpPr>
            <a:spLocks noChangeArrowheads="1"/>
          </p:cNvSpPr>
          <p:nvPr/>
        </p:nvSpPr>
        <p:spPr bwMode="auto">
          <a:xfrm>
            <a:off x="2608263" y="27114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20562" name="Rectangle 80"/>
          <p:cNvSpPr>
            <a:spLocks noChangeArrowheads="1"/>
          </p:cNvSpPr>
          <p:nvPr/>
        </p:nvSpPr>
        <p:spPr bwMode="auto">
          <a:xfrm>
            <a:off x="3132138" y="27876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49%</a:t>
            </a:r>
          </a:p>
        </p:txBody>
      </p:sp>
      <p:sp>
        <p:nvSpPr>
          <p:cNvPr id="20563" name="Rectangle 81"/>
          <p:cNvSpPr>
            <a:spLocks noChangeArrowheads="1"/>
          </p:cNvSpPr>
          <p:nvPr/>
        </p:nvSpPr>
        <p:spPr bwMode="auto">
          <a:xfrm>
            <a:off x="3656013" y="279082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49%</a:t>
            </a:r>
          </a:p>
        </p:txBody>
      </p:sp>
      <p:sp>
        <p:nvSpPr>
          <p:cNvPr id="20564" name="Rectangle 82"/>
          <p:cNvSpPr>
            <a:spLocks noChangeArrowheads="1"/>
          </p:cNvSpPr>
          <p:nvPr/>
        </p:nvSpPr>
        <p:spPr bwMode="auto">
          <a:xfrm>
            <a:off x="4178300" y="28051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46%</a:t>
            </a:r>
          </a:p>
        </p:txBody>
      </p:sp>
      <p:sp>
        <p:nvSpPr>
          <p:cNvPr id="20565" name="Rectangle 83"/>
          <p:cNvSpPr>
            <a:spLocks noChangeArrowheads="1"/>
          </p:cNvSpPr>
          <p:nvPr/>
        </p:nvSpPr>
        <p:spPr bwMode="auto">
          <a:xfrm>
            <a:off x="4700588" y="28400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41%</a:t>
            </a:r>
          </a:p>
        </p:txBody>
      </p:sp>
      <p:sp>
        <p:nvSpPr>
          <p:cNvPr id="20566" name="Rectangle 84"/>
          <p:cNvSpPr>
            <a:spLocks noChangeArrowheads="1"/>
          </p:cNvSpPr>
          <p:nvPr/>
        </p:nvSpPr>
        <p:spPr bwMode="auto">
          <a:xfrm>
            <a:off x="5224463" y="29035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32%</a:t>
            </a:r>
          </a:p>
        </p:txBody>
      </p:sp>
      <p:sp>
        <p:nvSpPr>
          <p:cNvPr id="20567" name="Rectangle 85"/>
          <p:cNvSpPr>
            <a:spLocks noChangeArrowheads="1"/>
          </p:cNvSpPr>
          <p:nvPr/>
        </p:nvSpPr>
        <p:spPr bwMode="auto">
          <a:xfrm>
            <a:off x="5746750" y="294798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20568" name="Rectangle 86"/>
          <p:cNvSpPr>
            <a:spLocks noChangeArrowheads="1"/>
          </p:cNvSpPr>
          <p:nvPr/>
        </p:nvSpPr>
        <p:spPr bwMode="auto">
          <a:xfrm>
            <a:off x="6270625" y="30083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20569" name="Rectangle 87"/>
          <p:cNvSpPr>
            <a:spLocks noChangeArrowheads="1"/>
          </p:cNvSpPr>
          <p:nvPr/>
        </p:nvSpPr>
        <p:spPr bwMode="auto">
          <a:xfrm>
            <a:off x="6829425" y="3057525"/>
            <a:ext cx="2397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20570" name="Rectangle 88"/>
          <p:cNvSpPr>
            <a:spLocks noChangeArrowheads="1"/>
          </p:cNvSpPr>
          <p:nvPr/>
        </p:nvSpPr>
        <p:spPr bwMode="auto">
          <a:xfrm>
            <a:off x="7316788" y="28384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41%</a:t>
            </a:r>
          </a:p>
        </p:txBody>
      </p:sp>
      <p:sp>
        <p:nvSpPr>
          <p:cNvPr id="20571" name="Rectangle 89"/>
          <p:cNvSpPr>
            <a:spLocks noChangeArrowheads="1"/>
          </p:cNvSpPr>
          <p:nvPr/>
        </p:nvSpPr>
        <p:spPr bwMode="auto">
          <a:xfrm>
            <a:off x="1419225" y="5335588"/>
            <a:ext cx="1000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Таджикистан</a:t>
            </a:r>
          </a:p>
        </p:txBody>
      </p:sp>
      <p:sp>
        <p:nvSpPr>
          <p:cNvPr id="20572" name="Rectangle 90"/>
          <p:cNvSpPr>
            <a:spLocks noChangeArrowheads="1"/>
          </p:cNvSpPr>
          <p:nvPr/>
        </p:nvSpPr>
        <p:spPr bwMode="auto">
          <a:xfrm>
            <a:off x="1868488" y="5514975"/>
            <a:ext cx="909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Кыргызстан</a:t>
            </a:r>
          </a:p>
        </p:txBody>
      </p:sp>
      <p:sp>
        <p:nvSpPr>
          <p:cNvPr id="20573" name="Rectangle 91"/>
          <p:cNvSpPr>
            <a:spLocks noChangeArrowheads="1"/>
          </p:cNvSpPr>
          <p:nvPr/>
        </p:nvSpPr>
        <p:spPr bwMode="auto">
          <a:xfrm>
            <a:off x="2438400" y="5335588"/>
            <a:ext cx="7826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Казахстан</a:t>
            </a:r>
          </a:p>
        </p:txBody>
      </p:sp>
      <p:sp>
        <p:nvSpPr>
          <p:cNvPr id="20574" name="Rectangle 92"/>
          <p:cNvSpPr>
            <a:spLocks noChangeArrowheads="1"/>
          </p:cNvSpPr>
          <p:nvPr/>
        </p:nvSpPr>
        <p:spPr bwMode="auto">
          <a:xfrm>
            <a:off x="2995613" y="5514975"/>
            <a:ext cx="698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Молдова</a:t>
            </a:r>
          </a:p>
        </p:txBody>
      </p:sp>
      <p:sp>
        <p:nvSpPr>
          <p:cNvPr id="20575" name="Rectangle 93"/>
          <p:cNvSpPr>
            <a:spLocks noChangeArrowheads="1"/>
          </p:cNvSpPr>
          <p:nvPr/>
        </p:nvSpPr>
        <p:spPr bwMode="auto">
          <a:xfrm>
            <a:off x="3449638" y="5335588"/>
            <a:ext cx="8683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Узбекистан</a:t>
            </a:r>
          </a:p>
        </p:txBody>
      </p:sp>
      <p:sp>
        <p:nvSpPr>
          <p:cNvPr id="20576" name="Rectangle 94"/>
          <p:cNvSpPr>
            <a:spLocks noChangeArrowheads="1"/>
          </p:cNvSpPr>
          <p:nvPr/>
        </p:nvSpPr>
        <p:spPr bwMode="auto">
          <a:xfrm>
            <a:off x="4027488" y="5514975"/>
            <a:ext cx="7286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Беларусь</a:t>
            </a:r>
          </a:p>
        </p:txBody>
      </p:sp>
      <p:sp>
        <p:nvSpPr>
          <p:cNvPr id="20577" name="Rectangle 95"/>
          <p:cNvSpPr>
            <a:spLocks noChangeArrowheads="1"/>
          </p:cNvSpPr>
          <p:nvPr/>
        </p:nvSpPr>
        <p:spPr bwMode="auto">
          <a:xfrm>
            <a:off x="4570413" y="5335588"/>
            <a:ext cx="685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Армения</a:t>
            </a:r>
          </a:p>
        </p:txBody>
      </p:sp>
      <p:sp>
        <p:nvSpPr>
          <p:cNvPr id="20578" name="Rectangle 96"/>
          <p:cNvSpPr>
            <a:spLocks noChangeArrowheads="1"/>
          </p:cNvSpPr>
          <p:nvPr/>
        </p:nvSpPr>
        <p:spPr bwMode="auto">
          <a:xfrm>
            <a:off x="5108575" y="5514975"/>
            <a:ext cx="635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Украина</a:t>
            </a:r>
          </a:p>
        </p:txBody>
      </p:sp>
      <p:sp>
        <p:nvSpPr>
          <p:cNvPr id="20579" name="Rectangle 97"/>
          <p:cNvSpPr>
            <a:spLocks noChangeArrowheads="1"/>
          </p:cNvSpPr>
          <p:nvPr/>
        </p:nvSpPr>
        <p:spPr bwMode="auto">
          <a:xfrm>
            <a:off x="5480050" y="5335588"/>
            <a:ext cx="10445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Азербайджан</a:t>
            </a:r>
          </a:p>
        </p:txBody>
      </p:sp>
      <p:sp>
        <p:nvSpPr>
          <p:cNvPr id="20580" name="Rectangle 98"/>
          <p:cNvSpPr>
            <a:spLocks noChangeArrowheads="1"/>
          </p:cNvSpPr>
          <p:nvPr/>
        </p:nvSpPr>
        <p:spPr bwMode="auto">
          <a:xfrm>
            <a:off x="6200775" y="5514975"/>
            <a:ext cx="514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Грузия</a:t>
            </a:r>
          </a:p>
        </p:txBody>
      </p:sp>
      <p:sp>
        <p:nvSpPr>
          <p:cNvPr id="20581" name="Rectangle 99"/>
          <p:cNvSpPr>
            <a:spLocks noChangeArrowheads="1"/>
          </p:cNvSpPr>
          <p:nvPr/>
        </p:nvSpPr>
        <p:spPr bwMode="auto">
          <a:xfrm>
            <a:off x="6711950" y="5335588"/>
            <a:ext cx="546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Россия</a:t>
            </a:r>
          </a:p>
        </p:txBody>
      </p:sp>
      <p:sp>
        <p:nvSpPr>
          <p:cNvPr id="20582" name="Rectangle 100"/>
          <p:cNvSpPr>
            <a:spLocks noChangeArrowheads="1"/>
          </p:cNvSpPr>
          <p:nvPr/>
        </p:nvSpPr>
        <p:spPr bwMode="auto">
          <a:xfrm>
            <a:off x="7186613" y="5514975"/>
            <a:ext cx="6778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Среднее</a:t>
            </a:r>
          </a:p>
        </p:txBody>
      </p:sp>
      <p:sp>
        <p:nvSpPr>
          <p:cNvPr id="20583" name="Line 107"/>
          <p:cNvSpPr>
            <a:spLocks noChangeShapeType="1"/>
          </p:cNvSpPr>
          <p:nvPr/>
        </p:nvSpPr>
        <p:spPr bwMode="auto">
          <a:xfrm>
            <a:off x="1427163" y="4157663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4" name="Line 108"/>
          <p:cNvSpPr>
            <a:spLocks noChangeShapeType="1"/>
          </p:cNvSpPr>
          <p:nvPr/>
        </p:nvSpPr>
        <p:spPr bwMode="auto">
          <a:xfrm flipV="1">
            <a:off x="1427163" y="41576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5" name="Line 109"/>
          <p:cNvSpPr>
            <a:spLocks noChangeShapeType="1"/>
          </p:cNvSpPr>
          <p:nvPr/>
        </p:nvSpPr>
        <p:spPr bwMode="auto">
          <a:xfrm flipV="1">
            <a:off x="1949450" y="41576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6" name="Line 110"/>
          <p:cNvSpPr>
            <a:spLocks noChangeShapeType="1"/>
          </p:cNvSpPr>
          <p:nvPr/>
        </p:nvSpPr>
        <p:spPr bwMode="auto">
          <a:xfrm flipV="1">
            <a:off x="2473325" y="41576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7" name="Line 111"/>
          <p:cNvSpPr>
            <a:spLocks noChangeShapeType="1"/>
          </p:cNvSpPr>
          <p:nvPr/>
        </p:nvSpPr>
        <p:spPr bwMode="auto">
          <a:xfrm flipV="1">
            <a:off x="2995613" y="41576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8" name="Line 112"/>
          <p:cNvSpPr>
            <a:spLocks noChangeShapeType="1"/>
          </p:cNvSpPr>
          <p:nvPr/>
        </p:nvSpPr>
        <p:spPr bwMode="auto">
          <a:xfrm flipV="1">
            <a:off x="3517900" y="41576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9" name="Line 113"/>
          <p:cNvSpPr>
            <a:spLocks noChangeShapeType="1"/>
          </p:cNvSpPr>
          <p:nvPr/>
        </p:nvSpPr>
        <p:spPr bwMode="auto">
          <a:xfrm flipV="1">
            <a:off x="4041775" y="41576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0" name="Line 114"/>
          <p:cNvSpPr>
            <a:spLocks noChangeShapeType="1"/>
          </p:cNvSpPr>
          <p:nvPr/>
        </p:nvSpPr>
        <p:spPr bwMode="auto">
          <a:xfrm flipV="1">
            <a:off x="4565650" y="41576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1" name="Line 115"/>
          <p:cNvSpPr>
            <a:spLocks noChangeShapeType="1"/>
          </p:cNvSpPr>
          <p:nvPr/>
        </p:nvSpPr>
        <p:spPr bwMode="auto">
          <a:xfrm flipV="1">
            <a:off x="5087938" y="41576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2" name="Line 116"/>
          <p:cNvSpPr>
            <a:spLocks noChangeShapeType="1"/>
          </p:cNvSpPr>
          <p:nvPr/>
        </p:nvSpPr>
        <p:spPr bwMode="auto">
          <a:xfrm flipV="1">
            <a:off x="5611813" y="41576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3" name="Line 117"/>
          <p:cNvSpPr>
            <a:spLocks noChangeShapeType="1"/>
          </p:cNvSpPr>
          <p:nvPr/>
        </p:nvSpPr>
        <p:spPr bwMode="auto">
          <a:xfrm flipV="1">
            <a:off x="6134100" y="41576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4" name="Line 118"/>
          <p:cNvSpPr>
            <a:spLocks noChangeShapeType="1"/>
          </p:cNvSpPr>
          <p:nvPr/>
        </p:nvSpPr>
        <p:spPr bwMode="auto">
          <a:xfrm flipV="1">
            <a:off x="6657975" y="41576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5" name="Line 119"/>
          <p:cNvSpPr>
            <a:spLocks noChangeShapeType="1"/>
          </p:cNvSpPr>
          <p:nvPr/>
        </p:nvSpPr>
        <p:spPr bwMode="auto">
          <a:xfrm flipV="1">
            <a:off x="7180263" y="41576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6" name="Line 120"/>
          <p:cNvSpPr>
            <a:spLocks noChangeShapeType="1"/>
          </p:cNvSpPr>
          <p:nvPr/>
        </p:nvSpPr>
        <p:spPr bwMode="auto">
          <a:xfrm flipV="1">
            <a:off x="7704138" y="41576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7" name="Line 121"/>
          <p:cNvSpPr>
            <a:spLocks noChangeShapeType="1"/>
          </p:cNvSpPr>
          <p:nvPr/>
        </p:nvSpPr>
        <p:spPr bwMode="auto">
          <a:xfrm>
            <a:off x="1427163" y="3181350"/>
            <a:ext cx="627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8" name="Line 122"/>
          <p:cNvSpPr>
            <a:spLocks noChangeShapeType="1"/>
          </p:cNvSpPr>
          <p:nvPr/>
        </p:nvSpPr>
        <p:spPr bwMode="auto">
          <a:xfrm flipV="1">
            <a:off x="1427163" y="31813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9" name="Line 123"/>
          <p:cNvSpPr>
            <a:spLocks noChangeShapeType="1"/>
          </p:cNvSpPr>
          <p:nvPr/>
        </p:nvSpPr>
        <p:spPr bwMode="auto">
          <a:xfrm flipV="1">
            <a:off x="1949450" y="31813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0" name="Line 124"/>
          <p:cNvSpPr>
            <a:spLocks noChangeShapeType="1"/>
          </p:cNvSpPr>
          <p:nvPr/>
        </p:nvSpPr>
        <p:spPr bwMode="auto">
          <a:xfrm flipV="1">
            <a:off x="2473325" y="31813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1" name="Line 125"/>
          <p:cNvSpPr>
            <a:spLocks noChangeShapeType="1"/>
          </p:cNvSpPr>
          <p:nvPr/>
        </p:nvSpPr>
        <p:spPr bwMode="auto">
          <a:xfrm flipV="1">
            <a:off x="2995613" y="31813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2" name="Line 126"/>
          <p:cNvSpPr>
            <a:spLocks noChangeShapeType="1"/>
          </p:cNvSpPr>
          <p:nvPr/>
        </p:nvSpPr>
        <p:spPr bwMode="auto">
          <a:xfrm flipV="1">
            <a:off x="3517900" y="31813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3" name="Line 127"/>
          <p:cNvSpPr>
            <a:spLocks noChangeShapeType="1"/>
          </p:cNvSpPr>
          <p:nvPr/>
        </p:nvSpPr>
        <p:spPr bwMode="auto">
          <a:xfrm flipV="1">
            <a:off x="4041775" y="31813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4" name="Line 128"/>
          <p:cNvSpPr>
            <a:spLocks noChangeShapeType="1"/>
          </p:cNvSpPr>
          <p:nvPr/>
        </p:nvSpPr>
        <p:spPr bwMode="auto">
          <a:xfrm flipV="1">
            <a:off x="4565650" y="31813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5" name="Line 129"/>
          <p:cNvSpPr>
            <a:spLocks noChangeShapeType="1"/>
          </p:cNvSpPr>
          <p:nvPr/>
        </p:nvSpPr>
        <p:spPr bwMode="auto">
          <a:xfrm flipV="1">
            <a:off x="5087938" y="31813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6" name="Line 130"/>
          <p:cNvSpPr>
            <a:spLocks noChangeShapeType="1"/>
          </p:cNvSpPr>
          <p:nvPr/>
        </p:nvSpPr>
        <p:spPr bwMode="auto">
          <a:xfrm flipV="1">
            <a:off x="5611813" y="31813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7" name="Line 131"/>
          <p:cNvSpPr>
            <a:spLocks noChangeShapeType="1"/>
          </p:cNvSpPr>
          <p:nvPr/>
        </p:nvSpPr>
        <p:spPr bwMode="auto">
          <a:xfrm flipV="1">
            <a:off x="6134100" y="31813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8" name="Line 132"/>
          <p:cNvSpPr>
            <a:spLocks noChangeShapeType="1"/>
          </p:cNvSpPr>
          <p:nvPr/>
        </p:nvSpPr>
        <p:spPr bwMode="auto">
          <a:xfrm flipV="1">
            <a:off x="6657975" y="31813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9" name="Line 133"/>
          <p:cNvSpPr>
            <a:spLocks noChangeShapeType="1"/>
          </p:cNvSpPr>
          <p:nvPr/>
        </p:nvSpPr>
        <p:spPr bwMode="auto">
          <a:xfrm flipV="1">
            <a:off x="7180263" y="31813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10" name="Line 134"/>
          <p:cNvSpPr>
            <a:spLocks noChangeShapeType="1"/>
          </p:cNvSpPr>
          <p:nvPr/>
        </p:nvSpPr>
        <p:spPr bwMode="auto">
          <a:xfrm flipV="1">
            <a:off x="7704138" y="31813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611" name="Group 104"/>
          <p:cNvGrpSpPr>
            <a:grpSpLocks/>
          </p:cNvGrpSpPr>
          <p:nvPr/>
        </p:nvGrpSpPr>
        <p:grpSpPr bwMode="auto">
          <a:xfrm>
            <a:off x="1882775" y="1924050"/>
            <a:ext cx="5527675" cy="200025"/>
            <a:chOff x="1292" y="1085"/>
            <a:chExt cx="3482" cy="126"/>
          </a:xfrm>
        </p:grpSpPr>
        <p:grpSp>
          <p:nvGrpSpPr>
            <p:cNvPr id="20612" name="Group 105"/>
            <p:cNvGrpSpPr>
              <a:grpSpLocks/>
            </p:cNvGrpSpPr>
            <p:nvPr/>
          </p:nvGrpSpPr>
          <p:grpSpPr bwMode="auto">
            <a:xfrm>
              <a:off x="3969" y="1085"/>
              <a:ext cx="805" cy="126"/>
              <a:chOff x="1610" y="1085"/>
              <a:chExt cx="805" cy="126"/>
            </a:xfrm>
          </p:grpSpPr>
          <p:sp>
            <p:nvSpPr>
              <p:cNvPr id="20619" name="Rectangle 106"/>
              <p:cNvSpPr>
                <a:spLocks noChangeArrowheads="1"/>
              </p:cNvSpPr>
              <p:nvPr/>
            </p:nvSpPr>
            <p:spPr bwMode="auto">
              <a:xfrm>
                <a:off x="1610" y="1111"/>
                <a:ext cx="63" cy="64"/>
              </a:xfrm>
              <a:prstGeom prst="rect">
                <a:avLst/>
              </a:prstGeom>
              <a:solidFill>
                <a:srgbClr val="F8C01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20620" name="Rectangle 107"/>
              <p:cNvSpPr>
                <a:spLocks noChangeArrowheads="1"/>
              </p:cNvSpPr>
              <p:nvPr/>
            </p:nvSpPr>
            <p:spPr bwMode="auto">
              <a:xfrm>
                <a:off x="1698" y="1085"/>
                <a:ext cx="71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 dirty="0">
                    <a:solidFill>
                      <a:srgbClr val="004A84"/>
                    </a:solidFill>
                  </a:rPr>
                  <a:t>Другие страны</a:t>
                </a:r>
              </a:p>
            </p:txBody>
          </p:sp>
        </p:grpSp>
        <p:grpSp>
          <p:nvGrpSpPr>
            <p:cNvPr id="20613" name="Group 108"/>
            <p:cNvGrpSpPr>
              <a:grpSpLocks/>
            </p:cNvGrpSpPr>
            <p:nvPr/>
          </p:nvGrpSpPr>
          <p:grpSpPr bwMode="auto">
            <a:xfrm>
              <a:off x="2738" y="1085"/>
              <a:ext cx="1033" cy="126"/>
              <a:chOff x="2589" y="1085"/>
              <a:chExt cx="1033" cy="126"/>
            </a:xfrm>
          </p:grpSpPr>
          <p:sp>
            <p:nvSpPr>
              <p:cNvPr id="20617" name="Rectangle 109"/>
              <p:cNvSpPr>
                <a:spLocks noChangeArrowheads="1"/>
              </p:cNvSpPr>
              <p:nvPr/>
            </p:nvSpPr>
            <p:spPr bwMode="auto">
              <a:xfrm>
                <a:off x="2589" y="1111"/>
                <a:ext cx="64" cy="64"/>
              </a:xfrm>
              <a:prstGeom prst="rect">
                <a:avLst/>
              </a:prstGeom>
              <a:solidFill>
                <a:srgbClr val="FFF10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20618" name="Rectangle 110"/>
              <p:cNvSpPr>
                <a:spLocks noChangeArrowheads="1"/>
              </p:cNvSpPr>
              <p:nvPr/>
            </p:nvSpPr>
            <p:spPr bwMode="auto">
              <a:xfrm>
                <a:off x="2678" y="1085"/>
                <a:ext cx="94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Евросоюза</a:t>
                </a:r>
              </a:p>
            </p:txBody>
          </p:sp>
        </p:grpSp>
        <p:grpSp>
          <p:nvGrpSpPr>
            <p:cNvPr id="20614" name="Group 111"/>
            <p:cNvGrpSpPr>
              <a:grpSpLocks/>
            </p:cNvGrpSpPr>
            <p:nvPr/>
          </p:nvGrpSpPr>
          <p:grpSpPr bwMode="auto">
            <a:xfrm>
              <a:off x="1292" y="1085"/>
              <a:ext cx="1247" cy="126"/>
              <a:chOff x="3793" y="1085"/>
              <a:chExt cx="1247" cy="126"/>
            </a:xfrm>
          </p:grpSpPr>
          <p:sp>
            <p:nvSpPr>
              <p:cNvPr id="20615" name="Rectangle 112"/>
              <p:cNvSpPr>
                <a:spLocks noChangeArrowheads="1"/>
              </p:cNvSpPr>
              <p:nvPr/>
            </p:nvSpPr>
            <p:spPr bwMode="auto">
              <a:xfrm>
                <a:off x="3793" y="1111"/>
                <a:ext cx="63" cy="64"/>
              </a:xfrm>
              <a:prstGeom prst="rect">
                <a:avLst/>
              </a:prstGeom>
              <a:solidFill>
                <a:srgbClr val="0092D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20616" name="Rectangle 113"/>
              <p:cNvSpPr>
                <a:spLocks noChangeArrowheads="1"/>
              </p:cNvSpPr>
              <p:nvPr/>
            </p:nvSpPr>
            <p:spPr bwMode="auto">
              <a:xfrm>
                <a:off x="3881" y="1085"/>
                <a:ext cx="115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бывшего СССР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4441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pitchFamily="34" charset="0"/>
                <a:ea typeface="Geneva"/>
                <a:cs typeface="Geneva"/>
              </a:rPr>
              <a:t>Экономика. Отношение к Таможенному союзу</a:t>
            </a:r>
            <a:br>
              <a:rPr lang="ru-RU" smtClean="0">
                <a:latin typeface="Arial" pitchFamily="34" charset="0"/>
                <a:ea typeface="Geneva"/>
                <a:cs typeface="Geneva"/>
              </a:rPr>
            </a:b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2"/>
          </p:nvPr>
        </p:nvSpPr>
        <p:spPr>
          <a:xfrm>
            <a:off x="401638" y="1177925"/>
            <a:ext cx="8539162" cy="460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pitchFamily="34" charset="0"/>
                <a:ea typeface="Geneva"/>
                <a:cs typeface="Geneva"/>
              </a:rPr>
              <a:t>Как Вы относитесь к тому, что экономики Беларуси, Казахстана и России объединились  в Таможенный союз (который освободил торговлю между тремя странами от пошлин)?</a:t>
            </a:r>
          </a:p>
        </p:txBody>
      </p:sp>
      <p:sp>
        <p:nvSpPr>
          <p:cNvPr id="21508" name="Rectangle 101"/>
          <p:cNvSpPr>
            <a:spLocks noChangeArrowheads="1"/>
          </p:cNvSpPr>
          <p:nvPr/>
        </p:nvSpPr>
        <p:spPr bwMode="auto">
          <a:xfrm>
            <a:off x="1041400" y="4184650"/>
            <a:ext cx="7442200" cy="2873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1509" name="Rectangle 103"/>
          <p:cNvSpPr>
            <a:spLocks noChangeArrowheads="1"/>
          </p:cNvSpPr>
          <p:nvPr/>
        </p:nvSpPr>
        <p:spPr bwMode="auto">
          <a:xfrm>
            <a:off x="2852738" y="2117725"/>
            <a:ext cx="2668587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Rectangle 104"/>
          <p:cNvSpPr>
            <a:spLocks noChangeArrowheads="1"/>
          </p:cNvSpPr>
          <p:nvPr/>
        </p:nvSpPr>
        <p:spPr bwMode="auto">
          <a:xfrm>
            <a:off x="2852738" y="2416175"/>
            <a:ext cx="2538412" cy="246063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Rectangle 105"/>
          <p:cNvSpPr>
            <a:spLocks noChangeArrowheads="1"/>
          </p:cNvSpPr>
          <p:nvPr/>
        </p:nvSpPr>
        <p:spPr bwMode="auto">
          <a:xfrm>
            <a:off x="2852738" y="2713038"/>
            <a:ext cx="2398712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2" name="Rectangle 106"/>
          <p:cNvSpPr>
            <a:spLocks noChangeArrowheads="1"/>
          </p:cNvSpPr>
          <p:nvPr/>
        </p:nvSpPr>
        <p:spPr bwMode="auto">
          <a:xfrm>
            <a:off x="2852738" y="3009900"/>
            <a:ext cx="2244725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3" name="Rectangle 107"/>
          <p:cNvSpPr>
            <a:spLocks noChangeArrowheads="1"/>
          </p:cNvSpPr>
          <p:nvPr/>
        </p:nvSpPr>
        <p:spPr bwMode="auto">
          <a:xfrm>
            <a:off x="2852738" y="3306763"/>
            <a:ext cx="2243137" cy="249237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4" name="Rectangle 108"/>
          <p:cNvSpPr>
            <a:spLocks noChangeArrowheads="1"/>
          </p:cNvSpPr>
          <p:nvPr/>
        </p:nvSpPr>
        <p:spPr bwMode="auto">
          <a:xfrm>
            <a:off x="2852738" y="3605213"/>
            <a:ext cx="2178050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5" name="Rectangle 109"/>
          <p:cNvSpPr>
            <a:spLocks noChangeArrowheads="1"/>
          </p:cNvSpPr>
          <p:nvPr/>
        </p:nvSpPr>
        <p:spPr bwMode="auto">
          <a:xfrm>
            <a:off x="2852738" y="3902075"/>
            <a:ext cx="2047875" cy="249238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6" name="Rectangle 110"/>
          <p:cNvSpPr>
            <a:spLocks noChangeArrowheads="1"/>
          </p:cNvSpPr>
          <p:nvPr/>
        </p:nvSpPr>
        <p:spPr bwMode="auto">
          <a:xfrm>
            <a:off x="2852738" y="4200525"/>
            <a:ext cx="2046287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7" name="Rectangle 111"/>
          <p:cNvSpPr>
            <a:spLocks noChangeArrowheads="1"/>
          </p:cNvSpPr>
          <p:nvPr/>
        </p:nvSpPr>
        <p:spPr bwMode="auto">
          <a:xfrm>
            <a:off x="2852738" y="4497388"/>
            <a:ext cx="2005012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Rectangle 112"/>
          <p:cNvSpPr>
            <a:spLocks noChangeArrowheads="1"/>
          </p:cNvSpPr>
          <p:nvPr/>
        </p:nvSpPr>
        <p:spPr bwMode="auto">
          <a:xfrm>
            <a:off x="2852738" y="4795838"/>
            <a:ext cx="1901825" cy="246062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9" name="Rectangle 113"/>
          <p:cNvSpPr>
            <a:spLocks noChangeArrowheads="1"/>
          </p:cNvSpPr>
          <p:nvPr/>
        </p:nvSpPr>
        <p:spPr bwMode="auto">
          <a:xfrm>
            <a:off x="2852738" y="5092700"/>
            <a:ext cx="1277937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0" name="Rectangle 114"/>
          <p:cNvSpPr>
            <a:spLocks noChangeArrowheads="1"/>
          </p:cNvSpPr>
          <p:nvPr/>
        </p:nvSpPr>
        <p:spPr bwMode="auto">
          <a:xfrm>
            <a:off x="2852738" y="5389563"/>
            <a:ext cx="1008062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1" name="Rectangle 115"/>
          <p:cNvSpPr>
            <a:spLocks noChangeArrowheads="1"/>
          </p:cNvSpPr>
          <p:nvPr/>
        </p:nvSpPr>
        <p:spPr bwMode="auto">
          <a:xfrm>
            <a:off x="5521325" y="2117725"/>
            <a:ext cx="328613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2" name="Rectangle 116"/>
          <p:cNvSpPr>
            <a:spLocks noChangeArrowheads="1"/>
          </p:cNvSpPr>
          <p:nvPr/>
        </p:nvSpPr>
        <p:spPr bwMode="auto">
          <a:xfrm>
            <a:off x="5391150" y="2416175"/>
            <a:ext cx="561975" cy="246063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3" name="Rectangle 117"/>
          <p:cNvSpPr>
            <a:spLocks noChangeArrowheads="1"/>
          </p:cNvSpPr>
          <p:nvPr/>
        </p:nvSpPr>
        <p:spPr bwMode="auto">
          <a:xfrm>
            <a:off x="5251450" y="2713038"/>
            <a:ext cx="582613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4" name="Rectangle 118"/>
          <p:cNvSpPr>
            <a:spLocks noChangeArrowheads="1"/>
          </p:cNvSpPr>
          <p:nvPr/>
        </p:nvSpPr>
        <p:spPr bwMode="auto">
          <a:xfrm>
            <a:off x="5097463" y="3009900"/>
            <a:ext cx="465137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5" name="Rectangle 119"/>
          <p:cNvSpPr>
            <a:spLocks noChangeArrowheads="1"/>
          </p:cNvSpPr>
          <p:nvPr/>
        </p:nvSpPr>
        <p:spPr bwMode="auto">
          <a:xfrm>
            <a:off x="5095875" y="3306763"/>
            <a:ext cx="514350" cy="249237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6" name="Rectangle 120"/>
          <p:cNvSpPr>
            <a:spLocks noChangeArrowheads="1"/>
          </p:cNvSpPr>
          <p:nvPr/>
        </p:nvSpPr>
        <p:spPr bwMode="auto">
          <a:xfrm>
            <a:off x="5030788" y="3605213"/>
            <a:ext cx="681037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7" name="Rectangle 121"/>
          <p:cNvSpPr>
            <a:spLocks noChangeArrowheads="1"/>
          </p:cNvSpPr>
          <p:nvPr/>
        </p:nvSpPr>
        <p:spPr bwMode="auto">
          <a:xfrm>
            <a:off x="4900613" y="3902075"/>
            <a:ext cx="866775" cy="249238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8" name="Rectangle 122"/>
          <p:cNvSpPr>
            <a:spLocks noChangeArrowheads="1"/>
          </p:cNvSpPr>
          <p:nvPr/>
        </p:nvSpPr>
        <p:spPr bwMode="auto">
          <a:xfrm>
            <a:off x="4899025" y="4200525"/>
            <a:ext cx="808038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9" name="Rectangle 123"/>
          <p:cNvSpPr>
            <a:spLocks noChangeArrowheads="1"/>
          </p:cNvSpPr>
          <p:nvPr/>
        </p:nvSpPr>
        <p:spPr bwMode="auto">
          <a:xfrm>
            <a:off x="4857750" y="4497388"/>
            <a:ext cx="950913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0" name="Rectangle 124"/>
          <p:cNvSpPr>
            <a:spLocks noChangeArrowheads="1"/>
          </p:cNvSpPr>
          <p:nvPr/>
        </p:nvSpPr>
        <p:spPr bwMode="auto">
          <a:xfrm>
            <a:off x="4754563" y="4795838"/>
            <a:ext cx="1050925" cy="246062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1" name="Rectangle 125"/>
          <p:cNvSpPr>
            <a:spLocks noChangeArrowheads="1"/>
          </p:cNvSpPr>
          <p:nvPr/>
        </p:nvSpPr>
        <p:spPr bwMode="auto">
          <a:xfrm>
            <a:off x="4130675" y="5092700"/>
            <a:ext cx="1549400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2" name="Rectangle 126"/>
          <p:cNvSpPr>
            <a:spLocks noChangeArrowheads="1"/>
          </p:cNvSpPr>
          <p:nvPr/>
        </p:nvSpPr>
        <p:spPr bwMode="auto">
          <a:xfrm>
            <a:off x="3860800" y="5389563"/>
            <a:ext cx="1316038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3" name="Rectangle 127"/>
          <p:cNvSpPr>
            <a:spLocks noChangeArrowheads="1"/>
          </p:cNvSpPr>
          <p:nvPr/>
        </p:nvSpPr>
        <p:spPr bwMode="auto">
          <a:xfrm>
            <a:off x="5849938" y="2117725"/>
            <a:ext cx="141287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4" name="Rectangle 128"/>
          <p:cNvSpPr>
            <a:spLocks noChangeArrowheads="1"/>
          </p:cNvSpPr>
          <p:nvPr/>
        </p:nvSpPr>
        <p:spPr bwMode="auto">
          <a:xfrm>
            <a:off x="5953125" y="2416175"/>
            <a:ext cx="42863" cy="246063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5" name="Rectangle 129"/>
          <p:cNvSpPr>
            <a:spLocks noChangeArrowheads="1"/>
          </p:cNvSpPr>
          <p:nvPr/>
        </p:nvSpPr>
        <p:spPr bwMode="auto">
          <a:xfrm>
            <a:off x="5834063" y="2713038"/>
            <a:ext cx="152400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6" name="Rectangle 130"/>
          <p:cNvSpPr>
            <a:spLocks noChangeArrowheads="1"/>
          </p:cNvSpPr>
          <p:nvPr/>
        </p:nvSpPr>
        <p:spPr bwMode="auto">
          <a:xfrm>
            <a:off x="5562600" y="3009900"/>
            <a:ext cx="39688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7" name="Rectangle 131"/>
          <p:cNvSpPr>
            <a:spLocks noChangeArrowheads="1"/>
          </p:cNvSpPr>
          <p:nvPr/>
        </p:nvSpPr>
        <p:spPr bwMode="auto">
          <a:xfrm>
            <a:off x="5610225" y="3306763"/>
            <a:ext cx="282575" cy="249237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8" name="Rectangle 132"/>
          <p:cNvSpPr>
            <a:spLocks noChangeArrowheads="1"/>
          </p:cNvSpPr>
          <p:nvPr/>
        </p:nvSpPr>
        <p:spPr bwMode="auto">
          <a:xfrm>
            <a:off x="5711825" y="3605213"/>
            <a:ext cx="241300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9" name="Rectangle 133"/>
          <p:cNvSpPr>
            <a:spLocks noChangeArrowheads="1"/>
          </p:cNvSpPr>
          <p:nvPr/>
        </p:nvSpPr>
        <p:spPr bwMode="auto">
          <a:xfrm>
            <a:off x="5767388" y="3902075"/>
            <a:ext cx="85725" cy="249238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0" name="Rectangle 134"/>
          <p:cNvSpPr>
            <a:spLocks noChangeArrowheads="1"/>
          </p:cNvSpPr>
          <p:nvPr/>
        </p:nvSpPr>
        <p:spPr bwMode="auto">
          <a:xfrm>
            <a:off x="5707063" y="4200525"/>
            <a:ext cx="174625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1" name="Rectangle 135"/>
          <p:cNvSpPr>
            <a:spLocks noChangeArrowheads="1"/>
          </p:cNvSpPr>
          <p:nvPr/>
        </p:nvSpPr>
        <p:spPr bwMode="auto">
          <a:xfrm>
            <a:off x="5808663" y="4497388"/>
            <a:ext cx="195262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2" name="Rectangle 136"/>
          <p:cNvSpPr>
            <a:spLocks noChangeArrowheads="1"/>
          </p:cNvSpPr>
          <p:nvPr/>
        </p:nvSpPr>
        <p:spPr bwMode="auto">
          <a:xfrm>
            <a:off x="5805488" y="4795838"/>
            <a:ext cx="174625" cy="246062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3" name="Rectangle 137"/>
          <p:cNvSpPr>
            <a:spLocks noChangeArrowheads="1"/>
          </p:cNvSpPr>
          <p:nvPr/>
        </p:nvSpPr>
        <p:spPr bwMode="auto">
          <a:xfrm>
            <a:off x="5680075" y="5092700"/>
            <a:ext cx="377825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4" name="Rectangle 138"/>
          <p:cNvSpPr>
            <a:spLocks noChangeArrowheads="1"/>
          </p:cNvSpPr>
          <p:nvPr/>
        </p:nvSpPr>
        <p:spPr bwMode="auto">
          <a:xfrm>
            <a:off x="5176838" y="5389563"/>
            <a:ext cx="201612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5" name="Rectangle 139"/>
          <p:cNvSpPr>
            <a:spLocks noChangeArrowheads="1"/>
          </p:cNvSpPr>
          <p:nvPr/>
        </p:nvSpPr>
        <p:spPr bwMode="auto">
          <a:xfrm>
            <a:off x="5991225" y="2117725"/>
            <a:ext cx="200025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6" name="Rectangle 140"/>
          <p:cNvSpPr>
            <a:spLocks noChangeArrowheads="1"/>
          </p:cNvSpPr>
          <p:nvPr/>
        </p:nvSpPr>
        <p:spPr bwMode="auto">
          <a:xfrm>
            <a:off x="5995988" y="2416175"/>
            <a:ext cx="195262" cy="246063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7" name="Rectangle 141"/>
          <p:cNvSpPr>
            <a:spLocks noChangeArrowheads="1"/>
          </p:cNvSpPr>
          <p:nvPr/>
        </p:nvSpPr>
        <p:spPr bwMode="auto">
          <a:xfrm>
            <a:off x="5986463" y="2713038"/>
            <a:ext cx="204787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8" name="Rectangle 142"/>
          <p:cNvSpPr>
            <a:spLocks noChangeArrowheads="1"/>
          </p:cNvSpPr>
          <p:nvPr/>
        </p:nvSpPr>
        <p:spPr bwMode="auto">
          <a:xfrm>
            <a:off x="5602288" y="3009900"/>
            <a:ext cx="588962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9" name="Rectangle 143"/>
          <p:cNvSpPr>
            <a:spLocks noChangeArrowheads="1"/>
          </p:cNvSpPr>
          <p:nvPr/>
        </p:nvSpPr>
        <p:spPr bwMode="auto">
          <a:xfrm>
            <a:off x="5892800" y="3306763"/>
            <a:ext cx="298450" cy="249237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0" name="Rectangle 144"/>
          <p:cNvSpPr>
            <a:spLocks noChangeArrowheads="1"/>
          </p:cNvSpPr>
          <p:nvPr/>
        </p:nvSpPr>
        <p:spPr bwMode="auto">
          <a:xfrm>
            <a:off x="5953125" y="3605213"/>
            <a:ext cx="238125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1" name="Rectangle 145"/>
          <p:cNvSpPr>
            <a:spLocks noChangeArrowheads="1"/>
          </p:cNvSpPr>
          <p:nvPr/>
        </p:nvSpPr>
        <p:spPr bwMode="auto">
          <a:xfrm>
            <a:off x="5853113" y="3902075"/>
            <a:ext cx="338137" cy="249238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2" name="Rectangle 146"/>
          <p:cNvSpPr>
            <a:spLocks noChangeArrowheads="1"/>
          </p:cNvSpPr>
          <p:nvPr/>
        </p:nvSpPr>
        <p:spPr bwMode="auto">
          <a:xfrm>
            <a:off x="5881688" y="4200525"/>
            <a:ext cx="309562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3" name="Rectangle 147"/>
          <p:cNvSpPr>
            <a:spLocks noChangeArrowheads="1"/>
          </p:cNvSpPr>
          <p:nvPr/>
        </p:nvSpPr>
        <p:spPr bwMode="auto">
          <a:xfrm>
            <a:off x="6003925" y="4497388"/>
            <a:ext cx="187325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4" name="Rectangle 148"/>
          <p:cNvSpPr>
            <a:spLocks noChangeArrowheads="1"/>
          </p:cNvSpPr>
          <p:nvPr/>
        </p:nvSpPr>
        <p:spPr bwMode="auto">
          <a:xfrm>
            <a:off x="5980113" y="4795838"/>
            <a:ext cx="211137" cy="246062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5" name="Rectangle 149"/>
          <p:cNvSpPr>
            <a:spLocks noChangeArrowheads="1"/>
          </p:cNvSpPr>
          <p:nvPr/>
        </p:nvSpPr>
        <p:spPr bwMode="auto">
          <a:xfrm>
            <a:off x="6057900" y="5092700"/>
            <a:ext cx="133350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6" name="Rectangle 150"/>
          <p:cNvSpPr>
            <a:spLocks noChangeArrowheads="1"/>
          </p:cNvSpPr>
          <p:nvPr/>
        </p:nvSpPr>
        <p:spPr bwMode="auto">
          <a:xfrm>
            <a:off x="5378450" y="5389563"/>
            <a:ext cx="812800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7" name="Line 151"/>
          <p:cNvSpPr>
            <a:spLocks noChangeShapeType="1"/>
          </p:cNvSpPr>
          <p:nvPr/>
        </p:nvSpPr>
        <p:spPr bwMode="auto">
          <a:xfrm>
            <a:off x="2852738" y="2092325"/>
            <a:ext cx="1587" cy="3570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8" name="Line 152"/>
          <p:cNvSpPr>
            <a:spLocks noChangeShapeType="1"/>
          </p:cNvSpPr>
          <p:nvPr/>
        </p:nvSpPr>
        <p:spPr bwMode="auto">
          <a:xfrm>
            <a:off x="2801938" y="20923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9" name="Line 153"/>
          <p:cNvSpPr>
            <a:spLocks noChangeShapeType="1"/>
          </p:cNvSpPr>
          <p:nvPr/>
        </p:nvSpPr>
        <p:spPr bwMode="auto">
          <a:xfrm>
            <a:off x="2801938" y="239077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60" name="Line 154"/>
          <p:cNvSpPr>
            <a:spLocks noChangeShapeType="1"/>
          </p:cNvSpPr>
          <p:nvPr/>
        </p:nvSpPr>
        <p:spPr bwMode="auto">
          <a:xfrm>
            <a:off x="2801938" y="268763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61" name="Line 155"/>
          <p:cNvSpPr>
            <a:spLocks noChangeShapeType="1"/>
          </p:cNvSpPr>
          <p:nvPr/>
        </p:nvSpPr>
        <p:spPr bwMode="auto">
          <a:xfrm>
            <a:off x="2801938" y="29860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62" name="Line 156"/>
          <p:cNvSpPr>
            <a:spLocks noChangeShapeType="1"/>
          </p:cNvSpPr>
          <p:nvPr/>
        </p:nvSpPr>
        <p:spPr bwMode="auto">
          <a:xfrm>
            <a:off x="2801938" y="32829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63" name="Line 157"/>
          <p:cNvSpPr>
            <a:spLocks noChangeShapeType="1"/>
          </p:cNvSpPr>
          <p:nvPr/>
        </p:nvSpPr>
        <p:spPr bwMode="auto">
          <a:xfrm>
            <a:off x="2801938" y="35814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64" name="Line 158"/>
          <p:cNvSpPr>
            <a:spLocks noChangeShapeType="1"/>
          </p:cNvSpPr>
          <p:nvPr/>
        </p:nvSpPr>
        <p:spPr bwMode="auto">
          <a:xfrm>
            <a:off x="2801938" y="387667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65" name="Line 159"/>
          <p:cNvSpPr>
            <a:spLocks noChangeShapeType="1"/>
          </p:cNvSpPr>
          <p:nvPr/>
        </p:nvSpPr>
        <p:spPr bwMode="auto">
          <a:xfrm>
            <a:off x="2801938" y="41751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66" name="Line 160"/>
          <p:cNvSpPr>
            <a:spLocks noChangeShapeType="1"/>
          </p:cNvSpPr>
          <p:nvPr/>
        </p:nvSpPr>
        <p:spPr bwMode="auto">
          <a:xfrm>
            <a:off x="2801938" y="4471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67" name="Line 161"/>
          <p:cNvSpPr>
            <a:spLocks noChangeShapeType="1"/>
          </p:cNvSpPr>
          <p:nvPr/>
        </p:nvSpPr>
        <p:spPr bwMode="auto">
          <a:xfrm>
            <a:off x="2801938" y="477043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68" name="Line 162"/>
          <p:cNvSpPr>
            <a:spLocks noChangeShapeType="1"/>
          </p:cNvSpPr>
          <p:nvPr/>
        </p:nvSpPr>
        <p:spPr bwMode="auto">
          <a:xfrm>
            <a:off x="2801938" y="50673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69" name="Line 163"/>
          <p:cNvSpPr>
            <a:spLocks noChangeShapeType="1"/>
          </p:cNvSpPr>
          <p:nvPr/>
        </p:nvSpPr>
        <p:spPr bwMode="auto">
          <a:xfrm>
            <a:off x="2801938" y="53657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70" name="Line 164"/>
          <p:cNvSpPr>
            <a:spLocks noChangeShapeType="1"/>
          </p:cNvSpPr>
          <p:nvPr/>
        </p:nvSpPr>
        <p:spPr bwMode="auto">
          <a:xfrm>
            <a:off x="2801938" y="56626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71" name="Rectangle 165"/>
          <p:cNvSpPr>
            <a:spLocks noChangeArrowheads="1"/>
          </p:cNvSpPr>
          <p:nvPr/>
        </p:nvSpPr>
        <p:spPr bwMode="auto">
          <a:xfrm>
            <a:off x="4021138" y="21478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80%</a:t>
            </a:r>
            <a:endParaRPr lang="ru-RU"/>
          </a:p>
        </p:txBody>
      </p:sp>
      <p:sp>
        <p:nvSpPr>
          <p:cNvPr id="21572" name="Rectangle 166"/>
          <p:cNvSpPr>
            <a:spLocks noChangeArrowheads="1"/>
          </p:cNvSpPr>
          <p:nvPr/>
        </p:nvSpPr>
        <p:spPr bwMode="auto">
          <a:xfrm>
            <a:off x="3956050" y="24447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76%</a:t>
            </a:r>
            <a:endParaRPr lang="ru-RU"/>
          </a:p>
        </p:txBody>
      </p:sp>
      <p:sp>
        <p:nvSpPr>
          <p:cNvPr id="21573" name="Rectangle 167"/>
          <p:cNvSpPr>
            <a:spLocks noChangeArrowheads="1"/>
          </p:cNvSpPr>
          <p:nvPr/>
        </p:nvSpPr>
        <p:spPr bwMode="auto">
          <a:xfrm>
            <a:off x="3887788" y="27416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72%</a:t>
            </a:r>
            <a:endParaRPr lang="ru-RU"/>
          </a:p>
        </p:txBody>
      </p:sp>
      <p:sp>
        <p:nvSpPr>
          <p:cNvPr id="21574" name="Rectangle 168"/>
          <p:cNvSpPr>
            <a:spLocks noChangeArrowheads="1"/>
          </p:cNvSpPr>
          <p:nvPr/>
        </p:nvSpPr>
        <p:spPr bwMode="auto">
          <a:xfrm>
            <a:off x="3810000" y="303847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67%</a:t>
            </a:r>
            <a:endParaRPr lang="ru-RU"/>
          </a:p>
        </p:txBody>
      </p:sp>
      <p:sp>
        <p:nvSpPr>
          <p:cNvPr id="21575" name="Rectangle 169"/>
          <p:cNvSpPr>
            <a:spLocks noChangeArrowheads="1"/>
          </p:cNvSpPr>
          <p:nvPr/>
        </p:nvSpPr>
        <p:spPr bwMode="auto">
          <a:xfrm>
            <a:off x="3808413" y="333692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67%</a:t>
            </a:r>
            <a:endParaRPr lang="ru-RU"/>
          </a:p>
        </p:txBody>
      </p:sp>
      <p:sp>
        <p:nvSpPr>
          <p:cNvPr id="21576" name="Rectangle 170"/>
          <p:cNvSpPr>
            <a:spLocks noChangeArrowheads="1"/>
          </p:cNvSpPr>
          <p:nvPr/>
        </p:nvSpPr>
        <p:spPr bwMode="auto">
          <a:xfrm>
            <a:off x="3776663" y="36337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65%</a:t>
            </a:r>
            <a:endParaRPr lang="ru-RU"/>
          </a:p>
        </p:txBody>
      </p:sp>
      <p:sp>
        <p:nvSpPr>
          <p:cNvPr id="21577" name="Rectangle 171"/>
          <p:cNvSpPr>
            <a:spLocks noChangeArrowheads="1"/>
          </p:cNvSpPr>
          <p:nvPr/>
        </p:nvSpPr>
        <p:spPr bwMode="auto">
          <a:xfrm>
            <a:off x="3709988" y="393223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61%</a:t>
            </a:r>
            <a:endParaRPr lang="ru-RU"/>
          </a:p>
        </p:txBody>
      </p:sp>
      <p:sp>
        <p:nvSpPr>
          <p:cNvPr id="21578" name="Rectangle 172"/>
          <p:cNvSpPr>
            <a:spLocks noChangeArrowheads="1"/>
          </p:cNvSpPr>
          <p:nvPr/>
        </p:nvSpPr>
        <p:spPr bwMode="auto">
          <a:xfrm>
            <a:off x="3709988" y="422910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61%</a:t>
            </a:r>
            <a:endParaRPr lang="ru-RU"/>
          </a:p>
        </p:txBody>
      </p:sp>
      <p:sp>
        <p:nvSpPr>
          <p:cNvPr id="21579" name="Rectangle 173"/>
          <p:cNvSpPr>
            <a:spLocks noChangeArrowheads="1"/>
          </p:cNvSpPr>
          <p:nvPr/>
        </p:nvSpPr>
        <p:spPr bwMode="auto">
          <a:xfrm>
            <a:off x="3689350" y="45275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60%</a:t>
            </a:r>
            <a:endParaRPr lang="ru-RU"/>
          </a:p>
        </p:txBody>
      </p:sp>
      <p:sp>
        <p:nvSpPr>
          <p:cNvPr id="21580" name="Rectangle 174"/>
          <p:cNvSpPr>
            <a:spLocks noChangeArrowheads="1"/>
          </p:cNvSpPr>
          <p:nvPr/>
        </p:nvSpPr>
        <p:spPr bwMode="auto">
          <a:xfrm>
            <a:off x="3638550" y="48244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57%</a:t>
            </a:r>
            <a:endParaRPr lang="ru-RU"/>
          </a:p>
        </p:txBody>
      </p:sp>
      <p:sp>
        <p:nvSpPr>
          <p:cNvPr id="21581" name="Rectangle 175"/>
          <p:cNvSpPr>
            <a:spLocks noChangeArrowheads="1"/>
          </p:cNvSpPr>
          <p:nvPr/>
        </p:nvSpPr>
        <p:spPr bwMode="auto">
          <a:xfrm>
            <a:off x="3325813" y="512127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38%</a:t>
            </a:r>
            <a:endParaRPr lang="ru-RU"/>
          </a:p>
        </p:txBody>
      </p:sp>
      <p:sp>
        <p:nvSpPr>
          <p:cNvPr id="21582" name="Rectangle 176"/>
          <p:cNvSpPr>
            <a:spLocks noChangeArrowheads="1"/>
          </p:cNvSpPr>
          <p:nvPr/>
        </p:nvSpPr>
        <p:spPr bwMode="auto">
          <a:xfrm>
            <a:off x="3190875" y="541813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30%</a:t>
            </a:r>
            <a:endParaRPr lang="ru-RU"/>
          </a:p>
        </p:txBody>
      </p:sp>
      <p:sp>
        <p:nvSpPr>
          <p:cNvPr id="21583" name="Rectangle 177"/>
          <p:cNvSpPr>
            <a:spLocks noChangeArrowheads="1"/>
          </p:cNvSpPr>
          <p:nvPr/>
        </p:nvSpPr>
        <p:spPr bwMode="auto">
          <a:xfrm>
            <a:off x="5519738" y="21478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10%</a:t>
            </a:r>
            <a:endParaRPr lang="ru-RU"/>
          </a:p>
        </p:txBody>
      </p:sp>
      <p:sp>
        <p:nvSpPr>
          <p:cNvPr id="21584" name="Rectangle 178"/>
          <p:cNvSpPr>
            <a:spLocks noChangeArrowheads="1"/>
          </p:cNvSpPr>
          <p:nvPr/>
        </p:nvSpPr>
        <p:spPr bwMode="auto">
          <a:xfrm>
            <a:off x="5507038" y="24447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17%</a:t>
            </a:r>
            <a:endParaRPr lang="ru-RU"/>
          </a:p>
        </p:txBody>
      </p:sp>
      <p:sp>
        <p:nvSpPr>
          <p:cNvPr id="21585" name="Rectangle 179"/>
          <p:cNvSpPr>
            <a:spLocks noChangeArrowheads="1"/>
          </p:cNvSpPr>
          <p:nvPr/>
        </p:nvSpPr>
        <p:spPr bwMode="auto">
          <a:xfrm>
            <a:off x="5376863" y="27416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17%</a:t>
            </a:r>
            <a:endParaRPr lang="ru-RU"/>
          </a:p>
        </p:txBody>
      </p:sp>
      <p:sp>
        <p:nvSpPr>
          <p:cNvPr id="21586" name="Rectangle 180"/>
          <p:cNvSpPr>
            <a:spLocks noChangeArrowheads="1"/>
          </p:cNvSpPr>
          <p:nvPr/>
        </p:nvSpPr>
        <p:spPr bwMode="auto">
          <a:xfrm>
            <a:off x="5164138" y="303847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14%</a:t>
            </a:r>
            <a:endParaRPr lang="ru-RU"/>
          </a:p>
        </p:txBody>
      </p:sp>
      <p:sp>
        <p:nvSpPr>
          <p:cNvPr id="21587" name="Rectangle 181"/>
          <p:cNvSpPr>
            <a:spLocks noChangeArrowheads="1"/>
          </p:cNvSpPr>
          <p:nvPr/>
        </p:nvSpPr>
        <p:spPr bwMode="auto">
          <a:xfrm>
            <a:off x="5187950" y="333692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15%</a:t>
            </a:r>
            <a:endParaRPr lang="ru-RU"/>
          </a:p>
        </p:txBody>
      </p:sp>
      <p:sp>
        <p:nvSpPr>
          <p:cNvPr id="21588" name="Rectangle 182"/>
          <p:cNvSpPr>
            <a:spLocks noChangeArrowheads="1"/>
          </p:cNvSpPr>
          <p:nvPr/>
        </p:nvSpPr>
        <p:spPr bwMode="auto">
          <a:xfrm>
            <a:off x="5205413" y="36337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20%</a:t>
            </a:r>
            <a:endParaRPr lang="ru-RU"/>
          </a:p>
        </p:txBody>
      </p:sp>
      <p:sp>
        <p:nvSpPr>
          <p:cNvPr id="21589" name="Rectangle 183"/>
          <p:cNvSpPr>
            <a:spLocks noChangeArrowheads="1"/>
          </p:cNvSpPr>
          <p:nvPr/>
        </p:nvSpPr>
        <p:spPr bwMode="auto">
          <a:xfrm>
            <a:off x="5168900" y="393223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26%</a:t>
            </a:r>
            <a:endParaRPr lang="ru-RU"/>
          </a:p>
        </p:txBody>
      </p:sp>
      <p:sp>
        <p:nvSpPr>
          <p:cNvPr id="21590" name="Rectangle 184"/>
          <p:cNvSpPr>
            <a:spLocks noChangeArrowheads="1"/>
          </p:cNvSpPr>
          <p:nvPr/>
        </p:nvSpPr>
        <p:spPr bwMode="auto">
          <a:xfrm>
            <a:off x="5137150" y="422910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24%</a:t>
            </a:r>
            <a:endParaRPr lang="ru-RU"/>
          </a:p>
        </p:txBody>
      </p:sp>
      <p:sp>
        <p:nvSpPr>
          <p:cNvPr id="21591" name="Rectangle 185"/>
          <p:cNvSpPr>
            <a:spLocks noChangeArrowheads="1"/>
          </p:cNvSpPr>
          <p:nvPr/>
        </p:nvSpPr>
        <p:spPr bwMode="auto">
          <a:xfrm>
            <a:off x="5168900" y="45275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28%</a:t>
            </a:r>
            <a:endParaRPr lang="ru-RU"/>
          </a:p>
        </p:txBody>
      </p:sp>
      <p:sp>
        <p:nvSpPr>
          <p:cNvPr id="21592" name="Rectangle 186"/>
          <p:cNvSpPr>
            <a:spLocks noChangeArrowheads="1"/>
          </p:cNvSpPr>
          <p:nvPr/>
        </p:nvSpPr>
        <p:spPr bwMode="auto">
          <a:xfrm>
            <a:off x="5114925" y="48244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31%</a:t>
            </a:r>
            <a:endParaRPr lang="ru-RU"/>
          </a:p>
        </p:txBody>
      </p:sp>
      <p:sp>
        <p:nvSpPr>
          <p:cNvPr id="21593" name="Rectangle 187"/>
          <p:cNvSpPr>
            <a:spLocks noChangeArrowheads="1"/>
          </p:cNvSpPr>
          <p:nvPr/>
        </p:nvSpPr>
        <p:spPr bwMode="auto">
          <a:xfrm>
            <a:off x="4740275" y="512127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46%</a:t>
            </a:r>
            <a:endParaRPr lang="ru-RU"/>
          </a:p>
        </p:txBody>
      </p:sp>
      <p:sp>
        <p:nvSpPr>
          <p:cNvPr id="21594" name="Rectangle 188"/>
          <p:cNvSpPr>
            <a:spLocks noChangeArrowheads="1"/>
          </p:cNvSpPr>
          <p:nvPr/>
        </p:nvSpPr>
        <p:spPr bwMode="auto">
          <a:xfrm>
            <a:off x="4354513" y="541813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39%</a:t>
            </a:r>
            <a:endParaRPr lang="ru-RU"/>
          </a:p>
        </p:txBody>
      </p:sp>
      <p:sp>
        <p:nvSpPr>
          <p:cNvPr id="21595" name="Rectangle 189"/>
          <p:cNvSpPr>
            <a:spLocks noChangeArrowheads="1"/>
          </p:cNvSpPr>
          <p:nvPr/>
        </p:nvSpPr>
        <p:spPr bwMode="auto">
          <a:xfrm>
            <a:off x="5632450" y="3336925"/>
            <a:ext cx="2381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8%</a:t>
            </a:r>
            <a:endParaRPr lang="ru-RU"/>
          </a:p>
        </p:txBody>
      </p:sp>
      <p:sp>
        <p:nvSpPr>
          <p:cNvPr id="21596" name="Rectangle 190"/>
          <p:cNvSpPr>
            <a:spLocks noChangeArrowheads="1"/>
          </p:cNvSpPr>
          <p:nvPr/>
        </p:nvSpPr>
        <p:spPr bwMode="auto">
          <a:xfrm>
            <a:off x="5711825" y="3633788"/>
            <a:ext cx="238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7%</a:t>
            </a:r>
            <a:endParaRPr lang="ru-RU"/>
          </a:p>
        </p:txBody>
      </p:sp>
      <p:sp>
        <p:nvSpPr>
          <p:cNvPr id="21597" name="Rectangle 191"/>
          <p:cNvSpPr>
            <a:spLocks noChangeArrowheads="1"/>
          </p:cNvSpPr>
          <p:nvPr/>
        </p:nvSpPr>
        <p:spPr bwMode="auto">
          <a:xfrm>
            <a:off x="5703888" y="512127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11%</a:t>
            </a:r>
            <a:endParaRPr lang="ru-RU"/>
          </a:p>
        </p:txBody>
      </p:sp>
      <p:sp>
        <p:nvSpPr>
          <p:cNvPr id="21598" name="Rectangle 192"/>
          <p:cNvSpPr>
            <a:spLocks noChangeArrowheads="1"/>
          </p:cNvSpPr>
          <p:nvPr/>
        </p:nvSpPr>
        <p:spPr bwMode="auto">
          <a:xfrm>
            <a:off x="1947863" y="2147888"/>
            <a:ext cx="781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Казахстан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1599" name="Rectangle 193"/>
          <p:cNvSpPr>
            <a:spLocks noChangeArrowheads="1"/>
          </p:cNvSpPr>
          <p:nvPr/>
        </p:nvSpPr>
        <p:spPr bwMode="auto">
          <a:xfrm>
            <a:off x="1730375" y="2444750"/>
            <a:ext cx="10001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Таджикистан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1600" name="Rectangle 194"/>
          <p:cNvSpPr>
            <a:spLocks noChangeArrowheads="1"/>
          </p:cNvSpPr>
          <p:nvPr/>
        </p:nvSpPr>
        <p:spPr bwMode="auto">
          <a:xfrm>
            <a:off x="2176463" y="2741613"/>
            <a:ext cx="5476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Россия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1601" name="Rectangle 195"/>
          <p:cNvSpPr>
            <a:spLocks noChangeArrowheads="1"/>
          </p:cNvSpPr>
          <p:nvPr/>
        </p:nvSpPr>
        <p:spPr bwMode="auto">
          <a:xfrm>
            <a:off x="1855788" y="3038475"/>
            <a:ext cx="8747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Узбекистан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1602" name="Rectangle 196"/>
          <p:cNvSpPr>
            <a:spLocks noChangeArrowheads="1"/>
          </p:cNvSpPr>
          <p:nvPr/>
        </p:nvSpPr>
        <p:spPr bwMode="auto">
          <a:xfrm>
            <a:off x="1822450" y="3336925"/>
            <a:ext cx="9048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Кыргызстан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1603" name="Rectangle 197"/>
          <p:cNvSpPr>
            <a:spLocks noChangeArrowheads="1"/>
          </p:cNvSpPr>
          <p:nvPr/>
        </p:nvSpPr>
        <p:spPr bwMode="auto">
          <a:xfrm>
            <a:off x="2032000" y="3633788"/>
            <a:ext cx="6953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Молдова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1604" name="Rectangle 198"/>
          <p:cNvSpPr>
            <a:spLocks noChangeArrowheads="1"/>
          </p:cNvSpPr>
          <p:nvPr/>
        </p:nvSpPr>
        <p:spPr bwMode="auto">
          <a:xfrm>
            <a:off x="2047875" y="3932238"/>
            <a:ext cx="6794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Армения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1605" name="Rectangle 199"/>
          <p:cNvSpPr>
            <a:spLocks noChangeArrowheads="1"/>
          </p:cNvSpPr>
          <p:nvPr/>
        </p:nvSpPr>
        <p:spPr bwMode="auto">
          <a:xfrm>
            <a:off x="1141413" y="4229100"/>
            <a:ext cx="1692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b="1">
                <a:solidFill>
                  <a:srgbClr val="004A84"/>
                </a:solidFill>
              </a:rPr>
              <a:t>Среднее по странам</a:t>
            </a:r>
            <a:endParaRPr lang="ru-RU" b="1">
              <a:solidFill>
                <a:srgbClr val="004A84"/>
              </a:solidFill>
            </a:endParaRPr>
          </a:p>
        </p:txBody>
      </p:sp>
      <p:sp>
        <p:nvSpPr>
          <p:cNvPr id="21606" name="Rectangle 200"/>
          <p:cNvSpPr>
            <a:spLocks noChangeArrowheads="1"/>
          </p:cNvSpPr>
          <p:nvPr/>
        </p:nvSpPr>
        <p:spPr bwMode="auto">
          <a:xfrm>
            <a:off x="1997075" y="4527550"/>
            <a:ext cx="7318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Беларусь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1607" name="Rectangle 201"/>
          <p:cNvSpPr>
            <a:spLocks noChangeArrowheads="1"/>
          </p:cNvSpPr>
          <p:nvPr/>
        </p:nvSpPr>
        <p:spPr bwMode="auto">
          <a:xfrm>
            <a:off x="2092325" y="4824413"/>
            <a:ext cx="6365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Украина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1608" name="Rectangle 202"/>
          <p:cNvSpPr>
            <a:spLocks noChangeArrowheads="1"/>
          </p:cNvSpPr>
          <p:nvPr/>
        </p:nvSpPr>
        <p:spPr bwMode="auto">
          <a:xfrm>
            <a:off x="1689100" y="5121275"/>
            <a:ext cx="10398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Азербайджан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1609" name="Rectangle 203"/>
          <p:cNvSpPr>
            <a:spLocks noChangeArrowheads="1"/>
          </p:cNvSpPr>
          <p:nvPr/>
        </p:nvSpPr>
        <p:spPr bwMode="auto">
          <a:xfrm>
            <a:off x="2208213" y="5418138"/>
            <a:ext cx="5207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Грузия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1610" name="Rectangle 204"/>
          <p:cNvSpPr>
            <a:spLocks noChangeArrowheads="1"/>
          </p:cNvSpPr>
          <p:nvPr/>
        </p:nvSpPr>
        <p:spPr bwMode="auto">
          <a:xfrm>
            <a:off x="6384925" y="3157538"/>
            <a:ext cx="103188" cy="10160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611" name="Rectangle 205"/>
          <p:cNvSpPr>
            <a:spLocks noChangeArrowheads="1"/>
          </p:cNvSpPr>
          <p:nvPr/>
        </p:nvSpPr>
        <p:spPr bwMode="auto">
          <a:xfrm>
            <a:off x="6526213" y="3111500"/>
            <a:ext cx="11366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Положительно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1612" name="Rectangle 206"/>
          <p:cNvSpPr>
            <a:spLocks noChangeArrowheads="1"/>
          </p:cNvSpPr>
          <p:nvPr/>
        </p:nvSpPr>
        <p:spPr bwMode="auto">
          <a:xfrm>
            <a:off x="6384925" y="3384550"/>
            <a:ext cx="103188" cy="10160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613" name="Rectangle 207"/>
          <p:cNvSpPr>
            <a:spLocks noChangeArrowheads="1"/>
          </p:cNvSpPr>
          <p:nvPr/>
        </p:nvSpPr>
        <p:spPr bwMode="auto">
          <a:xfrm>
            <a:off x="6526213" y="3338513"/>
            <a:ext cx="9937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Безразлично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1614" name="Rectangle 208"/>
          <p:cNvSpPr>
            <a:spLocks noChangeArrowheads="1"/>
          </p:cNvSpPr>
          <p:nvPr/>
        </p:nvSpPr>
        <p:spPr bwMode="auto">
          <a:xfrm>
            <a:off x="6384925" y="3611563"/>
            <a:ext cx="103188" cy="10160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615" name="Rectangle 209"/>
          <p:cNvSpPr>
            <a:spLocks noChangeArrowheads="1"/>
          </p:cNvSpPr>
          <p:nvPr/>
        </p:nvSpPr>
        <p:spPr bwMode="auto">
          <a:xfrm>
            <a:off x="6526213" y="3565525"/>
            <a:ext cx="11096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Отрицательно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1616" name="Rectangle 210"/>
          <p:cNvSpPr>
            <a:spLocks noChangeArrowheads="1"/>
          </p:cNvSpPr>
          <p:nvPr/>
        </p:nvSpPr>
        <p:spPr bwMode="auto">
          <a:xfrm>
            <a:off x="6384925" y="3838575"/>
            <a:ext cx="103188" cy="103188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617" name="Rectangle 211"/>
          <p:cNvSpPr>
            <a:spLocks noChangeArrowheads="1"/>
          </p:cNvSpPr>
          <p:nvPr/>
        </p:nvSpPr>
        <p:spPr bwMode="auto">
          <a:xfrm>
            <a:off x="6526213" y="3792538"/>
            <a:ext cx="17351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Затрудняюсь ответить</a:t>
            </a:r>
            <a:endParaRPr lang="ru-RU">
              <a:solidFill>
                <a:srgbClr val="004A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5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pitchFamily="34" charset="0"/>
                <a:ea typeface="Geneva"/>
                <a:cs typeface="Geneva"/>
              </a:rPr>
              <a:t>Притяжение к кластерам. Экономика и политика</a:t>
            </a:r>
            <a:br>
              <a:rPr lang="ru-RU" smtClean="0">
                <a:latin typeface="Arial" pitchFamily="34" charset="0"/>
                <a:ea typeface="Geneva"/>
                <a:cs typeface="Geneva"/>
              </a:rPr>
            </a:b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3555" name="Содержимое 6"/>
          <p:cNvSpPr>
            <a:spLocks noGrp="1"/>
          </p:cNvSpPr>
          <p:nvPr>
            <p:ph sz="half" idx="2"/>
          </p:nvPr>
        </p:nvSpPr>
        <p:spPr>
          <a:xfrm>
            <a:off x="401638" y="1152525"/>
            <a:ext cx="8297862" cy="823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pitchFamily="34" charset="0"/>
                <a:ea typeface="Geneva"/>
                <a:cs typeface="Geneva"/>
              </a:rPr>
              <a:t>Средние индексы притяжения стран постсоветского пространства к трем геополитическим кластерам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6518275" y="341153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7" name="Line 9"/>
          <p:cNvSpPr>
            <a:spLocks noChangeShapeType="1"/>
          </p:cNvSpPr>
          <p:nvPr/>
        </p:nvSpPr>
        <p:spPr bwMode="auto">
          <a:xfrm>
            <a:off x="6518275" y="3251200"/>
            <a:ext cx="80963" cy="2063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8" name="Line 10"/>
          <p:cNvSpPr>
            <a:spLocks noChangeShapeType="1"/>
          </p:cNvSpPr>
          <p:nvPr/>
        </p:nvSpPr>
        <p:spPr bwMode="auto">
          <a:xfrm>
            <a:off x="6518275" y="3090863"/>
            <a:ext cx="160338" cy="428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9" name="Line 11"/>
          <p:cNvSpPr>
            <a:spLocks noChangeShapeType="1"/>
          </p:cNvSpPr>
          <p:nvPr/>
        </p:nvSpPr>
        <p:spPr bwMode="auto">
          <a:xfrm>
            <a:off x="6518275" y="2930525"/>
            <a:ext cx="241300" cy="650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>
            <a:off x="6518275" y="2770188"/>
            <a:ext cx="320675" cy="857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>
            <a:off x="6518275" y="2611438"/>
            <a:ext cx="401638" cy="1063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2" name="Line 14"/>
          <p:cNvSpPr>
            <a:spLocks noChangeShapeType="1"/>
          </p:cNvSpPr>
          <p:nvPr/>
        </p:nvSpPr>
        <p:spPr bwMode="auto">
          <a:xfrm>
            <a:off x="6518275" y="2451100"/>
            <a:ext cx="481013" cy="1285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3" name="Line 15"/>
          <p:cNvSpPr>
            <a:spLocks noChangeShapeType="1"/>
          </p:cNvSpPr>
          <p:nvPr/>
        </p:nvSpPr>
        <p:spPr bwMode="auto">
          <a:xfrm>
            <a:off x="6518275" y="2290763"/>
            <a:ext cx="561975" cy="1492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4" name="Line 16"/>
          <p:cNvSpPr>
            <a:spLocks noChangeShapeType="1"/>
          </p:cNvSpPr>
          <p:nvPr/>
        </p:nvSpPr>
        <p:spPr bwMode="auto">
          <a:xfrm>
            <a:off x="6518275" y="341153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5" name="Line 17"/>
          <p:cNvSpPr>
            <a:spLocks noChangeShapeType="1"/>
          </p:cNvSpPr>
          <p:nvPr/>
        </p:nvSpPr>
        <p:spPr bwMode="auto">
          <a:xfrm>
            <a:off x="6599238" y="3271838"/>
            <a:ext cx="58737" cy="587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6" name="Line 18"/>
          <p:cNvSpPr>
            <a:spLocks noChangeShapeType="1"/>
          </p:cNvSpPr>
          <p:nvPr/>
        </p:nvSpPr>
        <p:spPr bwMode="auto">
          <a:xfrm>
            <a:off x="6678613" y="3133725"/>
            <a:ext cx="117475" cy="1174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7" name="Line 19"/>
          <p:cNvSpPr>
            <a:spLocks noChangeShapeType="1"/>
          </p:cNvSpPr>
          <p:nvPr/>
        </p:nvSpPr>
        <p:spPr bwMode="auto">
          <a:xfrm>
            <a:off x="6759575" y="2995613"/>
            <a:ext cx="174625" cy="1746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8" name="Line 20"/>
          <p:cNvSpPr>
            <a:spLocks noChangeShapeType="1"/>
          </p:cNvSpPr>
          <p:nvPr/>
        </p:nvSpPr>
        <p:spPr bwMode="auto">
          <a:xfrm>
            <a:off x="6838950" y="2855913"/>
            <a:ext cx="234950" cy="2349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9" name="Line 21"/>
          <p:cNvSpPr>
            <a:spLocks noChangeShapeType="1"/>
          </p:cNvSpPr>
          <p:nvPr/>
        </p:nvSpPr>
        <p:spPr bwMode="auto">
          <a:xfrm>
            <a:off x="6919913" y="2717800"/>
            <a:ext cx="292100" cy="2921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0" name="Line 22"/>
          <p:cNvSpPr>
            <a:spLocks noChangeShapeType="1"/>
          </p:cNvSpPr>
          <p:nvPr/>
        </p:nvSpPr>
        <p:spPr bwMode="auto">
          <a:xfrm>
            <a:off x="6999288" y="2579688"/>
            <a:ext cx="350837" cy="3508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1" name="Line 23"/>
          <p:cNvSpPr>
            <a:spLocks noChangeShapeType="1"/>
          </p:cNvSpPr>
          <p:nvPr/>
        </p:nvSpPr>
        <p:spPr bwMode="auto">
          <a:xfrm>
            <a:off x="7080250" y="2439988"/>
            <a:ext cx="409575" cy="4111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2" name="Line 24"/>
          <p:cNvSpPr>
            <a:spLocks noChangeShapeType="1"/>
          </p:cNvSpPr>
          <p:nvPr/>
        </p:nvSpPr>
        <p:spPr bwMode="auto">
          <a:xfrm>
            <a:off x="6518275" y="341153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3" name="Line 25"/>
          <p:cNvSpPr>
            <a:spLocks noChangeShapeType="1"/>
          </p:cNvSpPr>
          <p:nvPr/>
        </p:nvSpPr>
        <p:spPr bwMode="auto">
          <a:xfrm>
            <a:off x="6657975" y="3330575"/>
            <a:ext cx="20638" cy="8096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4" name="Line 26"/>
          <p:cNvSpPr>
            <a:spLocks noChangeShapeType="1"/>
          </p:cNvSpPr>
          <p:nvPr/>
        </p:nvSpPr>
        <p:spPr bwMode="auto">
          <a:xfrm>
            <a:off x="6796088" y="3251200"/>
            <a:ext cx="42862" cy="16033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5" name="Line 27"/>
          <p:cNvSpPr>
            <a:spLocks noChangeShapeType="1"/>
          </p:cNvSpPr>
          <p:nvPr/>
        </p:nvSpPr>
        <p:spPr bwMode="auto">
          <a:xfrm>
            <a:off x="6934200" y="3170238"/>
            <a:ext cx="65088" cy="2413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6" name="Line 28"/>
          <p:cNvSpPr>
            <a:spLocks noChangeShapeType="1"/>
          </p:cNvSpPr>
          <p:nvPr/>
        </p:nvSpPr>
        <p:spPr bwMode="auto">
          <a:xfrm>
            <a:off x="7073900" y="3090863"/>
            <a:ext cx="85725" cy="3206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7" name="Line 29"/>
          <p:cNvSpPr>
            <a:spLocks noChangeShapeType="1"/>
          </p:cNvSpPr>
          <p:nvPr/>
        </p:nvSpPr>
        <p:spPr bwMode="auto">
          <a:xfrm>
            <a:off x="7212013" y="3009900"/>
            <a:ext cx="107950" cy="40163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8" name="Line 30"/>
          <p:cNvSpPr>
            <a:spLocks noChangeShapeType="1"/>
          </p:cNvSpPr>
          <p:nvPr/>
        </p:nvSpPr>
        <p:spPr bwMode="auto">
          <a:xfrm>
            <a:off x="7350125" y="2930525"/>
            <a:ext cx="128588" cy="48101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9" name="Line 31"/>
          <p:cNvSpPr>
            <a:spLocks noChangeShapeType="1"/>
          </p:cNvSpPr>
          <p:nvPr/>
        </p:nvSpPr>
        <p:spPr bwMode="auto">
          <a:xfrm>
            <a:off x="7489825" y="2851150"/>
            <a:ext cx="149225" cy="5603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0" name="Line 32"/>
          <p:cNvSpPr>
            <a:spLocks noChangeShapeType="1"/>
          </p:cNvSpPr>
          <p:nvPr/>
        </p:nvSpPr>
        <p:spPr bwMode="auto">
          <a:xfrm>
            <a:off x="6518275" y="341153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1" name="Line 33"/>
          <p:cNvSpPr>
            <a:spLocks noChangeShapeType="1"/>
          </p:cNvSpPr>
          <p:nvPr/>
        </p:nvSpPr>
        <p:spPr bwMode="auto">
          <a:xfrm flipH="1">
            <a:off x="6657975" y="3411538"/>
            <a:ext cx="20638" cy="793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2" name="Line 34"/>
          <p:cNvSpPr>
            <a:spLocks noChangeShapeType="1"/>
          </p:cNvSpPr>
          <p:nvPr/>
        </p:nvSpPr>
        <p:spPr bwMode="auto">
          <a:xfrm flipH="1">
            <a:off x="6796088" y="3411538"/>
            <a:ext cx="42862" cy="1603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3" name="Line 35"/>
          <p:cNvSpPr>
            <a:spLocks noChangeShapeType="1"/>
          </p:cNvSpPr>
          <p:nvPr/>
        </p:nvSpPr>
        <p:spPr bwMode="auto">
          <a:xfrm flipH="1">
            <a:off x="6934200" y="3411538"/>
            <a:ext cx="65088" cy="23971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4" name="Line 36"/>
          <p:cNvSpPr>
            <a:spLocks noChangeShapeType="1"/>
          </p:cNvSpPr>
          <p:nvPr/>
        </p:nvSpPr>
        <p:spPr bwMode="auto">
          <a:xfrm flipH="1">
            <a:off x="7073900" y="3411538"/>
            <a:ext cx="85725" cy="3190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5" name="Line 37"/>
          <p:cNvSpPr>
            <a:spLocks noChangeShapeType="1"/>
          </p:cNvSpPr>
          <p:nvPr/>
        </p:nvSpPr>
        <p:spPr bwMode="auto">
          <a:xfrm flipH="1">
            <a:off x="7212013" y="3411538"/>
            <a:ext cx="107950" cy="4000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6" name="Line 38"/>
          <p:cNvSpPr>
            <a:spLocks noChangeShapeType="1"/>
          </p:cNvSpPr>
          <p:nvPr/>
        </p:nvSpPr>
        <p:spPr bwMode="auto">
          <a:xfrm flipH="1">
            <a:off x="7350125" y="3411538"/>
            <a:ext cx="128588" cy="4794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7" name="Line 39"/>
          <p:cNvSpPr>
            <a:spLocks noChangeShapeType="1"/>
          </p:cNvSpPr>
          <p:nvPr/>
        </p:nvSpPr>
        <p:spPr bwMode="auto">
          <a:xfrm flipH="1">
            <a:off x="7489825" y="3411538"/>
            <a:ext cx="149225" cy="5603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8" name="Line 40"/>
          <p:cNvSpPr>
            <a:spLocks noChangeShapeType="1"/>
          </p:cNvSpPr>
          <p:nvPr/>
        </p:nvSpPr>
        <p:spPr bwMode="auto">
          <a:xfrm>
            <a:off x="6518275" y="341153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9" name="Line 41"/>
          <p:cNvSpPr>
            <a:spLocks noChangeShapeType="1"/>
          </p:cNvSpPr>
          <p:nvPr/>
        </p:nvSpPr>
        <p:spPr bwMode="auto">
          <a:xfrm flipH="1">
            <a:off x="6599238" y="3490913"/>
            <a:ext cx="58737" cy="587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90" name="Line 42"/>
          <p:cNvSpPr>
            <a:spLocks noChangeShapeType="1"/>
          </p:cNvSpPr>
          <p:nvPr/>
        </p:nvSpPr>
        <p:spPr bwMode="auto">
          <a:xfrm flipH="1">
            <a:off x="6678613" y="3571875"/>
            <a:ext cx="117475" cy="1158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91" name="Line 43"/>
          <p:cNvSpPr>
            <a:spLocks noChangeShapeType="1"/>
          </p:cNvSpPr>
          <p:nvPr/>
        </p:nvSpPr>
        <p:spPr bwMode="auto">
          <a:xfrm flipH="1">
            <a:off x="6759575" y="3651250"/>
            <a:ext cx="174625" cy="17621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92" name="Line 44"/>
          <p:cNvSpPr>
            <a:spLocks noChangeShapeType="1"/>
          </p:cNvSpPr>
          <p:nvPr/>
        </p:nvSpPr>
        <p:spPr bwMode="auto">
          <a:xfrm flipH="1">
            <a:off x="6838950" y="3730625"/>
            <a:ext cx="234950" cy="2349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93" name="Line 45"/>
          <p:cNvSpPr>
            <a:spLocks noChangeShapeType="1"/>
          </p:cNvSpPr>
          <p:nvPr/>
        </p:nvSpPr>
        <p:spPr bwMode="auto">
          <a:xfrm flipH="1">
            <a:off x="6919913" y="3811588"/>
            <a:ext cx="292100" cy="2921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94" name="Line 46"/>
          <p:cNvSpPr>
            <a:spLocks noChangeShapeType="1"/>
          </p:cNvSpPr>
          <p:nvPr/>
        </p:nvSpPr>
        <p:spPr bwMode="auto">
          <a:xfrm flipH="1">
            <a:off x="6999288" y="3890963"/>
            <a:ext cx="350837" cy="3524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95" name="Line 47"/>
          <p:cNvSpPr>
            <a:spLocks noChangeShapeType="1"/>
          </p:cNvSpPr>
          <p:nvPr/>
        </p:nvSpPr>
        <p:spPr bwMode="auto">
          <a:xfrm flipH="1">
            <a:off x="7080250" y="3971925"/>
            <a:ext cx="409575" cy="4095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96" name="Line 48"/>
          <p:cNvSpPr>
            <a:spLocks noChangeShapeType="1"/>
          </p:cNvSpPr>
          <p:nvPr/>
        </p:nvSpPr>
        <p:spPr bwMode="auto">
          <a:xfrm>
            <a:off x="6518275" y="341153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97" name="Line 49"/>
          <p:cNvSpPr>
            <a:spLocks noChangeShapeType="1"/>
          </p:cNvSpPr>
          <p:nvPr/>
        </p:nvSpPr>
        <p:spPr bwMode="auto">
          <a:xfrm flipH="1">
            <a:off x="6518275" y="3549650"/>
            <a:ext cx="80963" cy="222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98" name="Line 50"/>
          <p:cNvSpPr>
            <a:spLocks noChangeShapeType="1"/>
          </p:cNvSpPr>
          <p:nvPr/>
        </p:nvSpPr>
        <p:spPr bwMode="auto">
          <a:xfrm flipH="1">
            <a:off x="6518275" y="3687763"/>
            <a:ext cx="160338" cy="428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99" name="Line 51"/>
          <p:cNvSpPr>
            <a:spLocks noChangeShapeType="1"/>
          </p:cNvSpPr>
          <p:nvPr/>
        </p:nvSpPr>
        <p:spPr bwMode="auto">
          <a:xfrm flipH="1">
            <a:off x="6518275" y="3827463"/>
            <a:ext cx="241300" cy="635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00" name="Line 52"/>
          <p:cNvSpPr>
            <a:spLocks noChangeShapeType="1"/>
          </p:cNvSpPr>
          <p:nvPr/>
        </p:nvSpPr>
        <p:spPr bwMode="auto">
          <a:xfrm flipH="1">
            <a:off x="6518275" y="3965575"/>
            <a:ext cx="320675" cy="857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01" name="Line 53"/>
          <p:cNvSpPr>
            <a:spLocks noChangeShapeType="1"/>
          </p:cNvSpPr>
          <p:nvPr/>
        </p:nvSpPr>
        <p:spPr bwMode="auto">
          <a:xfrm flipH="1">
            <a:off x="6518275" y="4103688"/>
            <a:ext cx="401638" cy="1079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02" name="Line 54"/>
          <p:cNvSpPr>
            <a:spLocks noChangeShapeType="1"/>
          </p:cNvSpPr>
          <p:nvPr/>
        </p:nvSpPr>
        <p:spPr bwMode="auto">
          <a:xfrm flipH="1">
            <a:off x="6518275" y="4243388"/>
            <a:ext cx="481013" cy="128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03" name="Line 55"/>
          <p:cNvSpPr>
            <a:spLocks noChangeShapeType="1"/>
          </p:cNvSpPr>
          <p:nvPr/>
        </p:nvSpPr>
        <p:spPr bwMode="auto">
          <a:xfrm flipH="1">
            <a:off x="6518275" y="4381500"/>
            <a:ext cx="561975" cy="15081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04" name="Line 56"/>
          <p:cNvSpPr>
            <a:spLocks noChangeShapeType="1"/>
          </p:cNvSpPr>
          <p:nvPr/>
        </p:nvSpPr>
        <p:spPr bwMode="auto">
          <a:xfrm>
            <a:off x="6518275" y="341153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05" name="Line 57"/>
          <p:cNvSpPr>
            <a:spLocks noChangeShapeType="1"/>
          </p:cNvSpPr>
          <p:nvPr/>
        </p:nvSpPr>
        <p:spPr bwMode="auto">
          <a:xfrm flipH="1" flipV="1">
            <a:off x="6438900" y="3549650"/>
            <a:ext cx="79375" cy="222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06" name="Line 58"/>
          <p:cNvSpPr>
            <a:spLocks noChangeShapeType="1"/>
          </p:cNvSpPr>
          <p:nvPr/>
        </p:nvSpPr>
        <p:spPr bwMode="auto">
          <a:xfrm flipH="1" flipV="1">
            <a:off x="6359525" y="3687763"/>
            <a:ext cx="158750" cy="428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07" name="Line 59"/>
          <p:cNvSpPr>
            <a:spLocks noChangeShapeType="1"/>
          </p:cNvSpPr>
          <p:nvPr/>
        </p:nvSpPr>
        <p:spPr bwMode="auto">
          <a:xfrm flipH="1" flipV="1">
            <a:off x="6278563" y="3827463"/>
            <a:ext cx="239712" cy="635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08" name="Line 60"/>
          <p:cNvSpPr>
            <a:spLocks noChangeShapeType="1"/>
          </p:cNvSpPr>
          <p:nvPr/>
        </p:nvSpPr>
        <p:spPr bwMode="auto">
          <a:xfrm flipH="1" flipV="1">
            <a:off x="6199188" y="3965575"/>
            <a:ext cx="319087" cy="857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09" name="Line 61"/>
          <p:cNvSpPr>
            <a:spLocks noChangeShapeType="1"/>
          </p:cNvSpPr>
          <p:nvPr/>
        </p:nvSpPr>
        <p:spPr bwMode="auto">
          <a:xfrm flipH="1" flipV="1">
            <a:off x="6118225" y="4103688"/>
            <a:ext cx="400050" cy="1079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10" name="Line 62"/>
          <p:cNvSpPr>
            <a:spLocks noChangeShapeType="1"/>
          </p:cNvSpPr>
          <p:nvPr/>
        </p:nvSpPr>
        <p:spPr bwMode="auto">
          <a:xfrm flipH="1" flipV="1">
            <a:off x="6038850" y="4243388"/>
            <a:ext cx="479425" cy="128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11" name="Line 63"/>
          <p:cNvSpPr>
            <a:spLocks noChangeShapeType="1"/>
          </p:cNvSpPr>
          <p:nvPr/>
        </p:nvSpPr>
        <p:spPr bwMode="auto">
          <a:xfrm flipH="1" flipV="1">
            <a:off x="5957888" y="4381500"/>
            <a:ext cx="560387" cy="15081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12" name="Line 64"/>
          <p:cNvSpPr>
            <a:spLocks noChangeShapeType="1"/>
          </p:cNvSpPr>
          <p:nvPr/>
        </p:nvSpPr>
        <p:spPr bwMode="auto">
          <a:xfrm>
            <a:off x="6518275" y="341153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13" name="Line 65"/>
          <p:cNvSpPr>
            <a:spLocks noChangeShapeType="1"/>
          </p:cNvSpPr>
          <p:nvPr/>
        </p:nvSpPr>
        <p:spPr bwMode="auto">
          <a:xfrm flipH="1" flipV="1">
            <a:off x="6380163" y="3490913"/>
            <a:ext cx="58737" cy="587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14" name="Line 66"/>
          <p:cNvSpPr>
            <a:spLocks noChangeShapeType="1"/>
          </p:cNvSpPr>
          <p:nvPr/>
        </p:nvSpPr>
        <p:spPr bwMode="auto">
          <a:xfrm flipH="1" flipV="1">
            <a:off x="6242050" y="3571875"/>
            <a:ext cx="117475" cy="1158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15" name="Line 67"/>
          <p:cNvSpPr>
            <a:spLocks noChangeShapeType="1"/>
          </p:cNvSpPr>
          <p:nvPr/>
        </p:nvSpPr>
        <p:spPr bwMode="auto">
          <a:xfrm flipH="1" flipV="1">
            <a:off x="6102350" y="3651250"/>
            <a:ext cx="176213" cy="17621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16" name="Line 68"/>
          <p:cNvSpPr>
            <a:spLocks noChangeShapeType="1"/>
          </p:cNvSpPr>
          <p:nvPr/>
        </p:nvSpPr>
        <p:spPr bwMode="auto">
          <a:xfrm flipH="1" flipV="1">
            <a:off x="5964238" y="3730625"/>
            <a:ext cx="234950" cy="2349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17" name="Line 69"/>
          <p:cNvSpPr>
            <a:spLocks noChangeShapeType="1"/>
          </p:cNvSpPr>
          <p:nvPr/>
        </p:nvSpPr>
        <p:spPr bwMode="auto">
          <a:xfrm flipH="1" flipV="1">
            <a:off x="5826125" y="3811588"/>
            <a:ext cx="292100" cy="2921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18" name="Line 70"/>
          <p:cNvSpPr>
            <a:spLocks noChangeShapeType="1"/>
          </p:cNvSpPr>
          <p:nvPr/>
        </p:nvSpPr>
        <p:spPr bwMode="auto">
          <a:xfrm flipH="1" flipV="1">
            <a:off x="5686425" y="3890963"/>
            <a:ext cx="352425" cy="3524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19" name="Line 71"/>
          <p:cNvSpPr>
            <a:spLocks noChangeShapeType="1"/>
          </p:cNvSpPr>
          <p:nvPr/>
        </p:nvSpPr>
        <p:spPr bwMode="auto">
          <a:xfrm flipH="1" flipV="1">
            <a:off x="5548313" y="3971925"/>
            <a:ext cx="409575" cy="4095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20" name="Line 72"/>
          <p:cNvSpPr>
            <a:spLocks noChangeShapeType="1"/>
          </p:cNvSpPr>
          <p:nvPr/>
        </p:nvSpPr>
        <p:spPr bwMode="auto">
          <a:xfrm>
            <a:off x="6518275" y="341153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21" name="Line 73"/>
          <p:cNvSpPr>
            <a:spLocks noChangeShapeType="1"/>
          </p:cNvSpPr>
          <p:nvPr/>
        </p:nvSpPr>
        <p:spPr bwMode="auto">
          <a:xfrm flipH="1" flipV="1">
            <a:off x="6359525" y="3411538"/>
            <a:ext cx="20638" cy="793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22" name="Line 74"/>
          <p:cNvSpPr>
            <a:spLocks noChangeShapeType="1"/>
          </p:cNvSpPr>
          <p:nvPr/>
        </p:nvSpPr>
        <p:spPr bwMode="auto">
          <a:xfrm flipH="1" flipV="1">
            <a:off x="6199188" y="3411538"/>
            <a:ext cx="42862" cy="1603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23" name="Line 75"/>
          <p:cNvSpPr>
            <a:spLocks noChangeShapeType="1"/>
          </p:cNvSpPr>
          <p:nvPr/>
        </p:nvSpPr>
        <p:spPr bwMode="auto">
          <a:xfrm flipH="1" flipV="1">
            <a:off x="6038850" y="3411538"/>
            <a:ext cx="63500" cy="23971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24" name="Line 76"/>
          <p:cNvSpPr>
            <a:spLocks noChangeShapeType="1"/>
          </p:cNvSpPr>
          <p:nvPr/>
        </p:nvSpPr>
        <p:spPr bwMode="auto">
          <a:xfrm flipH="1" flipV="1">
            <a:off x="5878513" y="3411538"/>
            <a:ext cx="85725" cy="3190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25" name="Line 77"/>
          <p:cNvSpPr>
            <a:spLocks noChangeShapeType="1"/>
          </p:cNvSpPr>
          <p:nvPr/>
        </p:nvSpPr>
        <p:spPr bwMode="auto">
          <a:xfrm flipH="1" flipV="1">
            <a:off x="5718175" y="3411538"/>
            <a:ext cx="107950" cy="4000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26" name="Line 78"/>
          <p:cNvSpPr>
            <a:spLocks noChangeShapeType="1"/>
          </p:cNvSpPr>
          <p:nvPr/>
        </p:nvSpPr>
        <p:spPr bwMode="auto">
          <a:xfrm flipH="1" flipV="1">
            <a:off x="5557838" y="3411538"/>
            <a:ext cx="128587" cy="4794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27" name="Line 79"/>
          <p:cNvSpPr>
            <a:spLocks noChangeShapeType="1"/>
          </p:cNvSpPr>
          <p:nvPr/>
        </p:nvSpPr>
        <p:spPr bwMode="auto">
          <a:xfrm flipH="1" flipV="1">
            <a:off x="5399088" y="3411538"/>
            <a:ext cx="149225" cy="5603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28" name="Line 80"/>
          <p:cNvSpPr>
            <a:spLocks noChangeShapeType="1"/>
          </p:cNvSpPr>
          <p:nvPr/>
        </p:nvSpPr>
        <p:spPr bwMode="auto">
          <a:xfrm>
            <a:off x="6518275" y="341153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29" name="Line 81"/>
          <p:cNvSpPr>
            <a:spLocks noChangeShapeType="1"/>
          </p:cNvSpPr>
          <p:nvPr/>
        </p:nvSpPr>
        <p:spPr bwMode="auto">
          <a:xfrm flipV="1">
            <a:off x="6359525" y="3330575"/>
            <a:ext cx="20638" cy="8096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30" name="Line 82"/>
          <p:cNvSpPr>
            <a:spLocks noChangeShapeType="1"/>
          </p:cNvSpPr>
          <p:nvPr/>
        </p:nvSpPr>
        <p:spPr bwMode="auto">
          <a:xfrm flipV="1">
            <a:off x="6199188" y="3251200"/>
            <a:ext cx="42862" cy="16033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31" name="Line 83"/>
          <p:cNvSpPr>
            <a:spLocks noChangeShapeType="1"/>
          </p:cNvSpPr>
          <p:nvPr/>
        </p:nvSpPr>
        <p:spPr bwMode="auto">
          <a:xfrm flipV="1">
            <a:off x="6038850" y="3170238"/>
            <a:ext cx="63500" cy="2413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32" name="Line 84"/>
          <p:cNvSpPr>
            <a:spLocks noChangeShapeType="1"/>
          </p:cNvSpPr>
          <p:nvPr/>
        </p:nvSpPr>
        <p:spPr bwMode="auto">
          <a:xfrm flipV="1">
            <a:off x="5878513" y="3090863"/>
            <a:ext cx="85725" cy="3206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33" name="Line 85"/>
          <p:cNvSpPr>
            <a:spLocks noChangeShapeType="1"/>
          </p:cNvSpPr>
          <p:nvPr/>
        </p:nvSpPr>
        <p:spPr bwMode="auto">
          <a:xfrm flipV="1">
            <a:off x="5718175" y="3009900"/>
            <a:ext cx="107950" cy="40163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34" name="Line 86"/>
          <p:cNvSpPr>
            <a:spLocks noChangeShapeType="1"/>
          </p:cNvSpPr>
          <p:nvPr/>
        </p:nvSpPr>
        <p:spPr bwMode="auto">
          <a:xfrm flipV="1">
            <a:off x="5557838" y="2930525"/>
            <a:ext cx="128587" cy="48101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35" name="Line 87"/>
          <p:cNvSpPr>
            <a:spLocks noChangeShapeType="1"/>
          </p:cNvSpPr>
          <p:nvPr/>
        </p:nvSpPr>
        <p:spPr bwMode="auto">
          <a:xfrm flipV="1">
            <a:off x="5399088" y="2851150"/>
            <a:ext cx="149225" cy="5603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36" name="Line 88"/>
          <p:cNvSpPr>
            <a:spLocks noChangeShapeType="1"/>
          </p:cNvSpPr>
          <p:nvPr/>
        </p:nvSpPr>
        <p:spPr bwMode="auto">
          <a:xfrm>
            <a:off x="6518275" y="341153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37" name="Line 89"/>
          <p:cNvSpPr>
            <a:spLocks noChangeShapeType="1"/>
          </p:cNvSpPr>
          <p:nvPr/>
        </p:nvSpPr>
        <p:spPr bwMode="auto">
          <a:xfrm flipV="1">
            <a:off x="6380163" y="3271838"/>
            <a:ext cx="58737" cy="587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38" name="Line 90"/>
          <p:cNvSpPr>
            <a:spLocks noChangeShapeType="1"/>
          </p:cNvSpPr>
          <p:nvPr/>
        </p:nvSpPr>
        <p:spPr bwMode="auto">
          <a:xfrm flipV="1">
            <a:off x="6242050" y="3133725"/>
            <a:ext cx="117475" cy="1174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39" name="Line 91"/>
          <p:cNvSpPr>
            <a:spLocks noChangeShapeType="1"/>
          </p:cNvSpPr>
          <p:nvPr/>
        </p:nvSpPr>
        <p:spPr bwMode="auto">
          <a:xfrm flipV="1">
            <a:off x="6102350" y="2995613"/>
            <a:ext cx="176213" cy="1746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40" name="Line 92"/>
          <p:cNvSpPr>
            <a:spLocks noChangeShapeType="1"/>
          </p:cNvSpPr>
          <p:nvPr/>
        </p:nvSpPr>
        <p:spPr bwMode="auto">
          <a:xfrm flipV="1">
            <a:off x="5964238" y="2855913"/>
            <a:ext cx="234950" cy="2349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41" name="Line 93"/>
          <p:cNvSpPr>
            <a:spLocks noChangeShapeType="1"/>
          </p:cNvSpPr>
          <p:nvPr/>
        </p:nvSpPr>
        <p:spPr bwMode="auto">
          <a:xfrm flipV="1">
            <a:off x="5826125" y="2717800"/>
            <a:ext cx="292100" cy="2921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42" name="Line 94"/>
          <p:cNvSpPr>
            <a:spLocks noChangeShapeType="1"/>
          </p:cNvSpPr>
          <p:nvPr/>
        </p:nvSpPr>
        <p:spPr bwMode="auto">
          <a:xfrm flipV="1">
            <a:off x="5686425" y="2579688"/>
            <a:ext cx="352425" cy="3508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43" name="Line 95"/>
          <p:cNvSpPr>
            <a:spLocks noChangeShapeType="1"/>
          </p:cNvSpPr>
          <p:nvPr/>
        </p:nvSpPr>
        <p:spPr bwMode="auto">
          <a:xfrm flipV="1">
            <a:off x="5548313" y="2439988"/>
            <a:ext cx="409575" cy="4111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44" name="Line 96"/>
          <p:cNvSpPr>
            <a:spLocks noChangeShapeType="1"/>
          </p:cNvSpPr>
          <p:nvPr/>
        </p:nvSpPr>
        <p:spPr bwMode="auto">
          <a:xfrm>
            <a:off x="6518275" y="341153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45" name="Line 97"/>
          <p:cNvSpPr>
            <a:spLocks noChangeShapeType="1"/>
          </p:cNvSpPr>
          <p:nvPr/>
        </p:nvSpPr>
        <p:spPr bwMode="auto">
          <a:xfrm flipV="1">
            <a:off x="6438900" y="3251200"/>
            <a:ext cx="79375" cy="2063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46" name="Line 98"/>
          <p:cNvSpPr>
            <a:spLocks noChangeShapeType="1"/>
          </p:cNvSpPr>
          <p:nvPr/>
        </p:nvSpPr>
        <p:spPr bwMode="auto">
          <a:xfrm flipV="1">
            <a:off x="6359525" y="3090863"/>
            <a:ext cx="158750" cy="428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47" name="Line 99"/>
          <p:cNvSpPr>
            <a:spLocks noChangeShapeType="1"/>
          </p:cNvSpPr>
          <p:nvPr/>
        </p:nvSpPr>
        <p:spPr bwMode="auto">
          <a:xfrm flipV="1">
            <a:off x="6278563" y="2930525"/>
            <a:ext cx="239712" cy="650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48" name="Line 100"/>
          <p:cNvSpPr>
            <a:spLocks noChangeShapeType="1"/>
          </p:cNvSpPr>
          <p:nvPr/>
        </p:nvSpPr>
        <p:spPr bwMode="auto">
          <a:xfrm flipV="1">
            <a:off x="6199188" y="2770188"/>
            <a:ext cx="319087" cy="857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49" name="Line 101"/>
          <p:cNvSpPr>
            <a:spLocks noChangeShapeType="1"/>
          </p:cNvSpPr>
          <p:nvPr/>
        </p:nvSpPr>
        <p:spPr bwMode="auto">
          <a:xfrm flipV="1">
            <a:off x="6118225" y="2611438"/>
            <a:ext cx="400050" cy="1063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50" name="Line 102"/>
          <p:cNvSpPr>
            <a:spLocks noChangeShapeType="1"/>
          </p:cNvSpPr>
          <p:nvPr/>
        </p:nvSpPr>
        <p:spPr bwMode="auto">
          <a:xfrm flipV="1">
            <a:off x="6038850" y="2451100"/>
            <a:ext cx="479425" cy="1285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51" name="Line 103"/>
          <p:cNvSpPr>
            <a:spLocks noChangeShapeType="1"/>
          </p:cNvSpPr>
          <p:nvPr/>
        </p:nvSpPr>
        <p:spPr bwMode="auto">
          <a:xfrm flipV="1">
            <a:off x="5957888" y="2290763"/>
            <a:ext cx="560387" cy="1492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52" name="Line 104"/>
          <p:cNvSpPr>
            <a:spLocks noChangeShapeType="1"/>
          </p:cNvSpPr>
          <p:nvPr/>
        </p:nvSpPr>
        <p:spPr bwMode="auto">
          <a:xfrm flipV="1">
            <a:off x="6518275" y="2290763"/>
            <a:ext cx="1588" cy="1120775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53" name="Line 105"/>
          <p:cNvSpPr>
            <a:spLocks noChangeShapeType="1"/>
          </p:cNvSpPr>
          <p:nvPr/>
        </p:nvSpPr>
        <p:spPr bwMode="auto">
          <a:xfrm flipV="1">
            <a:off x="6518275" y="2439988"/>
            <a:ext cx="561975" cy="971550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54" name="Line 106"/>
          <p:cNvSpPr>
            <a:spLocks noChangeShapeType="1"/>
          </p:cNvSpPr>
          <p:nvPr/>
        </p:nvSpPr>
        <p:spPr bwMode="auto">
          <a:xfrm flipV="1">
            <a:off x="6518275" y="2851150"/>
            <a:ext cx="971550" cy="560388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55" name="Line 107"/>
          <p:cNvSpPr>
            <a:spLocks noChangeShapeType="1"/>
          </p:cNvSpPr>
          <p:nvPr/>
        </p:nvSpPr>
        <p:spPr bwMode="auto">
          <a:xfrm>
            <a:off x="6518275" y="3411538"/>
            <a:ext cx="1120775" cy="1587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56" name="Line 108"/>
          <p:cNvSpPr>
            <a:spLocks noChangeShapeType="1"/>
          </p:cNvSpPr>
          <p:nvPr/>
        </p:nvSpPr>
        <p:spPr bwMode="auto">
          <a:xfrm>
            <a:off x="6518275" y="3411538"/>
            <a:ext cx="971550" cy="560387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57" name="Line 109"/>
          <p:cNvSpPr>
            <a:spLocks noChangeShapeType="1"/>
          </p:cNvSpPr>
          <p:nvPr/>
        </p:nvSpPr>
        <p:spPr bwMode="auto">
          <a:xfrm>
            <a:off x="6518275" y="3411538"/>
            <a:ext cx="561975" cy="969962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58" name="Line 110"/>
          <p:cNvSpPr>
            <a:spLocks noChangeShapeType="1"/>
          </p:cNvSpPr>
          <p:nvPr/>
        </p:nvSpPr>
        <p:spPr bwMode="auto">
          <a:xfrm>
            <a:off x="6518275" y="3411538"/>
            <a:ext cx="1588" cy="1120775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59" name="Line 111"/>
          <p:cNvSpPr>
            <a:spLocks noChangeShapeType="1"/>
          </p:cNvSpPr>
          <p:nvPr/>
        </p:nvSpPr>
        <p:spPr bwMode="auto">
          <a:xfrm flipH="1">
            <a:off x="5957888" y="3411538"/>
            <a:ext cx="560387" cy="969962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60" name="Line 112"/>
          <p:cNvSpPr>
            <a:spLocks noChangeShapeType="1"/>
          </p:cNvSpPr>
          <p:nvPr/>
        </p:nvSpPr>
        <p:spPr bwMode="auto">
          <a:xfrm flipH="1">
            <a:off x="5548313" y="3411538"/>
            <a:ext cx="969962" cy="560387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61" name="Line 113"/>
          <p:cNvSpPr>
            <a:spLocks noChangeShapeType="1"/>
          </p:cNvSpPr>
          <p:nvPr/>
        </p:nvSpPr>
        <p:spPr bwMode="auto">
          <a:xfrm flipH="1">
            <a:off x="5399088" y="3411538"/>
            <a:ext cx="1119187" cy="1587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62" name="Line 114"/>
          <p:cNvSpPr>
            <a:spLocks noChangeShapeType="1"/>
          </p:cNvSpPr>
          <p:nvPr/>
        </p:nvSpPr>
        <p:spPr bwMode="auto">
          <a:xfrm flipH="1" flipV="1">
            <a:off x="5548313" y="2851150"/>
            <a:ext cx="969962" cy="560388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63" name="Line 115"/>
          <p:cNvSpPr>
            <a:spLocks noChangeShapeType="1"/>
          </p:cNvSpPr>
          <p:nvPr/>
        </p:nvSpPr>
        <p:spPr bwMode="auto">
          <a:xfrm flipH="1" flipV="1">
            <a:off x="5957888" y="2439988"/>
            <a:ext cx="560387" cy="971550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" name="Line 116"/>
          <p:cNvSpPr>
            <a:spLocks noChangeShapeType="1"/>
          </p:cNvSpPr>
          <p:nvPr/>
        </p:nvSpPr>
        <p:spPr bwMode="auto">
          <a:xfrm flipV="1">
            <a:off x="6518275" y="2532063"/>
            <a:ext cx="508000" cy="111125"/>
          </a:xfrm>
          <a:prstGeom prst="line">
            <a:avLst/>
          </a:prstGeom>
          <a:noFill/>
          <a:ln w="25400" algn="ctr">
            <a:solidFill>
              <a:srgbClr val="0049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" name="Line 117"/>
          <p:cNvSpPr>
            <a:spLocks noChangeShapeType="1"/>
          </p:cNvSpPr>
          <p:nvPr/>
        </p:nvSpPr>
        <p:spPr bwMode="auto">
          <a:xfrm>
            <a:off x="7026275" y="2532063"/>
            <a:ext cx="423863" cy="341312"/>
          </a:xfrm>
          <a:prstGeom prst="line">
            <a:avLst/>
          </a:prstGeom>
          <a:noFill/>
          <a:ln w="25400" algn="ctr">
            <a:solidFill>
              <a:srgbClr val="0049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" name="Line 118"/>
          <p:cNvSpPr>
            <a:spLocks noChangeShapeType="1"/>
          </p:cNvSpPr>
          <p:nvPr/>
        </p:nvSpPr>
        <p:spPr bwMode="auto">
          <a:xfrm flipH="1">
            <a:off x="7051675" y="2873375"/>
            <a:ext cx="398463" cy="538163"/>
          </a:xfrm>
          <a:prstGeom prst="line">
            <a:avLst/>
          </a:prstGeom>
          <a:noFill/>
          <a:ln w="25400" algn="ctr">
            <a:solidFill>
              <a:srgbClr val="0049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" name="Line 119"/>
          <p:cNvSpPr>
            <a:spLocks noChangeShapeType="1"/>
          </p:cNvSpPr>
          <p:nvPr/>
        </p:nvSpPr>
        <p:spPr bwMode="auto">
          <a:xfrm>
            <a:off x="7051675" y="3411538"/>
            <a:ext cx="430213" cy="555625"/>
          </a:xfrm>
          <a:prstGeom prst="line">
            <a:avLst/>
          </a:prstGeom>
          <a:noFill/>
          <a:ln w="25400" algn="ctr">
            <a:solidFill>
              <a:srgbClr val="0049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7" name="Line 120"/>
          <p:cNvSpPr>
            <a:spLocks noChangeShapeType="1"/>
          </p:cNvSpPr>
          <p:nvPr/>
        </p:nvSpPr>
        <p:spPr bwMode="auto">
          <a:xfrm flipH="1">
            <a:off x="6953250" y="3967163"/>
            <a:ext cx="528638" cy="196850"/>
          </a:xfrm>
          <a:prstGeom prst="line">
            <a:avLst/>
          </a:prstGeom>
          <a:noFill/>
          <a:ln w="25400" algn="ctr">
            <a:solidFill>
              <a:srgbClr val="0049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8" name="Line 121"/>
          <p:cNvSpPr>
            <a:spLocks noChangeShapeType="1"/>
          </p:cNvSpPr>
          <p:nvPr/>
        </p:nvSpPr>
        <p:spPr bwMode="auto">
          <a:xfrm flipH="1">
            <a:off x="6518275" y="4164013"/>
            <a:ext cx="434975" cy="23812"/>
          </a:xfrm>
          <a:prstGeom prst="line">
            <a:avLst/>
          </a:prstGeom>
          <a:noFill/>
          <a:ln w="25400" algn="ctr">
            <a:solidFill>
              <a:srgbClr val="0049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" name="Line 122"/>
          <p:cNvSpPr>
            <a:spLocks noChangeShapeType="1"/>
          </p:cNvSpPr>
          <p:nvPr/>
        </p:nvSpPr>
        <p:spPr bwMode="auto">
          <a:xfrm flipH="1" flipV="1">
            <a:off x="6122988" y="4095750"/>
            <a:ext cx="395287" cy="92075"/>
          </a:xfrm>
          <a:prstGeom prst="line">
            <a:avLst/>
          </a:prstGeom>
          <a:noFill/>
          <a:ln w="25400" algn="ctr">
            <a:solidFill>
              <a:srgbClr val="0049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" name="Line 123"/>
          <p:cNvSpPr>
            <a:spLocks noChangeShapeType="1"/>
          </p:cNvSpPr>
          <p:nvPr/>
        </p:nvSpPr>
        <p:spPr bwMode="auto">
          <a:xfrm flipH="1" flipV="1">
            <a:off x="5597525" y="3943350"/>
            <a:ext cx="525463" cy="152400"/>
          </a:xfrm>
          <a:prstGeom prst="line">
            <a:avLst/>
          </a:prstGeom>
          <a:noFill/>
          <a:ln w="25400" algn="ctr">
            <a:solidFill>
              <a:srgbClr val="0049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" name="Line 124"/>
          <p:cNvSpPr>
            <a:spLocks noChangeShapeType="1"/>
          </p:cNvSpPr>
          <p:nvPr/>
        </p:nvSpPr>
        <p:spPr bwMode="auto">
          <a:xfrm flipH="1" flipV="1">
            <a:off x="5514975" y="3411538"/>
            <a:ext cx="82550" cy="531812"/>
          </a:xfrm>
          <a:prstGeom prst="line">
            <a:avLst/>
          </a:prstGeom>
          <a:noFill/>
          <a:ln w="25400" algn="ctr">
            <a:solidFill>
              <a:srgbClr val="0049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" name="Line 125"/>
          <p:cNvSpPr>
            <a:spLocks noChangeShapeType="1"/>
          </p:cNvSpPr>
          <p:nvPr/>
        </p:nvSpPr>
        <p:spPr bwMode="auto">
          <a:xfrm flipV="1">
            <a:off x="5514975" y="2992438"/>
            <a:ext cx="277813" cy="419100"/>
          </a:xfrm>
          <a:prstGeom prst="line">
            <a:avLst/>
          </a:prstGeom>
          <a:noFill/>
          <a:ln w="25400" algn="ctr">
            <a:solidFill>
              <a:srgbClr val="0049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" name="Line 126"/>
          <p:cNvSpPr>
            <a:spLocks noChangeShapeType="1"/>
          </p:cNvSpPr>
          <p:nvPr/>
        </p:nvSpPr>
        <p:spPr bwMode="auto">
          <a:xfrm flipV="1">
            <a:off x="5792788" y="2636838"/>
            <a:ext cx="277812" cy="355600"/>
          </a:xfrm>
          <a:prstGeom prst="line">
            <a:avLst/>
          </a:prstGeom>
          <a:noFill/>
          <a:ln w="25400" algn="ctr">
            <a:solidFill>
              <a:srgbClr val="0049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" name="Line 127"/>
          <p:cNvSpPr>
            <a:spLocks noChangeShapeType="1"/>
          </p:cNvSpPr>
          <p:nvPr/>
        </p:nvSpPr>
        <p:spPr bwMode="auto">
          <a:xfrm>
            <a:off x="6070600" y="2636838"/>
            <a:ext cx="447675" cy="6350"/>
          </a:xfrm>
          <a:prstGeom prst="line">
            <a:avLst/>
          </a:prstGeom>
          <a:noFill/>
          <a:ln w="25400" algn="ctr">
            <a:solidFill>
              <a:srgbClr val="0049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" name="Line 128"/>
          <p:cNvSpPr>
            <a:spLocks noChangeShapeType="1"/>
          </p:cNvSpPr>
          <p:nvPr/>
        </p:nvSpPr>
        <p:spPr bwMode="auto">
          <a:xfrm flipV="1">
            <a:off x="6518275" y="3135313"/>
            <a:ext cx="160338" cy="193675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" name="Line 129"/>
          <p:cNvSpPr>
            <a:spLocks noChangeShapeType="1"/>
          </p:cNvSpPr>
          <p:nvPr/>
        </p:nvSpPr>
        <p:spPr bwMode="auto">
          <a:xfrm flipH="1">
            <a:off x="6596063" y="3135313"/>
            <a:ext cx="82550" cy="231775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" name="Line 130"/>
          <p:cNvSpPr>
            <a:spLocks noChangeShapeType="1"/>
          </p:cNvSpPr>
          <p:nvPr/>
        </p:nvSpPr>
        <p:spPr bwMode="auto">
          <a:xfrm>
            <a:off x="6596063" y="3367088"/>
            <a:ext cx="115887" cy="44450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" name="Line 131"/>
          <p:cNvSpPr>
            <a:spLocks noChangeShapeType="1"/>
          </p:cNvSpPr>
          <p:nvPr/>
        </p:nvSpPr>
        <p:spPr bwMode="auto">
          <a:xfrm flipH="1">
            <a:off x="6650038" y="3411538"/>
            <a:ext cx="61912" cy="76200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" name="Line 132"/>
          <p:cNvSpPr>
            <a:spLocks noChangeShapeType="1"/>
          </p:cNvSpPr>
          <p:nvPr/>
        </p:nvSpPr>
        <p:spPr bwMode="auto">
          <a:xfrm flipH="1" flipV="1">
            <a:off x="6540500" y="3449638"/>
            <a:ext cx="109538" cy="38100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" name="Line 133"/>
          <p:cNvSpPr>
            <a:spLocks noChangeShapeType="1"/>
          </p:cNvSpPr>
          <p:nvPr/>
        </p:nvSpPr>
        <p:spPr bwMode="auto">
          <a:xfrm flipH="1">
            <a:off x="6518275" y="3449638"/>
            <a:ext cx="22225" cy="373062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" name="Line 134"/>
          <p:cNvSpPr>
            <a:spLocks noChangeShapeType="1"/>
          </p:cNvSpPr>
          <p:nvPr/>
        </p:nvSpPr>
        <p:spPr bwMode="auto">
          <a:xfrm flipH="1" flipV="1">
            <a:off x="6380163" y="3651250"/>
            <a:ext cx="138112" cy="171450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" name="Line 135"/>
          <p:cNvSpPr>
            <a:spLocks noChangeShapeType="1"/>
          </p:cNvSpPr>
          <p:nvPr/>
        </p:nvSpPr>
        <p:spPr bwMode="auto">
          <a:xfrm flipV="1">
            <a:off x="6380163" y="3484563"/>
            <a:ext cx="12700" cy="166687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" name="Line 136"/>
          <p:cNvSpPr>
            <a:spLocks noChangeShapeType="1"/>
          </p:cNvSpPr>
          <p:nvPr/>
        </p:nvSpPr>
        <p:spPr bwMode="auto">
          <a:xfrm flipV="1">
            <a:off x="6392863" y="3411538"/>
            <a:ext cx="1587" cy="730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1300">
              <a:solidFill>
                <a:srgbClr val="004A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Line 137"/>
          <p:cNvSpPr>
            <a:spLocks noChangeShapeType="1"/>
          </p:cNvSpPr>
          <p:nvPr/>
        </p:nvSpPr>
        <p:spPr bwMode="auto">
          <a:xfrm flipH="1" flipV="1">
            <a:off x="6273800" y="3268663"/>
            <a:ext cx="120650" cy="142875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" name="Line 138"/>
          <p:cNvSpPr>
            <a:spLocks noChangeShapeType="1"/>
          </p:cNvSpPr>
          <p:nvPr/>
        </p:nvSpPr>
        <p:spPr bwMode="auto">
          <a:xfrm flipV="1">
            <a:off x="6273800" y="3243263"/>
            <a:ext cx="147638" cy="25400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" name="Line 139"/>
          <p:cNvSpPr>
            <a:spLocks noChangeShapeType="1"/>
          </p:cNvSpPr>
          <p:nvPr/>
        </p:nvSpPr>
        <p:spPr bwMode="auto">
          <a:xfrm>
            <a:off x="6421438" y="3243263"/>
            <a:ext cx="96837" cy="85725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7" name="Line 140"/>
          <p:cNvSpPr>
            <a:spLocks noChangeShapeType="1"/>
          </p:cNvSpPr>
          <p:nvPr/>
        </p:nvSpPr>
        <p:spPr bwMode="auto">
          <a:xfrm>
            <a:off x="6518275" y="2809875"/>
            <a:ext cx="60325" cy="498475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" name="Line 141"/>
          <p:cNvSpPr>
            <a:spLocks noChangeShapeType="1"/>
          </p:cNvSpPr>
          <p:nvPr/>
        </p:nvSpPr>
        <p:spPr bwMode="auto">
          <a:xfrm flipV="1">
            <a:off x="6578600" y="3260725"/>
            <a:ext cx="201613" cy="47625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9" name="Line 142"/>
          <p:cNvSpPr>
            <a:spLocks noChangeShapeType="1"/>
          </p:cNvSpPr>
          <p:nvPr/>
        </p:nvSpPr>
        <p:spPr bwMode="auto">
          <a:xfrm>
            <a:off x="6780213" y="3260725"/>
            <a:ext cx="350837" cy="150813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0" name="Line 143"/>
          <p:cNvSpPr>
            <a:spLocks noChangeShapeType="1"/>
          </p:cNvSpPr>
          <p:nvPr/>
        </p:nvSpPr>
        <p:spPr bwMode="auto">
          <a:xfrm flipH="1">
            <a:off x="6740525" y="3411538"/>
            <a:ext cx="390525" cy="128587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" name="Line 144"/>
          <p:cNvSpPr>
            <a:spLocks noChangeShapeType="1"/>
          </p:cNvSpPr>
          <p:nvPr/>
        </p:nvSpPr>
        <p:spPr bwMode="auto">
          <a:xfrm flipH="1">
            <a:off x="6659563" y="3540125"/>
            <a:ext cx="80962" cy="114300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2" name="Line 145"/>
          <p:cNvSpPr>
            <a:spLocks noChangeShapeType="1"/>
          </p:cNvSpPr>
          <p:nvPr/>
        </p:nvSpPr>
        <p:spPr bwMode="auto">
          <a:xfrm flipH="1" flipV="1">
            <a:off x="6518275" y="3536950"/>
            <a:ext cx="141288" cy="117475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" name="Line 146"/>
          <p:cNvSpPr>
            <a:spLocks noChangeShapeType="1"/>
          </p:cNvSpPr>
          <p:nvPr/>
        </p:nvSpPr>
        <p:spPr bwMode="auto">
          <a:xfrm flipH="1">
            <a:off x="6354763" y="3536950"/>
            <a:ext cx="163512" cy="158750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" name="Line 147"/>
          <p:cNvSpPr>
            <a:spLocks noChangeShapeType="1"/>
          </p:cNvSpPr>
          <p:nvPr/>
        </p:nvSpPr>
        <p:spPr bwMode="auto">
          <a:xfrm flipH="1" flipV="1">
            <a:off x="6213475" y="3587750"/>
            <a:ext cx="141288" cy="107950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5" name="Line 148"/>
          <p:cNvSpPr>
            <a:spLocks noChangeShapeType="1"/>
          </p:cNvSpPr>
          <p:nvPr/>
        </p:nvSpPr>
        <p:spPr bwMode="auto">
          <a:xfrm flipH="1" flipV="1">
            <a:off x="6162675" y="3411538"/>
            <a:ext cx="50800" cy="176212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6" name="Line 149"/>
          <p:cNvSpPr>
            <a:spLocks noChangeShapeType="1"/>
          </p:cNvSpPr>
          <p:nvPr/>
        </p:nvSpPr>
        <p:spPr bwMode="auto">
          <a:xfrm flipV="1">
            <a:off x="6162675" y="3278188"/>
            <a:ext cx="127000" cy="133350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7" name="Line 150"/>
          <p:cNvSpPr>
            <a:spLocks noChangeShapeType="1"/>
          </p:cNvSpPr>
          <p:nvPr/>
        </p:nvSpPr>
        <p:spPr bwMode="auto">
          <a:xfrm flipV="1">
            <a:off x="6289675" y="3127375"/>
            <a:ext cx="65088" cy="150813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8" name="Line 151"/>
          <p:cNvSpPr>
            <a:spLocks noChangeShapeType="1"/>
          </p:cNvSpPr>
          <p:nvPr/>
        </p:nvSpPr>
        <p:spPr bwMode="auto">
          <a:xfrm flipV="1">
            <a:off x="6354763" y="2809875"/>
            <a:ext cx="163512" cy="317500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00" name="Rectangle 152"/>
          <p:cNvSpPr>
            <a:spLocks noChangeArrowheads="1"/>
          </p:cNvSpPr>
          <p:nvPr/>
        </p:nvSpPr>
        <p:spPr bwMode="auto">
          <a:xfrm>
            <a:off x="6430963" y="3362325"/>
            <a:ext cx="1746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4A7C"/>
                </a:solidFill>
                <a:cs typeface="Arial" pitchFamily="34" charset="0"/>
              </a:rPr>
              <a:t>0,0</a:t>
            </a:r>
          </a:p>
        </p:txBody>
      </p:sp>
      <p:sp>
        <p:nvSpPr>
          <p:cNvPr id="23701" name="Rectangle 153"/>
          <p:cNvSpPr>
            <a:spLocks noChangeArrowheads="1"/>
          </p:cNvSpPr>
          <p:nvPr/>
        </p:nvSpPr>
        <p:spPr bwMode="auto">
          <a:xfrm>
            <a:off x="6430963" y="2401888"/>
            <a:ext cx="1746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4A7C"/>
                </a:solidFill>
                <a:cs typeface="Arial" pitchFamily="34" charset="0"/>
              </a:rPr>
              <a:t>0,6</a:t>
            </a:r>
          </a:p>
        </p:txBody>
      </p:sp>
      <p:sp>
        <p:nvSpPr>
          <p:cNvPr id="23702" name="Rectangle 154"/>
          <p:cNvSpPr>
            <a:spLocks noChangeArrowheads="1"/>
          </p:cNvSpPr>
          <p:nvPr/>
        </p:nvSpPr>
        <p:spPr bwMode="auto">
          <a:xfrm>
            <a:off x="6430963" y="2241550"/>
            <a:ext cx="1746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4A7C"/>
                </a:solidFill>
                <a:cs typeface="Arial" pitchFamily="34" charset="0"/>
              </a:rPr>
              <a:t>0,7</a:t>
            </a:r>
          </a:p>
        </p:txBody>
      </p:sp>
      <p:sp>
        <p:nvSpPr>
          <p:cNvPr id="23703" name="Rectangle 155"/>
          <p:cNvSpPr>
            <a:spLocks noChangeArrowheads="1"/>
          </p:cNvSpPr>
          <p:nvPr/>
        </p:nvSpPr>
        <p:spPr bwMode="auto">
          <a:xfrm>
            <a:off x="5997575" y="2076450"/>
            <a:ext cx="10398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Азербайджан</a:t>
            </a:r>
          </a:p>
        </p:txBody>
      </p:sp>
      <p:sp>
        <p:nvSpPr>
          <p:cNvPr id="23704" name="Rectangle 156"/>
          <p:cNvSpPr>
            <a:spLocks noChangeArrowheads="1"/>
          </p:cNvSpPr>
          <p:nvPr/>
        </p:nvSpPr>
        <p:spPr bwMode="auto">
          <a:xfrm>
            <a:off x="7110413" y="2316163"/>
            <a:ext cx="6794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Армения</a:t>
            </a:r>
          </a:p>
        </p:txBody>
      </p:sp>
      <p:sp>
        <p:nvSpPr>
          <p:cNvPr id="23705" name="Rectangle 157"/>
          <p:cNvSpPr>
            <a:spLocks noChangeArrowheads="1"/>
          </p:cNvSpPr>
          <p:nvPr/>
        </p:nvSpPr>
        <p:spPr bwMode="auto">
          <a:xfrm>
            <a:off x="7531100" y="2736850"/>
            <a:ext cx="7318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Беларусь</a:t>
            </a:r>
          </a:p>
        </p:txBody>
      </p:sp>
      <p:sp>
        <p:nvSpPr>
          <p:cNvPr id="23706" name="Rectangle 158"/>
          <p:cNvSpPr>
            <a:spLocks noChangeArrowheads="1"/>
          </p:cNvSpPr>
          <p:nvPr/>
        </p:nvSpPr>
        <p:spPr bwMode="auto">
          <a:xfrm>
            <a:off x="7685088" y="3314700"/>
            <a:ext cx="5207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Грузия</a:t>
            </a:r>
          </a:p>
        </p:txBody>
      </p:sp>
      <p:sp>
        <p:nvSpPr>
          <p:cNvPr id="23707" name="Rectangle 159"/>
          <p:cNvSpPr>
            <a:spLocks noChangeArrowheads="1"/>
          </p:cNvSpPr>
          <p:nvPr/>
        </p:nvSpPr>
        <p:spPr bwMode="auto">
          <a:xfrm>
            <a:off x="7531100" y="3890963"/>
            <a:ext cx="781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Казахстан</a:t>
            </a:r>
          </a:p>
        </p:txBody>
      </p:sp>
      <p:sp>
        <p:nvSpPr>
          <p:cNvPr id="23708" name="Rectangle 160"/>
          <p:cNvSpPr>
            <a:spLocks noChangeArrowheads="1"/>
          </p:cNvSpPr>
          <p:nvPr/>
        </p:nvSpPr>
        <p:spPr bwMode="auto">
          <a:xfrm>
            <a:off x="7110413" y="4311650"/>
            <a:ext cx="9048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Кыргызстан</a:t>
            </a:r>
          </a:p>
        </p:txBody>
      </p:sp>
      <p:sp>
        <p:nvSpPr>
          <p:cNvPr id="23709" name="Rectangle 161"/>
          <p:cNvSpPr>
            <a:spLocks noChangeArrowheads="1"/>
          </p:cNvSpPr>
          <p:nvPr/>
        </p:nvSpPr>
        <p:spPr bwMode="auto">
          <a:xfrm>
            <a:off x="6169025" y="4551363"/>
            <a:ext cx="698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Молдова</a:t>
            </a:r>
          </a:p>
        </p:txBody>
      </p:sp>
      <p:sp>
        <p:nvSpPr>
          <p:cNvPr id="23710" name="Rectangle 162"/>
          <p:cNvSpPr>
            <a:spLocks noChangeArrowheads="1"/>
          </p:cNvSpPr>
          <p:nvPr/>
        </p:nvSpPr>
        <p:spPr bwMode="auto">
          <a:xfrm>
            <a:off x="5381625" y="4311650"/>
            <a:ext cx="546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Россия</a:t>
            </a:r>
          </a:p>
        </p:txBody>
      </p:sp>
      <p:sp>
        <p:nvSpPr>
          <p:cNvPr id="23711" name="Rectangle 163"/>
          <p:cNvSpPr>
            <a:spLocks noChangeArrowheads="1"/>
          </p:cNvSpPr>
          <p:nvPr/>
        </p:nvSpPr>
        <p:spPr bwMode="auto">
          <a:xfrm>
            <a:off x="4500563" y="3890963"/>
            <a:ext cx="10017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Таджикистан</a:t>
            </a:r>
          </a:p>
        </p:txBody>
      </p:sp>
      <p:sp>
        <p:nvSpPr>
          <p:cNvPr id="23712" name="Rectangle 164"/>
          <p:cNvSpPr>
            <a:spLocks noChangeArrowheads="1"/>
          </p:cNvSpPr>
          <p:nvPr/>
        </p:nvSpPr>
        <p:spPr bwMode="auto">
          <a:xfrm>
            <a:off x="4475163" y="3314700"/>
            <a:ext cx="8747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Узбекистан</a:t>
            </a:r>
          </a:p>
        </p:txBody>
      </p:sp>
      <p:sp>
        <p:nvSpPr>
          <p:cNvPr id="23713" name="Rectangle 165"/>
          <p:cNvSpPr>
            <a:spLocks noChangeArrowheads="1"/>
          </p:cNvSpPr>
          <p:nvPr/>
        </p:nvSpPr>
        <p:spPr bwMode="auto">
          <a:xfrm>
            <a:off x="4870450" y="2736850"/>
            <a:ext cx="635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Украина</a:t>
            </a:r>
          </a:p>
        </p:txBody>
      </p:sp>
      <p:sp>
        <p:nvSpPr>
          <p:cNvPr id="23714" name="Rectangle 166"/>
          <p:cNvSpPr>
            <a:spLocks noChangeArrowheads="1"/>
          </p:cNvSpPr>
          <p:nvPr/>
        </p:nvSpPr>
        <p:spPr bwMode="auto">
          <a:xfrm>
            <a:off x="5251450" y="2316163"/>
            <a:ext cx="6746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Среднее</a:t>
            </a:r>
          </a:p>
        </p:txBody>
      </p:sp>
      <p:sp>
        <p:nvSpPr>
          <p:cNvPr id="23715" name="Rectangle 168"/>
          <p:cNvSpPr>
            <a:spLocks noChangeArrowheads="1"/>
          </p:cNvSpPr>
          <p:nvPr/>
        </p:nvSpPr>
        <p:spPr bwMode="auto">
          <a:xfrm>
            <a:off x="6900863" y="4911725"/>
            <a:ext cx="122396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/>
          <a:lstStyle/>
          <a:p>
            <a:pPr algn="ctr"/>
            <a:r>
              <a:rPr lang="ru-RU" sz="1300" b="1">
                <a:solidFill>
                  <a:srgbClr val="004A7C"/>
                </a:solidFill>
                <a:cs typeface="Arial" pitchFamily="34" charset="0"/>
              </a:rPr>
              <a:t>Политика</a:t>
            </a:r>
          </a:p>
        </p:txBody>
      </p:sp>
      <p:sp>
        <p:nvSpPr>
          <p:cNvPr id="23716" name="Line 169"/>
          <p:cNvSpPr>
            <a:spLocks noChangeShapeType="1"/>
          </p:cNvSpPr>
          <p:nvPr/>
        </p:nvSpPr>
        <p:spPr bwMode="auto">
          <a:xfrm>
            <a:off x="2606675" y="340518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17" name="Line 170"/>
          <p:cNvSpPr>
            <a:spLocks noChangeShapeType="1"/>
          </p:cNvSpPr>
          <p:nvPr/>
        </p:nvSpPr>
        <p:spPr bwMode="auto">
          <a:xfrm>
            <a:off x="2606675" y="3244850"/>
            <a:ext cx="80963" cy="2063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18" name="Line 171"/>
          <p:cNvSpPr>
            <a:spLocks noChangeShapeType="1"/>
          </p:cNvSpPr>
          <p:nvPr/>
        </p:nvSpPr>
        <p:spPr bwMode="auto">
          <a:xfrm>
            <a:off x="2606675" y="3084513"/>
            <a:ext cx="160338" cy="428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19" name="Line 172"/>
          <p:cNvSpPr>
            <a:spLocks noChangeShapeType="1"/>
          </p:cNvSpPr>
          <p:nvPr/>
        </p:nvSpPr>
        <p:spPr bwMode="auto">
          <a:xfrm>
            <a:off x="2606675" y="2924175"/>
            <a:ext cx="241300" cy="650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0" name="Line 173"/>
          <p:cNvSpPr>
            <a:spLocks noChangeShapeType="1"/>
          </p:cNvSpPr>
          <p:nvPr/>
        </p:nvSpPr>
        <p:spPr bwMode="auto">
          <a:xfrm>
            <a:off x="2606675" y="2763838"/>
            <a:ext cx="320675" cy="857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1" name="Line 174"/>
          <p:cNvSpPr>
            <a:spLocks noChangeShapeType="1"/>
          </p:cNvSpPr>
          <p:nvPr/>
        </p:nvSpPr>
        <p:spPr bwMode="auto">
          <a:xfrm>
            <a:off x="2606675" y="2605088"/>
            <a:ext cx="401638" cy="1063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2" name="Line 175"/>
          <p:cNvSpPr>
            <a:spLocks noChangeShapeType="1"/>
          </p:cNvSpPr>
          <p:nvPr/>
        </p:nvSpPr>
        <p:spPr bwMode="auto">
          <a:xfrm>
            <a:off x="2606675" y="2444750"/>
            <a:ext cx="481013" cy="1285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3" name="Line 176"/>
          <p:cNvSpPr>
            <a:spLocks noChangeShapeType="1"/>
          </p:cNvSpPr>
          <p:nvPr/>
        </p:nvSpPr>
        <p:spPr bwMode="auto">
          <a:xfrm>
            <a:off x="2606675" y="2284413"/>
            <a:ext cx="561975" cy="1492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4" name="Line 177"/>
          <p:cNvSpPr>
            <a:spLocks noChangeShapeType="1"/>
          </p:cNvSpPr>
          <p:nvPr/>
        </p:nvSpPr>
        <p:spPr bwMode="auto">
          <a:xfrm>
            <a:off x="2606675" y="340518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5" name="Line 178"/>
          <p:cNvSpPr>
            <a:spLocks noChangeShapeType="1"/>
          </p:cNvSpPr>
          <p:nvPr/>
        </p:nvSpPr>
        <p:spPr bwMode="auto">
          <a:xfrm>
            <a:off x="2687638" y="3265488"/>
            <a:ext cx="58737" cy="587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6" name="Line 179"/>
          <p:cNvSpPr>
            <a:spLocks noChangeShapeType="1"/>
          </p:cNvSpPr>
          <p:nvPr/>
        </p:nvSpPr>
        <p:spPr bwMode="auto">
          <a:xfrm>
            <a:off x="2767013" y="3127375"/>
            <a:ext cx="117475" cy="1174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7" name="Line 180"/>
          <p:cNvSpPr>
            <a:spLocks noChangeShapeType="1"/>
          </p:cNvSpPr>
          <p:nvPr/>
        </p:nvSpPr>
        <p:spPr bwMode="auto">
          <a:xfrm>
            <a:off x="2847975" y="2989263"/>
            <a:ext cx="174625" cy="1746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8" name="Line 181"/>
          <p:cNvSpPr>
            <a:spLocks noChangeShapeType="1"/>
          </p:cNvSpPr>
          <p:nvPr/>
        </p:nvSpPr>
        <p:spPr bwMode="auto">
          <a:xfrm>
            <a:off x="2927350" y="2849563"/>
            <a:ext cx="234950" cy="2349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9" name="Line 182"/>
          <p:cNvSpPr>
            <a:spLocks noChangeShapeType="1"/>
          </p:cNvSpPr>
          <p:nvPr/>
        </p:nvSpPr>
        <p:spPr bwMode="auto">
          <a:xfrm>
            <a:off x="3008313" y="2711450"/>
            <a:ext cx="292100" cy="2921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30" name="Line 183"/>
          <p:cNvSpPr>
            <a:spLocks noChangeShapeType="1"/>
          </p:cNvSpPr>
          <p:nvPr/>
        </p:nvSpPr>
        <p:spPr bwMode="auto">
          <a:xfrm>
            <a:off x="3087688" y="2573338"/>
            <a:ext cx="350837" cy="3508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31" name="Line 184"/>
          <p:cNvSpPr>
            <a:spLocks noChangeShapeType="1"/>
          </p:cNvSpPr>
          <p:nvPr/>
        </p:nvSpPr>
        <p:spPr bwMode="auto">
          <a:xfrm>
            <a:off x="3168650" y="2433638"/>
            <a:ext cx="409575" cy="4111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32" name="Line 185"/>
          <p:cNvSpPr>
            <a:spLocks noChangeShapeType="1"/>
          </p:cNvSpPr>
          <p:nvPr/>
        </p:nvSpPr>
        <p:spPr bwMode="auto">
          <a:xfrm>
            <a:off x="2606675" y="340518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33" name="Line 186"/>
          <p:cNvSpPr>
            <a:spLocks noChangeShapeType="1"/>
          </p:cNvSpPr>
          <p:nvPr/>
        </p:nvSpPr>
        <p:spPr bwMode="auto">
          <a:xfrm>
            <a:off x="2746375" y="3324225"/>
            <a:ext cx="20638" cy="8096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34" name="Line 187"/>
          <p:cNvSpPr>
            <a:spLocks noChangeShapeType="1"/>
          </p:cNvSpPr>
          <p:nvPr/>
        </p:nvSpPr>
        <p:spPr bwMode="auto">
          <a:xfrm>
            <a:off x="2884488" y="3244850"/>
            <a:ext cx="42862" cy="16033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35" name="Line 188"/>
          <p:cNvSpPr>
            <a:spLocks noChangeShapeType="1"/>
          </p:cNvSpPr>
          <p:nvPr/>
        </p:nvSpPr>
        <p:spPr bwMode="auto">
          <a:xfrm>
            <a:off x="3022600" y="3163888"/>
            <a:ext cx="65088" cy="2413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36" name="Line 189"/>
          <p:cNvSpPr>
            <a:spLocks noChangeShapeType="1"/>
          </p:cNvSpPr>
          <p:nvPr/>
        </p:nvSpPr>
        <p:spPr bwMode="auto">
          <a:xfrm>
            <a:off x="3162300" y="3084513"/>
            <a:ext cx="85725" cy="3206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37" name="Line 190"/>
          <p:cNvSpPr>
            <a:spLocks noChangeShapeType="1"/>
          </p:cNvSpPr>
          <p:nvPr/>
        </p:nvSpPr>
        <p:spPr bwMode="auto">
          <a:xfrm>
            <a:off x="3300413" y="3003550"/>
            <a:ext cx="107950" cy="40163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38" name="Line 191"/>
          <p:cNvSpPr>
            <a:spLocks noChangeShapeType="1"/>
          </p:cNvSpPr>
          <p:nvPr/>
        </p:nvSpPr>
        <p:spPr bwMode="auto">
          <a:xfrm>
            <a:off x="3438525" y="2924175"/>
            <a:ext cx="128588" cy="48101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39" name="Line 192"/>
          <p:cNvSpPr>
            <a:spLocks noChangeShapeType="1"/>
          </p:cNvSpPr>
          <p:nvPr/>
        </p:nvSpPr>
        <p:spPr bwMode="auto">
          <a:xfrm>
            <a:off x="3578225" y="2844800"/>
            <a:ext cx="149225" cy="5603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40" name="Line 193"/>
          <p:cNvSpPr>
            <a:spLocks noChangeShapeType="1"/>
          </p:cNvSpPr>
          <p:nvPr/>
        </p:nvSpPr>
        <p:spPr bwMode="auto">
          <a:xfrm>
            <a:off x="2606675" y="340518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41" name="Line 194"/>
          <p:cNvSpPr>
            <a:spLocks noChangeShapeType="1"/>
          </p:cNvSpPr>
          <p:nvPr/>
        </p:nvSpPr>
        <p:spPr bwMode="auto">
          <a:xfrm flipH="1">
            <a:off x="2746375" y="3405188"/>
            <a:ext cx="20638" cy="793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42" name="Line 195"/>
          <p:cNvSpPr>
            <a:spLocks noChangeShapeType="1"/>
          </p:cNvSpPr>
          <p:nvPr/>
        </p:nvSpPr>
        <p:spPr bwMode="auto">
          <a:xfrm flipH="1">
            <a:off x="2884488" y="3405188"/>
            <a:ext cx="42862" cy="1603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43" name="Line 196"/>
          <p:cNvSpPr>
            <a:spLocks noChangeShapeType="1"/>
          </p:cNvSpPr>
          <p:nvPr/>
        </p:nvSpPr>
        <p:spPr bwMode="auto">
          <a:xfrm flipH="1">
            <a:off x="3022600" y="3405188"/>
            <a:ext cx="65088" cy="23971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44" name="Line 197"/>
          <p:cNvSpPr>
            <a:spLocks noChangeShapeType="1"/>
          </p:cNvSpPr>
          <p:nvPr/>
        </p:nvSpPr>
        <p:spPr bwMode="auto">
          <a:xfrm flipH="1">
            <a:off x="3162300" y="3405188"/>
            <a:ext cx="85725" cy="3190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45" name="Line 198"/>
          <p:cNvSpPr>
            <a:spLocks noChangeShapeType="1"/>
          </p:cNvSpPr>
          <p:nvPr/>
        </p:nvSpPr>
        <p:spPr bwMode="auto">
          <a:xfrm flipH="1">
            <a:off x="3300413" y="3405188"/>
            <a:ext cx="107950" cy="4000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46" name="Line 199"/>
          <p:cNvSpPr>
            <a:spLocks noChangeShapeType="1"/>
          </p:cNvSpPr>
          <p:nvPr/>
        </p:nvSpPr>
        <p:spPr bwMode="auto">
          <a:xfrm flipH="1">
            <a:off x="3438525" y="3405188"/>
            <a:ext cx="128588" cy="4794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47" name="Line 200"/>
          <p:cNvSpPr>
            <a:spLocks noChangeShapeType="1"/>
          </p:cNvSpPr>
          <p:nvPr/>
        </p:nvSpPr>
        <p:spPr bwMode="auto">
          <a:xfrm flipH="1">
            <a:off x="3578225" y="3405188"/>
            <a:ext cx="149225" cy="5603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48" name="Line 201"/>
          <p:cNvSpPr>
            <a:spLocks noChangeShapeType="1"/>
          </p:cNvSpPr>
          <p:nvPr/>
        </p:nvSpPr>
        <p:spPr bwMode="auto">
          <a:xfrm>
            <a:off x="2606675" y="340518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49" name="Line 202"/>
          <p:cNvSpPr>
            <a:spLocks noChangeShapeType="1"/>
          </p:cNvSpPr>
          <p:nvPr/>
        </p:nvSpPr>
        <p:spPr bwMode="auto">
          <a:xfrm flipH="1">
            <a:off x="2687638" y="3484563"/>
            <a:ext cx="58737" cy="587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0" name="Line 203"/>
          <p:cNvSpPr>
            <a:spLocks noChangeShapeType="1"/>
          </p:cNvSpPr>
          <p:nvPr/>
        </p:nvSpPr>
        <p:spPr bwMode="auto">
          <a:xfrm flipH="1">
            <a:off x="2767013" y="3565525"/>
            <a:ext cx="117475" cy="1158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1" name="Line 204"/>
          <p:cNvSpPr>
            <a:spLocks noChangeShapeType="1"/>
          </p:cNvSpPr>
          <p:nvPr/>
        </p:nvSpPr>
        <p:spPr bwMode="auto">
          <a:xfrm flipH="1">
            <a:off x="2847975" y="3644900"/>
            <a:ext cx="174625" cy="17621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2" name="Line 205"/>
          <p:cNvSpPr>
            <a:spLocks noChangeShapeType="1"/>
          </p:cNvSpPr>
          <p:nvPr/>
        </p:nvSpPr>
        <p:spPr bwMode="auto">
          <a:xfrm flipH="1">
            <a:off x="2927350" y="3724275"/>
            <a:ext cx="234950" cy="2349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3" name="Line 206"/>
          <p:cNvSpPr>
            <a:spLocks noChangeShapeType="1"/>
          </p:cNvSpPr>
          <p:nvPr/>
        </p:nvSpPr>
        <p:spPr bwMode="auto">
          <a:xfrm flipH="1">
            <a:off x="3008313" y="3805238"/>
            <a:ext cx="292100" cy="2921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4" name="Line 207"/>
          <p:cNvSpPr>
            <a:spLocks noChangeShapeType="1"/>
          </p:cNvSpPr>
          <p:nvPr/>
        </p:nvSpPr>
        <p:spPr bwMode="auto">
          <a:xfrm flipH="1">
            <a:off x="3087688" y="3884613"/>
            <a:ext cx="350837" cy="3524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5" name="Line 208"/>
          <p:cNvSpPr>
            <a:spLocks noChangeShapeType="1"/>
          </p:cNvSpPr>
          <p:nvPr/>
        </p:nvSpPr>
        <p:spPr bwMode="auto">
          <a:xfrm flipH="1">
            <a:off x="3168650" y="3965575"/>
            <a:ext cx="409575" cy="4095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6" name="Line 209"/>
          <p:cNvSpPr>
            <a:spLocks noChangeShapeType="1"/>
          </p:cNvSpPr>
          <p:nvPr/>
        </p:nvSpPr>
        <p:spPr bwMode="auto">
          <a:xfrm>
            <a:off x="2606675" y="340518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7" name="Line 210"/>
          <p:cNvSpPr>
            <a:spLocks noChangeShapeType="1"/>
          </p:cNvSpPr>
          <p:nvPr/>
        </p:nvSpPr>
        <p:spPr bwMode="auto">
          <a:xfrm flipH="1">
            <a:off x="2606675" y="3543300"/>
            <a:ext cx="80963" cy="222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8" name="Line 211"/>
          <p:cNvSpPr>
            <a:spLocks noChangeShapeType="1"/>
          </p:cNvSpPr>
          <p:nvPr/>
        </p:nvSpPr>
        <p:spPr bwMode="auto">
          <a:xfrm flipH="1">
            <a:off x="2606675" y="3681413"/>
            <a:ext cx="160338" cy="428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9" name="Line 212"/>
          <p:cNvSpPr>
            <a:spLocks noChangeShapeType="1"/>
          </p:cNvSpPr>
          <p:nvPr/>
        </p:nvSpPr>
        <p:spPr bwMode="auto">
          <a:xfrm flipH="1">
            <a:off x="2606675" y="3821113"/>
            <a:ext cx="241300" cy="635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0" name="Line 213"/>
          <p:cNvSpPr>
            <a:spLocks noChangeShapeType="1"/>
          </p:cNvSpPr>
          <p:nvPr/>
        </p:nvSpPr>
        <p:spPr bwMode="auto">
          <a:xfrm flipH="1">
            <a:off x="2606675" y="3959225"/>
            <a:ext cx="320675" cy="857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1" name="Line 214"/>
          <p:cNvSpPr>
            <a:spLocks noChangeShapeType="1"/>
          </p:cNvSpPr>
          <p:nvPr/>
        </p:nvSpPr>
        <p:spPr bwMode="auto">
          <a:xfrm flipH="1">
            <a:off x="2606675" y="4097338"/>
            <a:ext cx="401638" cy="1079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2" name="Line 215"/>
          <p:cNvSpPr>
            <a:spLocks noChangeShapeType="1"/>
          </p:cNvSpPr>
          <p:nvPr/>
        </p:nvSpPr>
        <p:spPr bwMode="auto">
          <a:xfrm flipH="1">
            <a:off x="2606675" y="4237038"/>
            <a:ext cx="481013" cy="128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3" name="Line 216"/>
          <p:cNvSpPr>
            <a:spLocks noChangeShapeType="1"/>
          </p:cNvSpPr>
          <p:nvPr/>
        </p:nvSpPr>
        <p:spPr bwMode="auto">
          <a:xfrm flipH="1">
            <a:off x="2606675" y="4375150"/>
            <a:ext cx="561975" cy="15081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4" name="Line 217"/>
          <p:cNvSpPr>
            <a:spLocks noChangeShapeType="1"/>
          </p:cNvSpPr>
          <p:nvPr/>
        </p:nvSpPr>
        <p:spPr bwMode="auto">
          <a:xfrm>
            <a:off x="2606675" y="340518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5" name="Line 218"/>
          <p:cNvSpPr>
            <a:spLocks noChangeShapeType="1"/>
          </p:cNvSpPr>
          <p:nvPr/>
        </p:nvSpPr>
        <p:spPr bwMode="auto">
          <a:xfrm flipH="1" flipV="1">
            <a:off x="2527300" y="3543300"/>
            <a:ext cx="79375" cy="222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6" name="Line 219"/>
          <p:cNvSpPr>
            <a:spLocks noChangeShapeType="1"/>
          </p:cNvSpPr>
          <p:nvPr/>
        </p:nvSpPr>
        <p:spPr bwMode="auto">
          <a:xfrm flipH="1" flipV="1">
            <a:off x="2447925" y="3681413"/>
            <a:ext cx="158750" cy="428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7" name="Line 220"/>
          <p:cNvSpPr>
            <a:spLocks noChangeShapeType="1"/>
          </p:cNvSpPr>
          <p:nvPr/>
        </p:nvSpPr>
        <p:spPr bwMode="auto">
          <a:xfrm flipH="1" flipV="1">
            <a:off x="2366963" y="3821113"/>
            <a:ext cx="239712" cy="635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8" name="Line 221"/>
          <p:cNvSpPr>
            <a:spLocks noChangeShapeType="1"/>
          </p:cNvSpPr>
          <p:nvPr/>
        </p:nvSpPr>
        <p:spPr bwMode="auto">
          <a:xfrm flipH="1" flipV="1">
            <a:off x="2287588" y="3959225"/>
            <a:ext cx="319087" cy="857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9" name="Line 222"/>
          <p:cNvSpPr>
            <a:spLocks noChangeShapeType="1"/>
          </p:cNvSpPr>
          <p:nvPr/>
        </p:nvSpPr>
        <p:spPr bwMode="auto">
          <a:xfrm flipH="1" flipV="1">
            <a:off x="2206625" y="4097338"/>
            <a:ext cx="400050" cy="1079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0" name="Line 223"/>
          <p:cNvSpPr>
            <a:spLocks noChangeShapeType="1"/>
          </p:cNvSpPr>
          <p:nvPr/>
        </p:nvSpPr>
        <p:spPr bwMode="auto">
          <a:xfrm flipH="1" flipV="1">
            <a:off x="2127250" y="4237038"/>
            <a:ext cx="479425" cy="128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1" name="Line 224"/>
          <p:cNvSpPr>
            <a:spLocks noChangeShapeType="1"/>
          </p:cNvSpPr>
          <p:nvPr/>
        </p:nvSpPr>
        <p:spPr bwMode="auto">
          <a:xfrm flipH="1" flipV="1">
            <a:off x="2046288" y="4375150"/>
            <a:ext cx="560387" cy="15081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2" name="Line 225"/>
          <p:cNvSpPr>
            <a:spLocks noChangeShapeType="1"/>
          </p:cNvSpPr>
          <p:nvPr/>
        </p:nvSpPr>
        <p:spPr bwMode="auto">
          <a:xfrm>
            <a:off x="2606675" y="340518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3" name="Line 226"/>
          <p:cNvSpPr>
            <a:spLocks noChangeShapeType="1"/>
          </p:cNvSpPr>
          <p:nvPr/>
        </p:nvSpPr>
        <p:spPr bwMode="auto">
          <a:xfrm flipH="1" flipV="1">
            <a:off x="2468563" y="3484563"/>
            <a:ext cx="58737" cy="587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4" name="Line 227"/>
          <p:cNvSpPr>
            <a:spLocks noChangeShapeType="1"/>
          </p:cNvSpPr>
          <p:nvPr/>
        </p:nvSpPr>
        <p:spPr bwMode="auto">
          <a:xfrm flipH="1" flipV="1">
            <a:off x="2330450" y="3565525"/>
            <a:ext cx="117475" cy="1158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5" name="Line 228"/>
          <p:cNvSpPr>
            <a:spLocks noChangeShapeType="1"/>
          </p:cNvSpPr>
          <p:nvPr/>
        </p:nvSpPr>
        <p:spPr bwMode="auto">
          <a:xfrm flipH="1" flipV="1">
            <a:off x="2190750" y="3644900"/>
            <a:ext cx="176213" cy="17621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6" name="Line 229"/>
          <p:cNvSpPr>
            <a:spLocks noChangeShapeType="1"/>
          </p:cNvSpPr>
          <p:nvPr/>
        </p:nvSpPr>
        <p:spPr bwMode="auto">
          <a:xfrm flipH="1" flipV="1">
            <a:off x="2052638" y="3724275"/>
            <a:ext cx="234950" cy="2349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7" name="Line 230"/>
          <p:cNvSpPr>
            <a:spLocks noChangeShapeType="1"/>
          </p:cNvSpPr>
          <p:nvPr/>
        </p:nvSpPr>
        <p:spPr bwMode="auto">
          <a:xfrm flipH="1" flipV="1">
            <a:off x="1914525" y="3805238"/>
            <a:ext cx="292100" cy="2921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8" name="Line 231"/>
          <p:cNvSpPr>
            <a:spLocks noChangeShapeType="1"/>
          </p:cNvSpPr>
          <p:nvPr/>
        </p:nvSpPr>
        <p:spPr bwMode="auto">
          <a:xfrm flipH="1" flipV="1">
            <a:off x="1774825" y="3884613"/>
            <a:ext cx="352425" cy="3524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9" name="Line 232"/>
          <p:cNvSpPr>
            <a:spLocks noChangeShapeType="1"/>
          </p:cNvSpPr>
          <p:nvPr/>
        </p:nvSpPr>
        <p:spPr bwMode="auto">
          <a:xfrm flipH="1" flipV="1">
            <a:off x="1636713" y="3965575"/>
            <a:ext cx="409575" cy="4095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80" name="Line 233"/>
          <p:cNvSpPr>
            <a:spLocks noChangeShapeType="1"/>
          </p:cNvSpPr>
          <p:nvPr/>
        </p:nvSpPr>
        <p:spPr bwMode="auto">
          <a:xfrm>
            <a:off x="2606675" y="340518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81" name="Line 234"/>
          <p:cNvSpPr>
            <a:spLocks noChangeShapeType="1"/>
          </p:cNvSpPr>
          <p:nvPr/>
        </p:nvSpPr>
        <p:spPr bwMode="auto">
          <a:xfrm flipH="1" flipV="1">
            <a:off x="2447925" y="3405188"/>
            <a:ext cx="20638" cy="793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82" name="Line 235"/>
          <p:cNvSpPr>
            <a:spLocks noChangeShapeType="1"/>
          </p:cNvSpPr>
          <p:nvPr/>
        </p:nvSpPr>
        <p:spPr bwMode="auto">
          <a:xfrm flipH="1" flipV="1">
            <a:off x="2287588" y="3405188"/>
            <a:ext cx="42862" cy="1603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83" name="Line 236"/>
          <p:cNvSpPr>
            <a:spLocks noChangeShapeType="1"/>
          </p:cNvSpPr>
          <p:nvPr/>
        </p:nvSpPr>
        <p:spPr bwMode="auto">
          <a:xfrm flipH="1" flipV="1">
            <a:off x="2127250" y="3405188"/>
            <a:ext cx="63500" cy="23971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84" name="Line 237"/>
          <p:cNvSpPr>
            <a:spLocks noChangeShapeType="1"/>
          </p:cNvSpPr>
          <p:nvPr/>
        </p:nvSpPr>
        <p:spPr bwMode="auto">
          <a:xfrm flipH="1" flipV="1">
            <a:off x="1966913" y="3405188"/>
            <a:ext cx="85725" cy="3190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85" name="Line 238"/>
          <p:cNvSpPr>
            <a:spLocks noChangeShapeType="1"/>
          </p:cNvSpPr>
          <p:nvPr/>
        </p:nvSpPr>
        <p:spPr bwMode="auto">
          <a:xfrm flipH="1" flipV="1">
            <a:off x="1806575" y="3405188"/>
            <a:ext cx="107950" cy="4000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86" name="Line 239"/>
          <p:cNvSpPr>
            <a:spLocks noChangeShapeType="1"/>
          </p:cNvSpPr>
          <p:nvPr/>
        </p:nvSpPr>
        <p:spPr bwMode="auto">
          <a:xfrm flipH="1" flipV="1">
            <a:off x="1646238" y="3405188"/>
            <a:ext cx="128587" cy="4794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87" name="Line 240"/>
          <p:cNvSpPr>
            <a:spLocks noChangeShapeType="1"/>
          </p:cNvSpPr>
          <p:nvPr/>
        </p:nvSpPr>
        <p:spPr bwMode="auto">
          <a:xfrm flipH="1" flipV="1">
            <a:off x="1487488" y="3405188"/>
            <a:ext cx="149225" cy="5603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88" name="Line 241"/>
          <p:cNvSpPr>
            <a:spLocks noChangeShapeType="1"/>
          </p:cNvSpPr>
          <p:nvPr/>
        </p:nvSpPr>
        <p:spPr bwMode="auto">
          <a:xfrm>
            <a:off x="2606675" y="340518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89" name="Line 242"/>
          <p:cNvSpPr>
            <a:spLocks noChangeShapeType="1"/>
          </p:cNvSpPr>
          <p:nvPr/>
        </p:nvSpPr>
        <p:spPr bwMode="auto">
          <a:xfrm flipV="1">
            <a:off x="2447925" y="3324225"/>
            <a:ext cx="20638" cy="8096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0" name="Line 243"/>
          <p:cNvSpPr>
            <a:spLocks noChangeShapeType="1"/>
          </p:cNvSpPr>
          <p:nvPr/>
        </p:nvSpPr>
        <p:spPr bwMode="auto">
          <a:xfrm flipV="1">
            <a:off x="2287588" y="3244850"/>
            <a:ext cx="42862" cy="16033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1" name="Line 244"/>
          <p:cNvSpPr>
            <a:spLocks noChangeShapeType="1"/>
          </p:cNvSpPr>
          <p:nvPr/>
        </p:nvSpPr>
        <p:spPr bwMode="auto">
          <a:xfrm flipV="1">
            <a:off x="2127250" y="3163888"/>
            <a:ext cx="63500" cy="2413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2" name="Line 245"/>
          <p:cNvSpPr>
            <a:spLocks noChangeShapeType="1"/>
          </p:cNvSpPr>
          <p:nvPr/>
        </p:nvSpPr>
        <p:spPr bwMode="auto">
          <a:xfrm flipV="1">
            <a:off x="1966913" y="3084513"/>
            <a:ext cx="85725" cy="3206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3" name="Line 246"/>
          <p:cNvSpPr>
            <a:spLocks noChangeShapeType="1"/>
          </p:cNvSpPr>
          <p:nvPr/>
        </p:nvSpPr>
        <p:spPr bwMode="auto">
          <a:xfrm flipV="1">
            <a:off x="1806575" y="3003550"/>
            <a:ext cx="107950" cy="40163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4" name="Line 247"/>
          <p:cNvSpPr>
            <a:spLocks noChangeShapeType="1"/>
          </p:cNvSpPr>
          <p:nvPr/>
        </p:nvSpPr>
        <p:spPr bwMode="auto">
          <a:xfrm flipV="1">
            <a:off x="1646238" y="2924175"/>
            <a:ext cx="128587" cy="48101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5" name="Line 248"/>
          <p:cNvSpPr>
            <a:spLocks noChangeShapeType="1"/>
          </p:cNvSpPr>
          <p:nvPr/>
        </p:nvSpPr>
        <p:spPr bwMode="auto">
          <a:xfrm flipV="1">
            <a:off x="1487488" y="2844800"/>
            <a:ext cx="149225" cy="5603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6" name="Line 249"/>
          <p:cNvSpPr>
            <a:spLocks noChangeShapeType="1"/>
          </p:cNvSpPr>
          <p:nvPr/>
        </p:nvSpPr>
        <p:spPr bwMode="auto">
          <a:xfrm>
            <a:off x="2606675" y="340518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7" name="Line 250"/>
          <p:cNvSpPr>
            <a:spLocks noChangeShapeType="1"/>
          </p:cNvSpPr>
          <p:nvPr/>
        </p:nvSpPr>
        <p:spPr bwMode="auto">
          <a:xfrm flipV="1">
            <a:off x="2468563" y="3265488"/>
            <a:ext cx="58737" cy="587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8" name="Line 251"/>
          <p:cNvSpPr>
            <a:spLocks noChangeShapeType="1"/>
          </p:cNvSpPr>
          <p:nvPr/>
        </p:nvSpPr>
        <p:spPr bwMode="auto">
          <a:xfrm flipV="1">
            <a:off x="2330450" y="3127375"/>
            <a:ext cx="117475" cy="11747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9" name="Line 252"/>
          <p:cNvSpPr>
            <a:spLocks noChangeShapeType="1"/>
          </p:cNvSpPr>
          <p:nvPr/>
        </p:nvSpPr>
        <p:spPr bwMode="auto">
          <a:xfrm flipV="1">
            <a:off x="2190750" y="2989263"/>
            <a:ext cx="176213" cy="1746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00" name="Line 253"/>
          <p:cNvSpPr>
            <a:spLocks noChangeShapeType="1"/>
          </p:cNvSpPr>
          <p:nvPr/>
        </p:nvSpPr>
        <p:spPr bwMode="auto">
          <a:xfrm flipV="1">
            <a:off x="2052638" y="2849563"/>
            <a:ext cx="234950" cy="23495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01" name="Line 254"/>
          <p:cNvSpPr>
            <a:spLocks noChangeShapeType="1"/>
          </p:cNvSpPr>
          <p:nvPr/>
        </p:nvSpPr>
        <p:spPr bwMode="auto">
          <a:xfrm flipV="1">
            <a:off x="1914525" y="2711450"/>
            <a:ext cx="292100" cy="292100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02" name="Line 255"/>
          <p:cNvSpPr>
            <a:spLocks noChangeShapeType="1"/>
          </p:cNvSpPr>
          <p:nvPr/>
        </p:nvSpPr>
        <p:spPr bwMode="auto">
          <a:xfrm flipV="1">
            <a:off x="1774825" y="2573338"/>
            <a:ext cx="352425" cy="35083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03" name="Line 256"/>
          <p:cNvSpPr>
            <a:spLocks noChangeShapeType="1"/>
          </p:cNvSpPr>
          <p:nvPr/>
        </p:nvSpPr>
        <p:spPr bwMode="auto">
          <a:xfrm flipV="1">
            <a:off x="1636713" y="2433638"/>
            <a:ext cx="409575" cy="4111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04" name="Line 257"/>
          <p:cNvSpPr>
            <a:spLocks noChangeShapeType="1"/>
          </p:cNvSpPr>
          <p:nvPr/>
        </p:nvSpPr>
        <p:spPr bwMode="auto">
          <a:xfrm>
            <a:off x="2606675" y="3405188"/>
            <a:ext cx="1588" cy="1587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05" name="Line 258"/>
          <p:cNvSpPr>
            <a:spLocks noChangeShapeType="1"/>
          </p:cNvSpPr>
          <p:nvPr/>
        </p:nvSpPr>
        <p:spPr bwMode="auto">
          <a:xfrm flipV="1">
            <a:off x="2527300" y="3244850"/>
            <a:ext cx="79375" cy="2063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06" name="Line 259"/>
          <p:cNvSpPr>
            <a:spLocks noChangeShapeType="1"/>
          </p:cNvSpPr>
          <p:nvPr/>
        </p:nvSpPr>
        <p:spPr bwMode="auto">
          <a:xfrm flipV="1">
            <a:off x="2447925" y="3084513"/>
            <a:ext cx="158750" cy="428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07" name="Line 260"/>
          <p:cNvSpPr>
            <a:spLocks noChangeShapeType="1"/>
          </p:cNvSpPr>
          <p:nvPr/>
        </p:nvSpPr>
        <p:spPr bwMode="auto">
          <a:xfrm flipV="1">
            <a:off x="2366963" y="2924175"/>
            <a:ext cx="239712" cy="650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08" name="Line 261"/>
          <p:cNvSpPr>
            <a:spLocks noChangeShapeType="1"/>
          </p:cNvSpPr>
          <p:nvPr/>
        </p:nvSpPr>
        <p:spPr bwMode="auto">
          <a:xfrm flipV="1">
            <a:off x="2287588" y="2763838"/>
            <a:ext cx="319087" cy="857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09" name="Line 262"/>
          <p:cNvSpPr>
            <a:spLocks noChangeShapeType="1"/>
          </p:cNvSpPr>
          <p:nvPr/>
        </p:nvSpPr>
        <p:spPr bwMode="auto">
          <a:xfrm flipV="1">
            <a:off x="2206625" y="2605088"/>
            <a:ext cx="400050" cy="106362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0" name="Line 263"/>
          <p:cNvSpPr>
            <a:spLocks noChangeShapeType="1"/>
          </p:cNvSpPr>
          <p:nvPr/>
        </p:nvSpPr>
        <p:spPr bwMode="auto">
          <a:xfrm flipV="1">
            <a:off x="2127250" y="2444750"/>
            <a:ext cx="479425" cy="128588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1" name="Line 264"/>
          <p:cNvSpPr>
            <a:spLocks noChangeShapeType="1"/>
          </p:cNvSpPr>
          <p:nvPr/>
        </p:nvSpPr>
        <p:spPr bwMode="auto">
          <a:xfrm flipV="1">
            <a:off x="2046288" y="2284413"/>
            <a:ext cx="560387" cy="1492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2" name="Line 265"/>
          <p:cNvSpPr>
            <a:spLocks noChangeShapeType="1"/>
          </p:cNvSpPr>
          <p:nvPr/>
        </p:nvSpPr>
        <p:spPr bwMode="auto">
          <a:xfrm flipV="1">
            <a:off x="2606675" y="2284413"/>
            <a:ext cx="1588" cy="1120775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3" name="Line 266"/>
          <p:cNvSpPr>
            <a:spLocks noChangeShapeType="1"/>
          </p:cNvSpPr>
          <p:nvPr/>
        </p:nvSpPr>
        <p:spPr bwMode="auto">
          <a:xfrm flipV="1">
            <a:off x="2606675" y="2433638"/>
            <a:ext cx="561975" cy="971550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4" name="Line 267"/>
          <p:cNvSpPr>
            <a:spLocks noChangeShapeType="1"/>
          </p:cNvSpPr>
          <p:nvPr/>
        </p:nvSpPr>
        <p:spPr bwMode="auto">
          <a:xfrm flipV="1">
            <a:off x="2606675" y="2844800"/>
            <a:ext cx="971550" cy="560388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5" name="Line 268"/>
          <p:cNvSpPr>
            <a:spLocks noChangeShapeType="1"/>
          </p:cNvSpPr>
          <p:nvPr/>
        </p:nvSpPr>
        <p:spPr bwMode="auto">
          <a:xfrm>
            <a:off x="2606675" y="3405188"/>
            <a:ext cx="1120775" cy="1587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6" name="Line 269"/>
          <p:cNvSpPr>
            <a:spLocks noChangeShapeType="1"/>
          </p:cNvSpPr>
          <p:nvPr/>
        </p:nvSpPr>
        <p:spPr bwMode="auto">
          <a:xfrm>
            <a:off x="2606675" y="3405188"/>
            <a:ext cx="971550" cy="560387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7" name="Line 270"/>
          <p:cNvSpPr>
            <a:spLocks noChangeShapeType="1"/>
          </p:cNvSpPr>
          <p:nvPr/>
        </p:nvSpPr>
        <p:spPr bwMode="auto">
          <a:xfrm>
            <a:off x="2606675" y="3405188"/>
            <a:ext cx="561975" cy="969962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8" name="Line 271"/>
          <p:cNvSpPr>
            <a:spLocks noChangeShapeType="1"/>
          </p:cNvSpPr>
          <p:nvPr/>
        </p:nvSpPr>
        <p:spPr bwMode="auto">
          <a:xfrm>
            <a:off x="2606675" y="3405188"/>
            <a:ext cx="1588" cy="1120775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9" name="Line 272"/>
          <p:cNvSpPr>
            <a:spLocks noChangeShapeType="1"/>
          </p:cNvSpPr>
          <p:nvPr/>
        </p:nvSpPr>
        <p:spPr bwMode="auto">
          <a:xfrm flipH="1">
            <a:off x="2046288" y="3405188"/>
            <a:ext cx="560387" cy="969962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20" name="Line 273"/>
          <p:cNvSpPr>
            <a:spLocks noChangeShapeType="1"/>
          </p:cNvSpPr>
          <p:nvPr/>
        </p:nvSpPr>
        <p:spPr bwMode="auto">
          <a:xfrm flipH="1">
            <a:off x="1636713" y="3405188"/>
            <a:ext cx="969962" cy="560387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21" name="Line 274"/>
          <p:cNvSpPr>
            <a:spLocks noChangeShapeType="1"/>
          </p:cNvSpPr>
          <p:nvPr/>
        </p:nvSpPr>
        <p:spPr bwMode="auto">
          <a:xfrm flipH="1">
            <a:off x="1487488" y="3405188"/>
            <a:ext cx="1119187" cy="1587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22" name="Line 275"/>
          <p:cNvSpPr>
            <a:spLocks noChangeShapeType="1"/>
          </p:cNvSpPr>
          <p:nvPr/>
        </p:nvSpPr>
        <p:spPr bwMode="auto">
          <a:xfrm flipH="1" flipV="1">
            <a:off x="1636713" y="2844800"/>
            <a:ext cx="969962" cy="560388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23" name="Line 276"/>
          <p:cNvSpPr>
            <a:spLocks noChangeShapeType="1"/>
          </p:cNvSpPr>
          <p:nvPr/>
        </p:nvSpPr>
        <p:spPr bwMode="auto">
          <a:xfrm flipH="1" flipV="1">
            <a:off x="2046288" y="2433638"/>
            <a:ext cx="560387" cy="971550"/>
          </a:xfrm>
          <a:prstGeom prst="line">
            <a:avLst/>
          </a:prstGeom>
          <a:noFill/>
          <a:ln w="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" name="Line 277"/>
          <p:cNvSpPr>
            <a:spLocks noChangeShapeType="1"/>
          </p:cNvSpPr>
          <p:nvPr/>
        </p:nvSpPr>
        <p:spPr bwMode="auto">
          <a:xfrm flipV="1">
            <a:off x="2606675" y="2998788"/>
            <a:ext cx="234950" cy="50800"/>
          </a:xfrm>
          <a:prstGeom prst="line">
            <a:avLst/>
          </a:prstGeom>
          <a:noFill/>
          <a:ln w="25400" algn="ctr">
            <a:solidFill>
              <a:srgbClr val="004A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" name="Line 278"/>
          <p:cNvSpPr>
            <a:spLocks noChangeShapeType="1"/>
          </p:cNvSpPr>
          <p:nvPr/>
        </p:nvSpPr>
        <p:spPr bwMode="auto">
          <a:xfrm>
            <a:off x="2841625" y="2998788"/>
            <a:ext cx="123825" cy="198437"/>
          </a:xfrm>
          <a:prstGeom prst="line">
            <a:avLst/>
          </a:prstGeom>
          <a:noFill/>
          <a:ln w="25400" algn="ctr">
            <a:solidFill>
              <a:srgbClr val="004A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" name="Line 279"/>
          <p:cNvSpPr>
            <a:spLocks noChangeShapeType="1"/>
          </p:cNvSpPr>
          <p:nvPr/>
        </p:nvSpPr>
        <p:spPr bwMode="auto">
          <a:xfrm flipH="1">
            <a:off x="2889250" y="3197225"/>
            <a:ext cx="76200" cy="207963"/>
          </a:xfrm>
          <a:prstGeom prst="line">
            <a:avLst/>
          </a:prstGeom>
          <a:noFill/>
          <a:ln w="25400" algn="ctr">
            <a:solidFill>
              <a:srgbClr val="004A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" name="Line 280"/>
          <p:cNvSpPr>
            <a:spLocks noChangeShapeType="1"/>
          </p:cNvSpPr>
          <p:nvPr/>
        </p:nvSpPr>
        <p:spPr bwMode="auto">
          <a:xfrm>
            <a:off x="2889250" y="3405188"/>
            <a:ext cx="190500" cy="273050"/>
          </a:xfrm>
          <a:prstGeom prst="line">
            <a:avLst/>
          </a:prstGeom>
          <a:noFill/>
          <a:ln w="25400" algn="ctr">
            <a:solidFill>
              <a:srgbClr val="004A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8" name="Line 281"/>
          <p:cNvSpPr>
            <a:spLocks noChangeShapeType="1"/>
          </p:cNvSpPr>
          <p:nvPr/>
        </p:nvSpPr>
        <p:spPr bwMode="auto">
          <a:xfrm flipH="1">
            <a:off x="2941638" y="3678238"/>
            <a:ext cx="138112" cy="304800"/>
          </a:xfrm>
          <a:prstGeom prst="line">
            <a:avLst/>
          </a:prstGeom>
          <a:noFill/>
          <a:ln w="25400" algn="ctr">
            <a:solidFill>
              <a:srgbClr val="004A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9" name="Line 282"/>
          <p:cNvSpPr>
            <a:spLocks noChangeShapeType="1"/>
          </p:cNvSpPr>
          <p:nvPr/>
        </p:nvSpPr>
        <p:spPr bwMode="auto">
          <a:xfrm flipH="1" flipV="1">
            <a:off x="2606675" y="3968750"/>
            <a:ext cx="334963" cy="14288"/>
          </a:xfrm>
          <a:prstGeom prst="line">
            <a:avLst/>
          </a:prstGeom>
          <a:noFill/>
          <a:ln w="25400" algn="ctr">
            <a:solidFill>
              <a:srgbClr val="004A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0" name="Line 283"/>
          <p:cNvSpPr>
            <a:spLocks noChangeShapeType="1"/>
          </p:cNvSpPr>
          <p:nvPr/>
        </p:nvSpPr>
        <p:spPr bwMode="auto">
          <a:xfrm flipH="1" flipV="1">
            <a:off x="2513013" y="3568700"/>
            <a:ext cx="93662" cy="400050"/>
          </a:xfrm>
          <a:prstGeom prst="line">
            <a:avLst/>
          </a:prstGeom>
          <a:noFill/>
          <a:ln w="25400" algn="ctr">
            <a:solidFill>
              <a:srgbClr val="004A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1" name="Line 284"/>
          <p:cNvSpPr>
            <a:spLocks noChangeShapeType="1"/>
          </p:cNvSpPr>
          <p:nvPr/>
        </p:nvSpPr>
        <p:spPr bwMode="auto">
          <a:xfrm flipH="1">
            <a:off x="2024063" y="3568700"/>
            <a:ext cx="488950" cy="173038"/>
          </a:xfrm>
          <a:prstGeom prst="line">
            <a:avLst/>
          </a:prstGeom>
          <a:noFill/>
          <a:ln w="25400" algn="ctr">
            <a:solidFill>
              <a:srgbClr val="004A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2" name="Line 285"/>
          <p:cNvSpPr>
            <a:spLocks noChangeShapeType="1"/>
          </p:cNvSpPr>
          <p:nvPr/>
        </p:nvSpPr>
        <p:spPr bwMode="auto">
          <a:xfrm flipV="1">
            <a:off x="2024063" y="3405188"/>
            <a:ext cx="82550" cy="336550"/>
          </a:xfrm>
          <a:prstGeom prst="line">
            <a:avLst/>
          </a:prstGeom>
          <a:noFill/>
          <a:ln w="25400" algn="ctr">
            <a:solidFill>
              <a:srgbClr val="004A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3" name="Line 286"/>
          <p:cNvSpPr>
            <a:spLocks noChangeShapeType="1"/>
          </p:cNvSpPr>
          <p:nvPr/>
        </p:nvSpPr>
        <p:spPr bwMode="auto">
          <a:xfrm flipV="1">
            <a:off x="2106613" y="3236913"/>
            <a:ext cx="212725" cy="168275"/>
          </a:xfrm>
          <a:prstGeom prst="line">
            <a:avLst/>
          </a:prstGeom>
          <a:noFill/>
          <a:ln w="25400" algn="ctr">
            <a:solidFill>
              <a:srgbClr val="004A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4" name="Line 287"/>
          <p:cNvSpPr>
            <a:spLocks noChangeShapeType="1"/>
          </p:cNvSpPr>
          <p:nvPr/>
        </p:nvSpPr>
        <p:spPr bwMode="auto">
          <a:xfrm flipV="1">
            <a:off x="2319338" y="3013075"/>
            <a:ext cx="60325" cy="223838"/>
          </a:xfrm>
          <a:prstGeom prst="line">
            <a:avLst/>
          </a:prstGeom>
          <a:noFill/>
          <a:ln w="25400" algn="ctr">
            <a:solidFill>
              <a:srgbClr val="004A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5" name="Line 288"/>
          <p:cNvSpPr>
            <a:spLocks noChangeShapeType="1"/>
          </p:cNvSpPr>
          <p:nvPr/>
        </p:nvSpPr>
        <p:spPr bwMode="auto">
          <a:xfrm>
            <a:off x="2379663" y="3013075"/>
            <a:ext cx="227012" cy="36513"/>
          </a:xfrm>
          <a:prstGeom prst="line">
            <a:avLst/>
          </a:prstGeom>
          <a:noFill/>
          <a:ln w="25400" algn="ctr">
            <a:solidFill>
              <a:srgbClr val="0049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6" name="Line 289"/>
          <p:cNvSpPr>
            <a:spLocks noChangeShapeType="1"/>
          </p:cNvSpPr>
          <p:nvPr/>
        </p:nvSpPr>
        <p:spPr bwMode="auto">
          <a:xfrm flipV="1">
            <a:off x="2606675" y="2986088"/>
            <a:ext cx="242888" cy="49212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" name="Line 290"/>
          <p:cNvSpPr>
            <a:spLocks noChangeShapeType="1"/>
          </p:cNvSpPr>
          <p:nvPr/>
        </p:nvSpPr>
        <p:spPr bwMode="auto">
          <a:xfrm>
            <a:off x="2849563" y="2986088"/>
            <a:ext cx="203200" cy="160337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8" name="Line 291"/>
          <p:cNvSpPr>
            <a:spLocks noChangeShapeType="1"/>
          </p:cNvSpPr>
          <p:nvPr/>
        </p:nvSpPr>
        <p:spPr bwMode="auto">
          <a:xfrm>
            <a:off x="3052763" y="3146425"/>
            <a:ext cx="134937" cy="258763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9" name="Line 292"/>
          <p:cNvSpPr>
            <a:spLocks noChangeShapeType="1"/>
          </p:cNvSpPr>
          <p:nvPr/>
        </p:nvSpPr>
        <p:spPr bwMode="auto">
          <a:xfrm flipH="1">
            <a:off x="2906713" y="3405188"/>
            <a:ext cx="280987" cy="171450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0" name="Line 293"/>
          <p:cNvSpPr>
            <a:spLocks noChangeShapeType="1"/>
          </p:cNvSpPr>
          <p:nvPr/>
        </p:nvSpPr>
        <p:spPr bwMode="auto">
          <a:xfrm flipH="1">
            <a:off x="2749550" y="3576638"/>
            <a:ext cx="157163" cy="7461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1300">
              <a:solidFill>
                <a:srgbClr val="004A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Line 294"/>
          <p:cNvSpPr>
            <a:spLocks noChangeShapeType="1"/>
          </p:cNvSpPr>
          <p:nvPr/>
        </p:nvSpPr>
        <p:spPr bwMode="auto">
          <a:xfrm flipH="1">
            <a:off x="2606675" y="3651250"/>
            <a:ext cx="142875" cy="322263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2" name="Line 295"/>
          <p:cNvSpPr>
            <a:spLocks noChangeShapeType="1"/>
          </p:cNvSpPr>
          <p:nvPr/>
        </p:nvSpPr>
        <p:spPr bwMode="auto">
          <a:xfrm flipH="1" flipV="1">
            <a:off x="2316163" y="3906838"/>
            <a:ext cx="290512" cy="66675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3" name="Line 296"/>
          <p:cNvSpPr>
            <a:spLocks noChangeShapeType="1"/>
          </p:cNvSpPr>
          <p:nvPr/>
        </p:nvSpPr>
        <p:spPr bwMode="auto">
          <a:xfrm flipV="1">
            <a:off x="2316163" y="3509963"/>
            <a:ext cx="109537" cy="396875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4" name="Line 297"/>
          <p:cNvSpPr>
            <a:spLocks noChangeShapeType="1"/>
          </p:cNvSpPr>
          <p:nvPr/>
        </p:nvSpPr>
        <p:spPr bwMode="auto">
          <a:xfrm flipH="1" flipV="1">
            <a:off x="2279650" y="3405188"/>
            <a:ext cx="146050" cy="104775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5" name="Line 298"/>
          <p:cNvSpPr>
            <a:spLocks noChangeShapeType="1"/>
          </p:cNvSpPr>
          <p:nvPr/>
        </p:nvSpPr>
        <p:spPr bwMode="auto">
          <a:xfrm flipH="1" flipV="1">
            <a:off x="2128838" y="3128963"/>
            <a:ext cx="150812" cy="276225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" name="Line 299"/>
          <p:cNvSpPr>
            <a:spLocks noChangeShapeType="1"/>
          </p:cNvSpPr>
          <p:nvPr/>
        </p:nvSpPr>
        <p:spPr bwMode="auto">
          <a:xfrm flipV="1">
            <a:off x="2128838" y="3025775"/>
            <a:ext cx="258762" cy="103188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" name="Line 300"/>
          <p:cNvSpPr>
            <a:spLocks noChangeShapeType="1"/>
          </p:cNvSpPr>
          <p:nvPr/>
        </p:nvSpPr>
        <p:spPr bwMode="auto">
          <a:xfrm>
            <a:off x="2387600" y="3025775"/>
            <a:ext cx="219075" cy="9525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" name="Line 301"/>
          <p:cNvSpPr>
            <a:spLocks noChangeShapeType="1"/>
          </p:cNvSpPr>
          <p:nvPr/>
        </p:nvSpPr>
        <p:spPr bwMode="auto">
          <a:xfrm>
            <a:off x="2606675" y="2751138"/>
            <a:ext cx="188913" cy="328612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" name="Line 302"/>
          <p:cNvSpPr>
            <a:spLocks noChangeShapeType="1"/>
          </p:cNvSpPr>
          <p:nvPr/>
        </p:nvSpPr>
        <p:spPr bwMode="auto">
          <a:xfrm>
            <a:off x="2795588" y="3079750"/>
            <a:ext cx="231775" cy="82550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" name="Line 303"/>
          <p:cNvSpPr>
            <a:spLocks noChangeShapeType="1"/>
          </p:cNvSpPr>
          <p:nvPr/>
        </p:nvSpPr>
        <p:spPr bwMode="auto">
          <a:xfrm>
            <a:off x="3027363" y="3162300"/>
            <a:ext cx="158750" cy="242888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" name="Line 304"/>
          <p:cNvSpPr>
            <a:spLocks noChangeShapeType="1"/>
          </p:cNvSpPr>
          <p:nvPr/>
        </p:nvSpPr>
        <p:spPr bwMode="auto">
          <a:xfrm flipH="1">
            <a:off x="3071813" y="3405188"/>
            <a:ext cx="114300" cy="268287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" name="Line 305"/>
          <p:cNvSpPr>
            <a:spLocks noChangeShapeType="1"/>
          </p:cNvSpPr>
          <p:nvPr/>
        </p:nvSpPr>
        <p:spPr bwMode="auto">
          <a:xfrm flipH="1">
            <a:off x="2889250" y="3673475"/>
            <a:ext cx="182563" cy="219075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" name="Line 306"/>
          <p:cNvSpPr>
            <a:spLocks noChangeShapeType="1"/>
          </p:cNvSpPr>
          <p:nvPr/>
        </p:nvSpPr>
        <p:spPr bwMode="auto">
          <a:xfrm flipH="1" flipV="1">
            <a:off x="2606675" y="3748088"/>
            <a:ext cx="282575" cy="144462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4" name="Line 307"/>
          <p:cNvSpPr>
            <a:spLocks noChangeShapeType="1"/>
          </p:cNvSpPr>
          <p:nvPr/>
        </p:nvSpPr>
        <p:spPr bwMode="auto">
          <a:xfrm flipH="1">
            <a:off x="2351088" y="3748088"/>
            <a:ext cx="255587" cy="98425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" name="Line 308"/>
          <p:cNvSpPr>
            <a:spLocks noChangeShapeType="1"/>
          </p:cNvSpPr>
          <p:nvPr/>
        </p:nvSpPr>
        <p:spPr bwMode="auto">
          <a:xfrm flipH="1" flipV="1">
            <a:off x="2043113" y="3730625"/>
            <a:ext cx="307975" cy="115888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" name="Line 309"/>
          <p:cNvSpPr>
            <a:spLocks noChangeShapeType="1"/>
          </p:cNvSpPr>
          <p:nvPr/>
        </p:nvSpPr>
        <p:spPr bwMode="auto">
          <a:xfrm flipH="1" flipV="1">
            <a:off x="2019300" y="3405188"/>
            <a:ext cx="23813" cy="325437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" name="Line 310"/>
          <p:cNvSpPr>
            <a:spLocks noChangeShapeType="1"/>
          </p:cNvSpPr>
          <p:nvPr/>
        </p:nvSpPr>
        <p:spPr bwMode="auto">
          <a:xfrm flipV="1">
            <a:off x="2019300" y="3189288"/>
            <a:ext cx="214313" cy="215900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" name="Line 311"/>
          <p:cNvSpPr>
            <a:spLocks noChangeShapeType="1"/>
          </p:cNvSpPr>
          <p:nvPr/>
        </p:nvSpPr>
        <p:spPr bwMode="auto">
          <a:xfrm flipV="1">
            <a:off x="2233613" y="2954338"/>
            <a:ext cx="114300" cy="234950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9" name="Line 312"/>
          <p:cNvSpPr>
            <a:spLocks noChangeShapeType="1"/>
          </p:cNvSpPr>
          <p:nvPr/>
        </p:nvSpPr>
        <p:spPr bwMode="auto">
          <a:xfrm flipV="1">
            <a:off x="2347913" y="2751138"/>
            <a:ext cx="258762" cy="203200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60" name="Rectangle 313"/>
          <p:cNvSpPr>
            <a:spLocks noChangeArrowheads="1"/>
          </p:cNvSpPr>
          <p:nvPr/>
        </p:nvSpPr>
        <p:spPr bwMode="auto">
          <a:xfrm>
            <a:off x="2520950" y="3355975"/>
            <a:ext cx="1746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4A7C"/>
                </a:solidFill>
                <a:cs typeface="Arial" pitchFamily="34" charset="0"/>
              </a:rPr>
              <a:t>0,0</a:t>
            </a:r>
          </a:p>
        </p:txBody>
      </p:sp>
      <p:sp>
        <p:nvSpPr>
          <p:cNvPr id="23861" name="Rectangle 314"/>
          <p:cNvSpPr>
            <a:spLocks noChangeArrowheads="1"/>
          </p:cNvSpPr>
          <p:nvPr/>
        </p:nvSpPr>
        <p:spPr bwMode="auto">
          <a:xfrm>
            <a:off x="2520950" y="3195638"/>
            <a:ext cx="1746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4A7C"/>
                </a:solidFill>
                <a:cs typeface="Arial" pitchFamily="34" charset="0"/>
              </a:rPr>
              <a:t>0,1</a:t>
            </a:r>
          </a:p>
        </p:txBody>
      </p:sp>
      <p:sp>
        <p:nvSpPr>
          <p:cNvPr id="23862" name="Rectangle 315"/>
          <p:cNvSpPr>
            <a:spLocks noChangeArrowheads="1"/>
          </p:cNvSpPr>
          <p:nvPr/>
        </p:nvSpPr>
        <p:spPr bwMode="auto">
          <a:xfrm>
            <a:off x="2520950" y="2874963"/>
            <a:ext cx="1746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4A7C"/>
                </a:solidFill>
                <a:cs typeface="Arial" pitchFamily="34" charset="0"/>
              </a:rPr>
              <a:t>0,3</a:t>
            </a:r>
          </a:p>
        </p:txBody>
      </p:sp>
      <p:sp>
        <p:nvSpPr>
          <p:cNvPr id="23863" name="Rectangle 316"/>
          <p:cNvSpPr>
            <a:spLocks noChangeArrowheads="1"/>
          </p:cNvSpPr>
          <p:nvPr/>
        </p:nvSpPr>
        <p:spPr bwMode="auto">
          <a:xfrm>
            <a:off x="2520950" y="2555875"/>
            <a:ext cx="1746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4A7C"/>
                </a:solidFill>
                <a:cs typeface="Arial" pitchFamily="34" charset="0"/>
              </a:rPr>
              <a:t>0,5</a:t>
            </a:r>
          </a:p>
        </p:txBody>
      </p:sp>
      <p:sp>
        <p:nvSpPr>
          <p:cNvPr id="23864" name="Rectangle 317"/>
          <p:cNvSpPr>
            <a:spLocks noChangeArrowheads="1"/>
          </p:cNvSpPr>
          <p:nvPr/>
        </p:nvSpPr>
        <p:spPr bwMode="auto">
          <a:xfrm>
            <a:off x="2520950" y="2395538"/>
            <a:ext cx="1746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4A7C"/>
                </a:solidFill>
                <a:cs typeface="Arial" pitchFamily="34" charset="0"/>
              </a:rPr>
              <a:t>0,6</a:t>
            </a:r>
          </a:p>
        </p:txBody>
      </p:sp>
      <p:sp>
        <p:nvSpPr>
          <p:cNvPr id="23865" name="Rectangle 318"/>
          <p:cNvSpPr>
            <a:spLocks noChangeArrowheads="1"/>
          </p:cNvSpPr>
          <p:nvPr/>
        </p:nvSpPr>
        <p:spPr bwMode="auto">
          <a:xfrm>
            <a:off x="2520950" y="2235200"/>
            <a:ext cx="1746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4A7C"/>
                </a:solidFill>
                <a:cs typeface="Arial" pitchFamily="34" charset="0"/>
              </a:rPr>
              <a:t>0,7</a:t>
            </a:r>
          </a:p>
        </p:txBody>
      </p:sp>
      <p:sp>
        <p:nvSpPr>
          <p:cNvPr id="23866" name="Rectangle 319"/>
          <p:cNvSpPr>
            <a:spLocks noChangeArrowheads="1"/>
          </p:cNvSpPr>
          <p:nvPr/>
        </p:nvSpPr>
        <p:spPr bwMode="auto">
          <a:xfrm>
            <a:off x="2089150" y="2081213"/>
            <a:ext cx="10398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Азербайджан</a:t>
            </a:r>
          </a:p>
        </p:txBody>
      </p:sp>
      <p:sp>
        <p:nvSpPr>
          <p:cNvPr id="23867" name="Rectangle 320"/>
          <p:cNvSpPr>
            <a:spLocks noChangeArrowheads="1"/>
          </p:cNvSpPr>
          <p:nvPr/>
        </p:nvSpPr>
        <p:spPr bwMode="auto">
          <a:xfrm>
            <a:off x="3201988" y="2320925"/>
            <a:ext cx="679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Армения</a:t>
            </a:r>
          </a:p>
        </p:txBody>
      </p:sp>
      <p:sp>
        <p:nvSpPr>
          <p:cNvPr id="23868" name="Rectangle 321"/>
          <p:cNvSpPr>
            <a:spLocks noChangeArrowheads="1"/>
          </p:cNvSpPr>
          <p:nvPr/>
        </p:nvSpPr>
        <p:spPr bwMode="auto">
          <a:xfrm>
            <a:off x="3622675" y="2741613"/>
            <a:ext cx="7302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Беларусь</a:t>
            </a:r>
          </a:p>
        </p:txBody>
      </p:sp>
      <p:sp>
        <p:nvSpPr>
          <p:cNvPr id="23869" name="Rectangle 322"/>
          <p:cNvSpPr>
            <a:spLocks noChangeArrowheads="1"/>
          </p:cNvSpPr>
          <p:nvPr/>
        </p:nvSpPr>
        <p:spPr bwMode="auto">
          <a:xfrm>
            <a:off x="3776663" y="3319463"/>
            <a:ext cx="5207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Грузия</a:t>
            </a:r>
          </a:p>
        </p:txBody>
      </p:sp>
      <p:sp>
        <p:nvSpPr>
          <p:cNvPr id="23870" name="Rectangle 323"/>
          <p:cNvSpPr>
            <a:spLocks noChangeArrowheads="1"/>
          </p:cNvSpPr>
          <p:nvPr/>
        </p:nvSpPr>
        <p:spPr bwMode="auto">
          <a:xfrm>
            <a:off x="3622675" y="3895725"/>
            <a:ext cx="781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Казахстан</a:t>
            </a:r>
          </a:p>
        </p:txBody>
      </p:sp>
      <p:sp>
        <p:nvSpPr>
          <p:cNvPr id="23871" name="Rectangle 324"/>
          <p:cNvSpPr>
            <a:spLocks noChangeArrowheads="1"/>
          </p:cNvSpPr>
          <p:nvPr/>
        </p:nvSpPr>
        <p:spPr bwMode="auto">
          <a:xfrm>
            <a:off x="3201988" y="4316413"/>
            <a:ext cx="904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Кыргызстан</a:t>
            </a:r>
          </a:p>
        </p:txBody>
      </p:sp>
      <p:sp>
        <p:nvSpPr>
          <p:cNvPr id="23872" name="Rectangle 325"/>
          <p:cNvSpPr>
            <a:spLocks noChangeArrowheads="1"/>
          </p:cNvSpPr>
          <p:nvPr/>
        </p:nvSpPr>
        <p:spPr bwMode="auto">
          <a:xfrm>
            <a:off x="2260600" y="4556125"/>
            <a:ext cx="698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Молдова</a:t>
            </a:r>
          </a:p>
        </p:txBody>
      </p:sp>
      <p:sp>
        <p:nvSpPr>
          <p:cNvPr id="23873" name="Rectangle 326"/>
          <p:cNvSpPr>
            <a:spLocks noChangeArrowheads="1"/>
          </p:cNvSpPr>
          <p:nvPr/>
        </p:nvSpPr>
        <p:spPr bwMode="auto">
          <a:xfrm>
            <a:off x="1471613" y="4316413"/>
            <a:ext cx="5476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Россия</a:t>
            </a:r>
          </a:p>
        </p:txBody>
      </p:sp>
      <p:sp>
        <p:nvSpPr>
          <p:cNvPr id="23874" name="Rectangle 327"/>
          <p:cNvSpPr>
            <a:spLocks noChangeArrowheads="1"/>
          </p:cNvSpPr>
          <p:nvPr/>
        </p:nvSpPr>
        <p:spPr bwMode="auto">
          <a:xfrm>
            <a:off x="593725" y="3895725"/>
            <a:ext cx="1000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Таджикистан</a:t>
            </a:r>
          </a:p>
        </p:txBody>
      </p:sp>
      <p:sp>
        <p:nvSpPr>
          <p:cNvPr id="23875" name="Rectangle 328"/>
          <p:cNvSpPr>
            <a:spLocks noChangeArrowheads="1"/>
          </p:cNvSpPr>
          <p:nvPr/>
        </p:nvSpPr>
        <p:spPr bwMode="auto">
          <a:xfrm>
            <a:off x="566738" y="3319463"/>
            <a:ext cx="8747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Узбекистан</a:t>
            </a:r>
          </a:p>
        </p:txBody>
      </p:sp>
      <p:sp>
        <p:nvSpPr>
          <p:cNvPr id="23876" name="Rectangle 329"/>
          <p:cNvSpPr>
            <a:spLocks noChangeArrowheads="1"/>
          </p:cNvSpPr>
          <p:nvPr/>
        </p:nvSpPr>
        <p:spPr bwMode="auto">
          <a:xfrm>
            <a:off x="962025" y="2741613"/>
            <a:ext cx="635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Украина</a:t>
            </a:r>
          </a:p>
        </p:txBody>
      </p:sp>
      <p:sp>
        <p:nvSpPr>
          <p:cNvPr id="23877" name="Rectangle 330"/>
          <p:cNvSpPr>
            <a:spLocks noChangeArrowheads="1"/>
          </p:cNvSpPr>
          <p:nvPr/>
        </p:nvSpPr>
        <p:spPr bwMode="auto">
          <a:xfrm>
            <a:off x="1343025" y="2320925"/>
            <a:ext cx="6746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Среднее</a:t>
            </a:r>
          </a:p>
        </p:txBody>
      </p:sp>
      <p:sp>
        <p:nvSpPr>
          <p:cNvPr id="23878" name="Rectangle 332"/>
          <p:cNvSpPr>
            <a:spLocks noChangeArrowheads="1"/>
          </p:cNvSpPr>
          <p:nvPr/>
        </p:nvSpPr>
        <p:spPr bwMode="auto">
          <a:xfrm>
            <a:off x="2990850" y="4911725"/>
            <a:ext cx="122396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/>
          <a:lstStyle/>
          <a:p>
            <a:pPr algn="ctr"/>
            <a:r>
              <a:rPr lang="ru-RU" sz="1300" b="1">
                <a:solidFill>
                  <a:srgbClr val="004A7C"/>
                </a:solidFill>
                <a:cs typeface="Arial" pitchFamily="34" charset="0"/>
              </a:rPr>
              <a:t>Экономика</a:t>
            </a:r>
          </a:p>
        </p:txBody>
      </p:sp>
      <p:sp>
        <p:nvSpPr>
          <p:cNvPr id="667" name="Line 2"/>
          <p:cNvSpPr>
            <a:spLocks noChangeShapeType="1"/>
          </p:cNvSpPr>
          <p:nvPr/>
        </p:nvSpPr>
        <p:spPr bwMode="auto">
          <a:xfrm>
            <a:off x="2566988" y="5319713"/>
            <a:ext cx="160337" cy="1587"/>
          </a:xfrm>
          <a:prstGeom prst="line">
            <a:avLst/>
          </a:prstGeom>
          <a:noFill/>
          <a:ln w="25400" algn="ctr">
            <a:solidFill>
              <a:srgbClr val="0049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80" name="Rectangle 3"/>
          <p:cNvSpPr>
            <a:spLocks noChangeArrowheads="1"/>
          </p:cNvSpPr>
          <p:nvPr/>
        </p:nvSpPr>
        <p:spPr bwMode="auto">
          <a:xfrm>
            <a:off x="2760663" y="5219700"/>
            <a:ext cx="44211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Индекс притяжения к кластеру «Страны бывшего СССР»</a:t>
            </a:r>
          </a:p>
        </p:txBody>
      </p:sp>
      <p:sp>
        <p:nvSpPr>
          <p:cNvPr id="669" name="Line 4"/>
          <p:cNvSpPr>
            <a:spLocks noChangeShapeType="1"/>
          </p:cNvSpPr>
          <p:nvPr/>
        </p:nvSpPr>
        <p:spPr bwMode="auto">
          <a:xfrm>
            <a:off x="2566988" y="5516563"/>
            <a:ext cx="160337" cy="1587"/>
          </a:xfrm>
          <a:prstGeom prst="line">
            <a:avLst/>
          </a:prstGeom>
          <a:noFill/>
          <a:ln w="25400" algn="ctr">
            <a:solidFill>
              <a:srgbClr val="F8BE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82" name="Rectangle 5"/>
          <p:cNvSpPr>
            <a:spLocks noChangeArrowheads="1"/>
          </p:cNvSpPr>
          <p:nvPr/>
        </p:nvSpPr>
        <p:spPr bwMode="auto">
          <a:xfrm>
            <a:off x="2760663" y="5416550"/>
            <a:ext cx="407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Индекс притяжения к кластеру «Страны Евросоюза»</a:t>
            </a:r>
          </a:p>
        </p:txBody>
      </p:sp>
      <p:sp>
        <p:nvSpPr>
          <p:cNvPr id="671" name="Line 6"/>
          <p:cNvSpPr>
            <a:spLocks noChangeShapeType="1"/>
          </p:cNvSpPr>
          <p:nvPr/>
        </p:nvSpPr>
        <p:spPr bwMode="auto">
          <a:xfrm>
            <a:off x="2566988" y="5711825"/>
            <a:ext cx="160337" cy="1588"/>
          </a:xfrm>
          <a:prstGeom prst="line">
            <a:avLst/>
          </a:prstGeom>
          <a:noFill/>
          <a:ln w="25400" algn="ctr">
            <a:solidFill>
              <a:srgbClr val="0091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84" name="Rectangle 7"/>
          <p:cNvSpPr>
            <a:spLocks noChangeArrowheads="1"/>
          </p:cNvSpPr>
          <p:nvPr/>
        </p:nvSpPr>
        <p:spPr bwMode="auto">
          <a:xfrm>
            <a:off x="2760663" y="5611813"/>
            <a:ext cx="3724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  <a:cs typeface="Arial" pitchFamily="34" charset="0"/>
              </a:rPr>
              <a:t>Индекс притяжения к кластеру «Другие страны»</a:t>
            </a:r>
          </a:p>
        </p:txBody>
      </p:sp>
    </p:spTree>
    <p:extLst>
      <p:ext uri="{BB962C8B-B14F-4D97-AF65-F5344CB8AC3E}">
        <p14:creationId xmlns:p14="http://schemas.microsoft.com/office/powerpoint/2010/main" val="4404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0" y="6553200"/>
            <a:ext cx="140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9 стран</a:t>
            </a:r>
          </a:p>
        </p:txBody>
      </p:sp>
      <p:sp>
        <p:nvSpPr>
          <p:cNvPr id="29699" name="Заголовок 5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pitchFamily="34" charset="0"/>
                <a:ea typeface="Geneva"/>
                <a:cs typeface="Geneva"/>
              </a:rPr>
              <a:t>Культура. Коммуникации. ПСП</a:t>
            </a:r>
            <a:br>
              <a:rPr lang="ru-RU" smtClean="0">
                <a:latin typeface="Arial" pitchFamily="34" charset="0"/>
                <a:ea typeface="Geneva"/>
                <a:cs typeface="Geneva"/>
              </a:rPr>
            </a:b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9700" name="Содержимое 6"/>
          <p:cNvSpPr>
            <a:spLocks noGrp="1"/>
          </p:cNvSpPr>
          <p:nvPr>
            <p:ph sz="half" idx="2"/>
          </p:nvPr>
        </p:nvSpPr>
        <p:spPr>
          <a:xfrm>
            <a:off x="401638" y="1112838"/>
            <a:ext cx="8297862" cy="55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pitchFamily="34" charset="0"/>
                <a:ea typeface="Geneva"/>
                <a:cs typeface="Geneva"/>
              </a:rPr>
              <a:t>В каких из перечисленных стран у Вас есть родственники, близкие друзья, коллеги, с которыми Вы поддерживаете постоянную связь (лично, по почте, телефону и т.п.)?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9701" name="Arc 2"/>
          <p:cNvSpPr>
            <a:spLocks/>
          </p:cNvSpPr>
          <p:nvPr/>
        </p:nvSpPr>
        <p:spPr bwMode="auto">
          <a:xfrm rot="-1586638">
            <a:off x="5870575" y="2246313"/>
            <a:ext cx="1079500" cy="1020762"/>
          </a:xfrm>
          <a:custGeom>
            <a:avLst/>
            <a:gdLst>
              <a:gd name="T0" fmla="*/ 27809219 w 21600"/>
              <a:gd name="T1" fmla="*/ 0 h 24131"/>
              <a:gd name="T2" fmla="*/ 52089223 w 21600"/>
              <a:gd name="T3" fmla="*/ 43179108 h 24131"/>
              <a:gd name="T4" fmla="*/ 0 w 21600"/>
              <a:gd name="T5" fmla="*/ 33119330 h 24131"/>
              <a:gd name="T6" fmla="*/ 0 60000 65536"/>
              <a:gd name="T7" fmla="*/ 0 60000 65536"/>
              <a:gd name="T8" fmla="*/ 0 60000 65536"/>
              <a:gd name="T9" fmla="*/ 0 w 21600"/>
              <a:gd name="T10" fmla="*/ 0 h 24131"/>
              <a:gd name="T11" fmla="*/ 21600 w 21600"/>
              <a:gd name="T12" fmla="*/ 24131 h 24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131" fill="none" extrusionOk="0">
                <a:moveTo>
                  <a:pt x="11134" y="-1"/>
                </a:moveTo>
                <a:cubicBezTo>
                  <a:pt x="17628" y="3906"/>
                  <a:pt x="21600" y="10930"/>
                  <a:pt x="21600" y="18509"/>
                </a:cubicBezTo>
                <a:cubicBezTo>
                  <a:pt x="21600" y="20407"/>
                  <a:pt x="21349" y="22297"/>
                  <a:pt x="20855" y="24131"/>
                </a:cubicBezTo>
              </a:path>
              <a:path w="21600" h="24131" stroke="0" extrusionOk="0">
                <a:moveTo>
                  <a:pt x="11134" y="-1"/>
                </a:moveTo>
                <a:cubicBezTo>
                  <a:pt x="17628" y="3906"/>
                  <a:pt x="21600" y="10930"/>
                  <a:pt x="21600" y="18509"/>
                </a:cubicBezTo>
                <a:cubicBezTo>
                  <a:pt x="21600" y="20407"/>
                  <a:pt x="21349" y="22297"/>
                  <a:pt x="20855" y="24131"/>
                </a:cubicBezTo>
                <a:lnTo>
                  <a:pt x="0" y="18509"/>
                </a:lnTo>
                <a:lnTo>
                  <a:pt x="11134" y="-1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Arc 3"/>
          <p:cNvSpPr>
            <a:spLocks/>
          </p:cNvSpPr>
          <p:nvPr/>
        </p:nvSpPr>
        <p:spPr bwMode="auto">
          <a:xfrm rot="5675014" flipH="1">
            <a:off x="5156201" y="3657600"/>
            <a:ext cx="1617662" cy="2090737"/>
          </a:xfrm>
          <a:custGeom>
            <a:avLst/>
            <a:gdLst>
              <a:gd name="T0" fmla="*/ 73476645 w 21575"/>
              <a:gd name="T1" fmla="*/ 0 h 17197"/>
              <a:gd name="T2" fmla="*/ 121289935 w 21575"/>
              <a:gd name="T3" fmla="*/ 238825815 h 17197"/>
              <a:gd name="T4" fmla="*/ 0 w 21575"/>
              <a:gd name="T5" fmla="*/ 254183019 h 17197"/>
              <a:gd name="T6" fmla="*/ 0 60000 65536"/>
              <a:gd name="T7" fmla="*/ 0 60000 65536"/>
              <a:gd name="T8" fmla="*/ 0 60000 65536"/>
              <a:gd name="T9" fmla="*/ 0 w 21575"/>
              <a:gd name="T10" fmla="*/ 0 h 17197"/>
              <a:gd name="T11" fmla="*/ 21575 w 21575"/>
              <a:gd name="T12" fmla="*/ 17197 h 17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5" h="17197" fill="none" extrusionOk="0">
                <a:moveTo>
                  <a:pt x="13069" y="0"/>
                </a:moveTo>
                <a:cubicBezTo>
                  <a:pt x="18154" y="3864"/>
                  <a:pt x="21267" y="9779"/>
                  <a:pt x="21574" y="16158"/>
                </a:cubicBezTo>
              </a:path>
              <a:path w="21575" h="17197" stroke="0" extrusionOk="0">
                <a:moveTo>
                  <a:pt x="13069" y="0"/>
                </a:moveTo>
                <a:cubicBezTo>
                  <a:pt x="18154" y="3864"/>
                  <a:pt x="21267" y="9779"/>
                  <a:pt x="21574" y="16158"/>
                </a:cubicBezTo>
                <a:lnTo>
                  <a:pt x="0" y="17197"/>
                </a:lnTo>
                <a:lnTo>
                  <a:pt x="13069" y="0"/>
                </a:lnTo>
                <a:close/>
              </a:path>
            </a:pathLst>
          </a:custGeom>
          <a:noFill/>
          <a:ln w="50800">
            <a:solidFill>
              <a:srgbClr val="F8C01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9703" name="Arc 4"/>
          <p:cNvSpPr>
            <a:spLocks/>
          </p:cNvSpPr>
          <p:nvPr/>
        </p:nvSpPr>
        <p:spPr bwMode="auto">
          <a:xfrm rot="3352975" flipH="1">
            <a:off x="5584032" y="2497931"/>
            <a:ext cx="1104900" cy="2052637"/>
          </a:xfrm>
          <a:custGeom>
            <a:avLst/>
            <a:gdLst>
              <a:gd name="T0" fmla="*/ 27192805 w 21584"/>
              <a:gd name="T1" fmla="*/ 0 h 18944"/>
              <a:gd name="T2" fmla="*/ 56560601 w 21584"/>
              <a:gd name="T3" fmla="*/ 212594418 h 18944"/>
              <a:gd name="T4" fmla="*/ 0 w 21584"/>
              <a:gd name="T5" fmla="*/ 222409352 h 18944"/>
              <a:gd name="T6" fmla="*/ 0 60000 65536"/>
              <a:gd name="T7" fmla="*/ 0 60000 65536"/>
              <a:gd name="T8" fmla="*/ 0 60000 65536"/>
              <a:gd name="T9" fmla="*/ 0 w 21584"/>
              <a:gd name="T10" fmla="*/ 0 h 18944"/>
              <a:gd name="T11" fmla="*/ 21584 w 21584"/>
              <a:gd name="T12" fmla="*/ 18944 h 18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4" h="18944" fill="none" extrusionOk="0">
                <a:moveTo>
                  <a:pt x="10377" y="-1"/>
                </a:moveTo>
                <a:cubicBezTo>
                  <a:pt x="17035" y="3647"/>
                  <a:pt x="21289" y="10521"/>
                  <a:pt x="21583" y="18108"/>
                </a:cubicBezTo>
              </a:path>
              <a:path w="21584" h="18944" stroke="0" extrusionOk="0">
                <a:moveTo>
                  <a:pt x="10377" y="-1"/>
                </a:moveTo>
                <a:cubicBezTo>
                  <a:pt x="17035" y="3647"/>
                  <a:pt x="21289" y="10521"/>
                  <a:pt x="21583" y="18108"/>
                </a:cubicBezTo>
                <a:lnTo>
                  <a:pt x="0" y="18944"/>
                </a:lnTo>
                <a:lnTo>
                  <a:pt x="10377" y="-1"/>
                </a:lnTo>
                <a:close/>
              </a:path>
            </a:pathLst>
          </a:custGeom>
          <a:noFill/>
          <a:ln w="50800">
            <a:solidFill>
              <a:srgbClr val="F8C01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9704" name="Arc 5"/>
          <p:cNvSpPr>
            <a:spLocks/>
          </p:cNvSpPr>
          <p:nvPr/>
        </p:nvSpPr>
        <p:spPr bwMode="auto">
          <a:xfrm rot="18199614" flipH="1">
            <a:off x="4201319" y="2459832"/>
            <a:ext cx="1019175" cy="935037"/>
          </a:xfrm>
          <a:custGeom>
            <a:avLst/>
            <a:gdLst>
              <a:gd name="T0" fmla="*/ 0 w 17753"/>
              <a:gd name="T1" fmla="*/ 0 h 21600"/>
              <a:gd name="T2" fmla="*/ 58509417 w 17753"/>
              <a:gd name="T3" fmla="*/ 17419974 h 21600"/>
              <a:gd name="T4" fmla="*/ 0 w 17753"/>
              <a:gd name="T5" fmla="*/ 40476670 h 21600"/>
              <a:gd name="T6" fmla="*/ 0 60000 65536"/>
              <a:gd name="T7" fmla="*/ 0 60000 65536"/>
              <a:gd name="T8" fmla="*/ 0 60000 65536"/>
              <a:gd name="T9" fmla="*/ 0 w 17753"/>
              <a:gd name="T10" fmla="*/ 0 h 21600"/>
              <a:gd name="T11" fmla="*/ 17753 w 177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53" h="21600" fill="none" extrusionOk="0">
                <a:moveTo>
                  <a:pt x="-1" y="0"/>
                </a:moveTo>
                <a:cubicBezTo>
                  <a:pt x="7084" y="0"/>
                  <a:pt x="13717" y="3473"/>
                  <a:pt x="17753" y="9295"/>
                </a:cubicBezTo>
              </a:path>
              <a:path w="17753" h="21600" stroke="0" extrusionOk="0">
                <a:moveTo>
                  <a:pt x="-1" y="0"/>
                </a:moveTo>
                <a:cubicBezTo>
                  <a:pt x="7084" y="0"/>
                  <a:pt x="13717" y="3473"/>
                  <a:pt x="17753" y="929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Arc 6"/>
          <p:cNvSpPr>
            <a:spLocks/>
          </p:cNvSpPr>
          <p:nvPr/>
        </p:nvSpPr>
        <p:spPr bwMode="auto">
          <a:xfrm rot="3783238" flipH="1">
            <a:off x="3632200" y="4686300"/>
            <a:ext cx="576263" cy="1071563"/>
          </a:xfrm>
          <a:custGeom>
            <a:avLst/>
            <a:gdLst>
              <a:gd name="T0" fmla="*/ 0 w 21600"/>
              <a:gd name="T1" fmla="*/ 0 h 22286"/>
              <a:gd name="T2" fmla="*/ 15366213 w 21600"/>
              <a:gd name="T3" fmla="*/ 51523159 h 22286"/>
              <a:gd name="T4" fmla="*/ 0 w 21600"/>
              <a:gd name="T5" fmla="*/ 49937213 h 22286"/>
              <a:gd name="T6" fmla="*/ 0 60000 65536"/>
              <a:gd name="T7" fmla="*/ 0 60000 65536"/>
              <a:gd name="T8" fmla="*/ 0 60000 65536"/>
              <a:gd name="T9" fmla="*/ 0 w 21600"/>
              <a:gd name="T10" fmla="*/ 0 h 22286"/>
              <a:gd name="T11" fmla="*/ 21600 w 21600"/>
              <a:gd name="T12" fmla="*/ 22286 h 22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828"/>
                  <a:pt x="21596" y="22057"/>
                  <a:pt x="21589" y="22286"/>
                </a:cubicBezTo>
              </a:path>
              <a:path w="21600" h="222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828"/>
                  <a:pt x="21596" y="22057"/>
                  <a:pt x="21589" y="222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9706" name="Arc 7"/>
          <p:cNvSpPr>
            <a:spLocks/>
          </p:cNvSpPr>
          <p:nvPr/>
        </p:nvSpPr>
        <p:spPr bwMode="auto">
          <a:xfrm rot="-5027210">
            <a:off x="3118644" y="4237831"/>
            <a:ext cx="1462088" cy="955675"/>
          </a:xfrm>
          <a:custGeom>
            <a:avLst/>
            <a:gdLst>
              <a:gd name="T0" fmla="*/ 11346490 w 20511"/>
              <a:gd name="T1" fmla="*/ 0 h 21484"/>
              <a:gd name="T2" fmla="*/ 104222189 w 20511"/>
              <a:gd name="T3" fmla="*/ 29111300 h 21484"/>
              <a:gd name="T4" fmla="*/ 0 w 20511"/>
              <a:gd name="T5" fmla="*/ 42511390 h 21484"/>
              <a:gd name="T6" fmla="*/ 0 60000 65536"/>
              <a:gd name="T7" fmla="*/ 0 60000 65536"/>
              <a:gd name="T8" fmla="*/ 0 60000 65536"/>
              <a:gd name="T9" fmla="*/ 0 w 20511"/>
              <a:gd name="T10" fmla="*/ 0 h 21484"/>
              <a:gd name="T11" fmla="*/ 20511 w 20511"/>
              <a:gd name="T12" fmla="*/ 21484 h 214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11" h="21484" fill="none" extrusionOk="0">
                <a:moveTo>
                  <a:pt x="2233" y="-1"/>
                </a:moveTo>
                <a:cubicBezTo>
                  <a:pt x="10690" y="878"/>
                  <a:pt x="17845" y="6637"/>
                  <a:pt x="20510" y="14712"/>
                </a:cubicBezTo>
              </a:path>
              <a:path w="20511" h="21484" stroke="0" extrusionOk="0">
                <a:moveTo>
                  <a:pt x="2233" y="-1"/>
                </a:moveTo>
                <a:cubicBezTo>
                  <a:pt x="10690" y="878"/>
                  <a:pt x="17845" y="6637"/>
                  <a:pt x="20510" y="14712"/>
                </a:cubicBezTo>
                <a:lnTo>
                  <a:pt x="0" y="21484"/>
                </a:lnTo>
                <a:lnTo>
                  <a:pt x="2233" y="-1"/>
                </a:lnTo>
                <a:close/>
              </a:path>
            </a:pathLst>
          </a:custGeom>
          <a:noFill/>
          <a:ln w="63500">
            <a:solidFill>
              <a:srgbClr val="004A7C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Arc 8"/>
          <p:cNvSpPr>
            <a:spLocks/>
          </p:cNvSpPr>
          <p:nvPr/>
        </p:nvSpPr>
        <p:spPr bwMode="auto">
          <a:xfrm rot="18569537" flipV="1">
            <a:off x="4327526" y="2930525"/>
            <a:ext cx="2881312" cy="2516187"/>
          </a:xfrm>
          <a:custGeom>
            <a:avLst/>
            <a:gdLst>
              <a:gd name="T0" fmla="*/ 255252704 w 21354"/>
              <a:gd name="T1" fmla="*/ 0 h 16432"/>
              <a:gd name="T2" fmla="*/ 388777962 w 21354"/>
              <a:gd name="T3" fmla="*/ 308997166 h 16432"/>
              <a:gd name="T4" fmla="*/ 0 w 21354"/>
              <a:gd name="T5" fmla="*/ 385296800 h 16432"/>
              <a:gd name="T6" fmla="*/ 0 60000 65536"/>
              <a:gd name="T7" fmla="*/ 0 60000 65536"/>
              <a:gd name="T8" fmla="*/ 0 60000 65536"/>
              <a:gd name="T9" fmla="*/ 0 w 21354"/>
              <a:gd name="T10" fmla="*/ 0 h 16432"/>
              <a:gd name="T11" fmla="*/ 21354 w 21354"/>
              <a:gd name="T12" fmla="*/ 16432 h 16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54" h="16432" fill="none" extrusionOk="0">
                <a:moveTo>
                  <a:pt x="14019" y="0"/>
                </a:moveTo>
                <a:cubicBezTo>
                  <a:pt x="17968" y="3369"/>
                  <a:pt x="20571" y="8047"/>
                  <a:pt x="21353" y="13178"/>
                </a:cubicBezTo>
              </a:path>
              <a:path w="21354" h="16432" stroke="0" extrusionOk="0">
                <a:moveTo>
                  <a:pt x="14019" y="0"/>
                </a:moveTo>
                <a:cubicBezTo>
                  <a:pt x="17968" y="3369"/>
                  <a:pt x="20571" y="8047"/>
                  <a:pt x="21353" y="13178"/>
                </a:cubicBezTo>
                <a:lnTo>
                  <a:pt x="0" y="16432"/>
                </a:lnTo>
                <a:lnTo>
                  <a:pt x="14019" y="0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9708" name="Arc 9"/>
          <p:cNvSpPr>
            <a:spLocks/>
          </p:cNvSpPr>
          <p:nvPr/>
        </p:nvSpPr>
        <p:spPr bwMode="auto">
          <a:xfrm rot="133080" flipH="1">
            <a:off x="4616450" y="2470150"/>
            <a:ext cx="1646238" cy="1868488"/>
          </a:xfrm>
          <a:custGeom>
            <a:avLst/>
            <a:gdLst>
              <a:gd name="T0" fmla="*/ 43324327 w 20521"/>
              <a:gd name="T1" fmla="*/ 0 h 20524"/>
              <a:gd name="T2" fmla="*/ 132064532 w 20521"/>
              <a:gd name="T3" fmla="*/ 114235318 h 20524"/>
              <a:gd name="T4" fmla="*/ 0 w 20521"/>
              <a:gd name="T5" fmla="*/ 170105603 h 20524"/>
              <a:gd name="T6" fmla="*/ 0 60000 65536"/>
              <a:gd name="T7" fmla="*/ 0 60000 65536"/>
              <a:gd name="T8" fmla="*/ 0 60000 65536"/>
              <a:gd name="T9" fmla="*/ 0 w 20521"/>
              <a:gd name="T10" fmla="*/ 0 h 20524"/>
              <a:gd name="T11" fmla="*/ 20521 w 20521"/>
              <a:gd name="T12" fmla="*/ 20524 h 205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21" h="20524" fill="none" extrusionOk="0">
                <a:moveTo>
                  <a:pt x="6732" y="-1"/>
                </a:moveTo>
                <a:cubicBezTo>
                  <a:pt x="13258" y="2140"/>
                  <a:pt x="18377" y="7257"/>
                  <a:pt x="20521" y="13782"/>
                </a:cubicBezTo>
              </a:path>
              <a:path w="20521" h="20524" stroke="0" extrusionOk="0">
                <a:moveTo>
                  <a:pt x="6732" y="-1"/>
                </a:moveTo>
                <a:cubicBezTo>
                  <a:pt x="13258" y="2140"/>
                  <a:pt x="18377" y="7257"/>
                  <a:pt x="20521" y="13782"/>
                </a:cubicBezTo>
                <a:lnTo>
                  <a:pt x="0" y="20524"/>
                </a:lnTo>
                <a:lnTo>
                  <a:pt x="6732" y="-1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Arc 10"/>
          <p:cNvSpPr>
            <a:spLocks/>
          </p:cNvSpPr>
          <p:nvPr/>
        </p:nvSpPr>
        <p:spPr bwMode="auto">
          <a:xfrm rot="5027210" flipH="1">
            <a:off x="4629944" y="4312444"/>
            <a:ext cx="1601788" cy="939800"/>
          </a:xfrm>
          <a:custGeom>
            <a:avLst/>
            <a:gdLst>
              <a:gd name="T0" fmla="*/ 25207287 w 21237"/>
              <a:gd name="T1" fmla="*/ 0 h 21141"/>
              <a:gd name="T2" fmla="*/ 120813900 w 21237"/>
              <a:gd name="T3" fmla="*/ 33983854 h 21141"/>
              <a:gd name="T4" fmla="*/ 0 w 21237"/>
              <a:gd name="T5" fmla="*/ 41777780 h 21141"/>
              <a:gd name="T6" fmla="*/ 0 60000 65536"/>
              <a:gd name="T7" fmla="*/ 0 60000 65536"/>
              <a:gd name="T8" fmla="*/ 0 60000 65536"/>
              <a:gd name="T9" fmla="*/ 0 w 21237"/>
              <a:gd name="T10" fmla="*/ 0 h 21141"/>
              <a:gd name="T11" fmla="*/ 21237 w 21237"/>
              <a:gd name="T12" fmla="*/ 21141 h 21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37" h="21141" fill="none" extrusionOk="0">
                <a:moveTo>
                  <a:pt x="4430" y="0"/>
                </a:moveTo>
                <a:cubicBezTo>
                  <a:pt x="13000" y="1796"/>
                  <a:pt x="19638" y="8588"/>
                  <a:pt x="21236" y="17197"/>
                </a:cubicBezTo>
              </a:path>
              <a:path w="21237" h="21141" stroke="0" extrusionOk="0">
                <a:moveTo>
                  <a:pt x="4430" y="0"/>
                </a:moveTo>
                <a:cubicBezTo>
                  <a:pt x="13000" y="1796"/>
                  <a:pt x="19638" y="8588"/>
                  <a:pt x="21236" y="17197"/>
                </a:cubicBezTo>
                <a:lnTo>
                  <a:pt x="0" y="21141"/>
                </a:lnTo>
                <a:lnTo>
                  <a:pt x="4430" y="0"/>
                </a:lnTo>
                <a:close/>
              </a:path>
            </a:pathLst>
          </a:custGeom>
          <a:noFill/>
          <a:ln w="76200">
            <a:solidFill>
              <a:srgbClr val="FFF10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Arc 11"/>
          <p:cNvSpPr>
            <a:spLocks/>
          </p:cNvSpPr>
          <p:nvPr/>
        </p:nvSpPr>
        <p:spPr bwMode="auto">
          <a:xfrm rot="-5400000">
            <a:off x="2655094" y="3274219"/>
            <a:ext cx="966788" cy="1822450"/>
          </a:xfrm>
          <a:custGeom>
            <a:avLst/>
            <a:gdLst>
              <a:gd name="T0" fmla="*/ 0 w 26532"/>
              <a:gd name="T1" fmla="*/ 3571977 h 23042"/>
              <a:gd name="T2" fmla="*/ 35164636 w 26532"/>
              <a:gd name="T3" fmla="*/ 144142175 h 23042"/>
              <a:gd name="T4" fmla="*/ 6548557 w 26532"/>
              <a:gd name="T5" fmla="*/ 135121594 h 23042"/>
              <a:gd name="T6" fmla="*/ 0 60000 65536"/>
              <a:gd name="T7" fmla="*/ 0 60000 65536"/>
              <a:gd name="T8" fmla="*/ 0 60000 65536"/>
              <a:gd name="T9" fmla="*/ 0 w 26532"/>
              <a:gd name="T10" fmla="*/ 0 h 23042"/>
              <a:gd name="T11" fmla="*/ 26532 w 26532"/>
              <a:gd name="T12" fmla="*/ 23042 h 230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532" h="23042" fill="none" extrusionOk="0">
                <a:moveTo>
                  <a:pt x="-1" y="570"/>
                </a:moveTo>
                <a:cubicBezTo>
                  <a:pt x="1616" y="191"/>
                  <a:pt x="3271" y="-1"/>
                  <a:pt x="4932" y="0"/>
                </a:cubicBezTo>
                <a:cubicBezTo>
                  <a:pt x="16861" y="0"/>
                  <a:pt x="26532" y="9670"/>
                  <a:pt x="26532" y="21600"/>
                </a:cubicBezTo>
                <a:cubicBezTo>
                  <a:pt x="26532" y="22081"/>
                  <a:pt x="26515" y="22561"/>
                  <a:pt x="26483" y="23041"/>
                </a:cubicBezTo>
              </a:path>
              <a:path w="26532" h="23042" stroke="0" extrusionOk="0">
                <a:moveTo>
                  <a:pt x="-1" y="570"/>
                </a:moveTo>
                <a:cubicBezTo>
                  <a:pt x="1616" y="191"/>
                  <a:pt x="3271" y="-1"/>
                  <a:pt x="4932" y="0"/>
                </a:cubicBezTo>
                <a:cubicBezTo>
                  <a:pt x="16861" y="0"/>
                  <a:pt x="26532" y="9670"/>
                  <a:pt x="26532" y="21600"/>
                </a:cubicBezTo>
                <a:cubicBezTo>
                  <a:pt x="26532" y="22081"/>
                  <a:pt x="26515" y="22561"/>
                  <a:pt x="26483" y="23041"/>
                </a:cubicBezTo>
                <a:lnTo>
                  <a:pt x="4932" y="21600"/>
                </a:lnTo>
                <a:lnTo>
                  <a:pt x="-1" y="570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9711" name="Arc 12"/>
          <p:cNvSpPr>
            <a:spLocks/>
          </p:cNvSpPr>
          <p:nvPr/>
        </p:nvSpPr>
        <p:spPr bwMode="auto">
          <a:xfrm rot="491018" flipV="1">
            <a:off x="3630613" y="1825625"/>
            <a:ext cx="2282825" cy="1558925"/>
          </a:xfrm>
          <a:custGeom>
            <a:avLst/>
            <a:gdLst>
              <a:gd name="T0" fmla="*/ 162642120 w 20521"/>
              <a:gd name="T1" fmla="*/ 0 h 17128"/>
              <a:gd name="T2" fmla="*/ 253596161 w 20521"/>
              <a:gd name="T3" fmla="*/ 86045324 h 17128"/>
              <a:gd name="T4" fmla="*/ 0 w 20521"/>
              <a:gd name="T5" fmla="*/ 141887386 h 17128"/>
              <a:gd name="T6" fmla="*/ 0 60000 65536"/>
              <a:gd name="T7" fmla="*/ 0 60000 65536"/>
              <a:gd name="T8" fmla="*/ 0 60000 65536"/>
              <a:gd name="T9" fmla="*/ 0 w 20521"/>
              <a:gd name="T10" fmla="*/ 0 h 17128"/>
              <a:gd name="T11" fmla="*/ 20521 w 20521"/>
              <a:gd name="T12" fmla="*/ 17128 h 17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21" h="17128" fill="none" extrusionOk="0">
                <a:moveTo>
                  <a:pt x="13160" y="0"/>
                </a:moveTo>
                <a:cubicBezTo>
                  <a:pt x="16601" y="2644"/>
                  <a:pt x="19166" y="6263"/>
                  <a:pt x="20521" y="10386"/>
                </a:cubicBezTo>
              </a:path>
              <a:path w="20521" h="17128" stroke="0" extrusionOk="0">
                <a:moveTo>
                  <a:pt x="13160" y="0"/>
                </a:moveTo>
                <a:cubicBezTo>
                  <a:pt x="16601" y="2644"/>
                  <a:pt x="19166" y="6263"/>
                  <a:pt x="20521" y="10386"/>
                </a:cubicBezTo>
                <a:lnTo>
                  <a:pt x="0" y="17128"/>
                </a:lnTo>
                <a:lnTo>
                  <a:pt x="13160" y="0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9712" name="Arc 13"/>
          <p:cNvSpPr>
            <a:spLocks/>
          </p:cNvSpPr>
          <p:nvPr/>
        </p:nvSpPr>
        <p:spPr bwMode="auto">
          <a:xfrm>
            <a:off x="2271713" y="2909888"/>
            <a:ext cx="1838325" cy="1079500"/>
          </a:xfrm>
          <a:custGeom>
            <a:avLst/>
            <a:gdLst>
              <a:gd name="T0" fmla="*/ 0 w 21909"/>
              <a:gd name="T1" fmla="*/ 337194 h 21600"/>
              <a:gd name="T2" fmla="*/ 154248884 w 21909"/>
              <a:gd name="T3" fmla="*/ 30756504 h 21600"/>
              <a:gd name="T4" fmla="*/ 16946338 w 21909"/>
              <a:gd name="T5" fmla="*/ 53950012 h 21600"/>
              <a:gd name="T6" fmla="*/ 0 60000 65536"/>
              <a:gd name="T7" fmla="*/ 0 60000 65536"/>
              <a:gd name="T8" fmla="*/ 0 60000 65536"/>
              <a:gd name="T9" fmla="*/ 0 w 21909"/>
              <a:gd name="T10" fmla="*/ 0 h 21600"/>
              <a:gd name="T11" fmla="*/ 21909 w 219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9" h="21600" fill="none" extrusionOk="0">
                <a:moveTo>
                  <a:pt x="-1" y="134"/>
                </a:moveTo>
                <a:cubicBezTo>
                  <a:pt x="799" y="44"/>
                  <a:pt x="1602" y="-1"/>
                  <a:pt x="2407" y="0"/>
                </a:cubicBezTo>
                <a:cubicBezTo>
                  <a:pt x="10738" y="0"/>
                  <a:pt x="18327" y="4791"/>
                  <a:pt x="21909" y="12313"/>
                </a:cubicBezTo>
              </a:path>
              <a:path w="21909" h="21600" stroke="0" extrusionOk="0">
                <a:moveTo>
                  <a:pt x="-1" y="134"/>
                </a:moveTo>
                <a:cubicBezTo>
                  <a:pt x="799" y="44"/>
                  <a:pt x="1602" y="-1"/>
                  <a:pt x="2407" y="0"/>
                </a:cubicBezTo>
                <a:cubicBezTo>
                  <a:pt x="10738" y="0"/>
                  <a:pt x="18327" y="4791"/>
                  <a:pt x="21909" y="12313"/>
                </a:cubicBezTo>
                <a:lnTo>
                  <a:pt x="2407" y="21600"/>
                </a:lnTo>
                <a:lnTo>
                  <a:pt x="-1" y="134"/>
                </a:lnTo>
                <a:close/>
              </a:path>
            </a:pathLst>
          </a:custGeom>
          <a:noFill/>
          <a:ln w="63500">
            <a:solidFill>
              <a:srgbClr val="004A7C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Oval 14"/>
          <p:cNvSpPr>
            <a:spLocks noChangeArrowheads="1"/>
          </p:cNvSpPr>
          <p:nvPr/>
        </p:nvSpPr>
        <p:spPr bwMode="auto">
          <a:xfrm>
            <a:off x="4049713" y="3268663"/>
            <a:ext cx="1050925" cy="1050925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14" name="Oval 16"/>
          <p:cNvSpPr>
            <a:spLocks noChangeArrowheads="1"/>
          </p:cNvSpPr>
          <p:nvPr/>
        </p:nvSpPr>
        <p:spPr bwMode="auto">
          <a:xfrm>
            <a:off x="4538663" y="2138363"/>
            <a:ext cx="138112" cy="138112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15" name="Oval 17"/>
          <p:cNvSpPr>
            <a:spLocks noChangeArrowheads="1"/>
          </p:cNvSpPr>
          <p:nvPr/>
        </p:nvSpPr>
        <p:spPr bwMode="auto">
          <a:xfrm>
            <a:off x="5895975" y="2319338"/>
            <a:ext cx="138113" cy="138112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16" name="Oval 18"/>
          <p:cNvSpPr>
            <a:spLocks noChangeArrowheads="1"/>
          </p:cNvSpPr>
          <p:nvPr/>
        </p:nvSpPr>
        <p:spPr bwMode="auto">
          <a:xfrm>
            <a:off x="6959600" y="2949575"/>
            <a:ext cx="138113" cy="138113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17" name="Oval 19"/>
          <p:cNvSpPr>
            <a:spLocks noChangeArrowheads="1"/>
          </p:cNvSpPr>
          <p:nvPr/>
        </p:nvSpPr>
        <p:spPr bwMode="auto">
          <a:xfrm>
            <a:off x="4538663" y="5337175"/>
            <a:ext cx="138112" cy="138113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18" name="Rectangle 21"/>
          <p:cNvSpPr>
            <a:spLocks noChangeArrowheads="1"/>
          </p:cNvSpPr>
          <p:nvPr/>
        </p:nvSpPr>
        <p:spPr bwMode="auto">
          <a:xfrm>
            <a:off x="2913063" y="2103438"/>
            <a:ext cx="10398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Азербайджан</a:t>
            </a:r>
          </a:p>
        </p:txBody>
      </p:sp>
      <p:sp>
        <p:nvSpPr>
          <p:cNvPr id="29719" name="Rectangle 22"/>
          <p:cNvSpPr>
            <a:spLocks noChangeArrowheads="1"/>
          </p:cNvSpPr>
          <p:nvPr/>
        </p:nvSpPr>
        <p:spPr bwMode="auto">
          <a:xfrm>
            <a:off x="1944688" y="2630488"/>
            <a:ext cx="685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Армения</a:t>
            </a:r>
          </a:p>
        </p:txBody>
      </p:sp>
      <p:sp>
        <p:nvSpPr>
          <p:cNvPr id="29720" name="Rectangle 23"/>
          <p:cNvSpPr>
            <a:spLocks noChangeArrowheads="1"/>
          </p:cNvSpPr>
          <p:nvPr/>
        </p:nvSpPr>
        <p:spPr bwMode="auto">
          <a:xfrm>
            <a:off x="7056438" y="3117850"/>
            <a:ext cx="7302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Беларусь</a:t>
            </a:r>
          </a:p>
        </p:txBody>
      </p:sp>
      <p:sp>
        <p:nvSpPr>
          <p:cNvPr id="29721" name="Rectangle 24"/>
          <p:cNvSpPr>
            <a:spLocks noChangeArrowheads="1"/>
          </p:cNvSpPr>
          <p:nvPr/>
        </p:nvSpPr>
        <p:spPr bwMode="auto">
          <a:xfrm>
            <a:off x="4308475" y="5548313"/>
            <a:ext cx="7826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Казахстан</a:t>
            </a:r>
          </a:p>
        </p:txBody>
      </p:sp>
      <p:sp>
        <p:nvSpPr>
          <p:cNvPr id="29722" name="Rectangle 25"/>
          <p:cNvSpPr>
            <a:spLocks noChangeArrowheads="1"/>
          </p:cNvSpPr>
          <p:nvPr/>
        </p:nvSpPr>
        <p:spPr bwMode="auto">
          <a:xfrm>
            <a:off x="2952750" y="5349875"/>
            <a:ext cx="9096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Кыргызстан</a:t>
            </a:r>
          </a:p>
        </p:txBody>
      </p:sp>
      <p:sp>
        <p:nvSpPr>
          <p:cNvPr id="29723" name="Rectangle 26"/>
          <p:cNvSpPr>
            <a:spLocks noChangeArrowheads="1"/>
          </p:cNvSpPr>
          <p:nvPr/>
        </p:nvSpPr>
        <p:spPr bwMode="auto">
          <a:xfrm>
            <a:off x="6769100" y="4702175"/>
            <a:ext cx="698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Молдова</a:t>
            </a:r>
          </a:p>
        </p:txBody>
      </p:sp>
      <p:sp>
        <p:nvSpPr>
          <p:cNvPr id="29724" name="Rectangle 27"/>
          <p:cNvSpPr>
            <a:spLocks noChangeArrowheads="1"/>
          </p:cNvSpPr>
          <p:nvPr/>
        </p:nvSpPr>
        <p:spPr bwMode="auto">
          <a:xfrm>
            <a:off x="5568950" y="5278438"/>
            <a:ext cx="1000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Таджикистан</a:t>
            </a:r>
          </a:p>
        </p:txBody>
      </p:sp>
      <p:sp>
        <p:nvSpPr>
          <p:cNvPr id="29725" name="Rectangle 28"/>
          <p:cNvSpPr>
            <a:spLocks noChangeArrowheads="1"/>
          </p:cNvSpPr>
          <p:nvPr/>
        </p:nvSpPr>
        <p:spPr bwMode="auto">
          <a:xfrm>
            <a:off x="1135063" y="4424363"/>
            <a:ext cx="8747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Узбекистан</a:t>
            </a:r>
          </a:p>
        </p:txBody>
      </p:sp>
      <p:sp>
        <p:nvSpPr>
          <p:cNvPr id="29726" name="Rectangle 29"/>
          <p:cNvSpPr>
            <a:spLocks noChangeArrowheads="1"/>
          </p:cNvSpPr>
          <p:nvPr/>
        </p:nvSpPr>
        <p:spPr bwMode="auto">
          <a:xfrm>
            <a:off x="5688013" y="1973263"/>
            <a:ext cx="635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Украина</a:t>
            </a:r>
          </a:p>
        </p:txBody>
      </p:sp>
      <p:sp>
        <p:nvSpPr>
          <p:cNvPr id="29727" name="Rectangle 30"/>
          <p:cNvSpPr>
            <a:spLocks noChangeArrowheads="1"/>
          </p:cNvSpPr>
          <p:nvPr/>
        </p:nvSpPr>
        <p:spPr bwMode="auto">
          <a:xfrm>
            <a:off x="4408488" y="1941513"/>
            <a:ext cx="514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Грузия</a:t>
            </a:r>
          </a:p>
        </p:txBody>
      </p:sp>
      <p:sp>
        <p:nvSpPr>
          <p:cNvPr id="29728" name="Rectangle 31"/>
          <p:cNvSpPr>
            <a:spLocks noChangeArrowheads="1"/>
          </p:cNvSpPr>
          <p:nvPr/>
        </p:nvSpPr>
        <p:spPr bwMode="auto">
          <a:xfrm>
            <a:off x="4351338" y="3736975"/>
            <a:ext cx="546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Россия</a:t>
            </a:r>
          </a:p>
        </p:txBody>
      </p:sp>
      <p:sp>
        <p:nvSpPr>
          <p:cNvPr id="29729" name="Oval 32"/>
          <p:cNvSpPr>
            <a:spLocks noChangeArrowheads="1"/>
          </p:cNvSpPr>
          <p:nvPr/>
        </p:nvSpPr>
        <p:spPr bwMode="auto">
          <a:xfrm>
            <a:off x="3268663" y="5175250"/>
            <a:ext cx="104775" cy="103188"/>
          </a:xfrm>
          <a:prstGeom prst="ellipse">
            <a:avLst/>
          </a:prstGeom>
          <a:solidFill>
            <a:srgbClr val="99CC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30" name="Oval 33"/>
          <p:cNvSpPr>
            <a:spLocks noChangeArrowheads="1"/>
          </p:cNvSpPr>
          <p:nvPr/>
        </p:nvSpPr>
        <p:spPr bwMode="auto">
          <a:xfrm>
            <a:off x="5905500" y="5178425"/>
            <a:ext cx="114300" cy="114300"/>
          </a:xfrm>
          <a:prstGeom prst="ellipse">
            <a:avLst/>
          </a:prstGeom>
          <a:solidFill>
            <a:srgbClr val="99CC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31" name="Oval 34"/>
          <p:cNvSpPr>
            <a:spLocks noChangeArrowheads="1"/>
          </p:cNvSpPr>
          <p:nvPr/>
        </p:nvSpPr>
        <p:spPr bwMode="auto">
          <a:xfrm>
            <a:off x="2190750" y="2844800"/>
            <a:ext cx="104775" cy="103188"/>
          </a:xfrm>
          <a:prstGeom prst="ellipse">
            <a:avLst/>
          </a:prstGeom>
          <a:solidFill>
            <a:srgbClr val="99CC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32" name="Oval 35"/>
          <p:cNvSpPr>
            <a:spLocks noChangeArrowheads="1"/>
          </p:cNvSpPr>
          <p:nvPr/>
        </p:nvSpPr>
        <p:spPr bwMode="auto">
          <a:xfrm>
            <a:off x="3252788" y="2309813"/>
            <a:ext cx="104775" cy="106362"/>
          </a:xfrm>
          <a:prstGeom prst="ellipse">
            <a:avLst/>
          </a:prstGeom>
          <a:solidFill>
            <a:srgbClr val="99CC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33" name="Oval 36"/>
          <p:cNvSpPr>
            <a:spLocks noChangeArrowheads="1"/>
          </p:cNvSpPr>
          <p:nvPr/>
        </p:nvSpPr>
        <p:spPr bwMode="auto">
          <a:xfrm>
            <a:off x="6985000" y="4576763"/>
            <a:ext cx="125413" cy="125412"/>
          </a:xfrm>
          <a:prstGeom prst="ellipse">
            <a:avLst/>
          </a:prstGeom>
          <a:solidFill>
            <a:srgbClr val="99CC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34" name="Oval 37"/>
          <p:cNvSpPr>
            <a:spLocks noChangeArrowheads="1"/>
          </p:cNvSpPr>
          <p:nvPr/>
        </p:nvSpPr>
        <p:spPr bwMode="auto">
          <a:xfrm>
            <a:off x="3227388" y="2292350"/>
            <a:ext cx="130175" cy="128588"/>
          </a:xfrm>
          <a:prstGeom prst="ellipse">
            <a:avLst/>
          </a:prstGeom>
          <a:solidFill>
            <a:srgbClr val="004A7C"/>
          </a:solidFill>
          <a:ln w="8001">
            <a:solidFill>
              <a:srgbClr val="004A7C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35" name="Oval 38"/>
          <p:cNvSpPr>
            <a:spLocks noChangeArrowheads="1"/>
          </p:cNvSpPr>
          <p:nvPr/>
        </p:nvSpPr>
        <p:spPr bwMode="auto">
          <a:xfrm>
            <a:off x="2176463" y="2830513"/>
            <a:ext cx="130175" cy="131762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36" name="Oval 39"/>
          <p:cNvSpPr>
            <a:spLocks noChangeArrowheads="1"/>
          </p:cNvSpPr>
          <p:nvPr/>
        </p:nvSpPr>
        <p:spPr bwMode="auto">
          <a:xfrm>
            <a:off x="6900863" y="2887663"/>
            <a:ext cx="254000" cy="252412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37" name="Oval 40"/>
          <p:cNvSpPr>
            <a:spLocks noChangeArrowheads="1"/>
          </p:cNvSpPr>
          <p:nvPr/>
        </p:nvSpPr>
        <p:spPr bwMode="auto">
          <a:xfrm>
            <a:off x="4511675" y="2114550"/>
            <a:ext cx="196850" cy="195263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38" name="Oval 41"/>
          <p:cNvSpPr>
            <a:spLocks noChangeArrowheads="1"/>
          </p:cNvSpPr>
          <p:nvPr/>
        </p:nvSpPr>
        <p:spPr bwMode="auto">
          <a:xfrm>
            <a:off x="4445000" y="5222875"/>
            <a:ext cx="327025" cy="325438"/>
          </a:xfrm>
          <a:prstGeom prst="ellipse">
            <a:avLst/>
          </a:prstGeom>
          <a:solidFill>
            <a:srgbClr val="004A7C"/>
          </a:solidFill>
          <a:ln w="8001">
            <a:solidFill>
              <a:srgbClr val="004A7C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39" name="Oval 42"/>
          <p:cNvSpPr>
            <a:spLocks noChangeArrowheads="1"/>
          </p:cNvSpPr>
          <p:nvPr/>
        </p:nvSpPr>
        <p:spPr bwMode="auto">
          <a:xfrm>
            <a:off x="3251200" y="5170488"/>
            <a:ext cx="123825" cy="122237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40" name="Oval 43"/>
          <p:cNvSpPr>
            <a:spLocks noChangeArrowheads="1"/>
          </p:cNvSpPr>
          <p:nvPr/>
        </p:nvSpPr>
        <p:spPr bwMode="auto">
          <a:xfrm>
            <a:off x="6961188" y="4557713"/>
            <a:ext cx="174625" cy="174625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41" name="Oval 44"/>
          <p:cNvSpPr>
            <a:spLocks noChangeArrowheads="1"/>
          </p:cNvSpPr>
          <p:nvPr/>
        </p:nvSpPr>
        <p:spPr bwMode="auto">
          <a:xfrm>
            <a:off x="5895975" y="5159375"/>
            <a:ext cx="150813" cy="150813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42" name="Oval 45"/>
          <p:cNvSpPr>
            <a:spLocks noChangeArrowheads="1"/>
          </p:cNvSpPr>
          <p:nvPr/>
        </p:nvSpPr>
        <p:spPr bwMode="auto">
          <a:xfrm>
            <a:off x="2108200" y="4521200"/>
            <a:ext cx="252413" cy="252413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43" name="Oval 46"/>
          <p:cNvSpPr>
            <a:spLocks noChangeArrowheads="1"/>
          </p:cNvSpPr>
          <p:nvPr/>
        </p:nvSpPr>
        <p:spPr bwMode="auto">
          <a:xfrm>
            <a:off x="5718175" y="2132013"/>
            <a:ext cx="481013" cy="479425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44" name="Rectangle 47"/>
          <p:cNvSpPr>
            <a:spLocks noChangeArrowheads="1"/>
          </p:cNvSpPr>
          <p:nvPr/>
        </p:nvSpPr>
        <p:spPr bwMode="auto">
          <a:xfrm>
            <a:off x="2987675" y="2882900"/>
            <a:ext cx="369888" cy="222250"/>
          </a:xfrm>
          <a:prstGeom prst="rect">
            <a:avLst/>
          </a:prstGeom>
          <a:solidFill>
            <a:srgbClr val="004A7C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73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9745" name="Rectangle 48"/>
          <p:cNvSpPr>
            <a:spLocks noChangeArrowheads="1"/>
          </p:cNvSpPr>
          <p:nvPr/>
        </p:nvSpPr>
        <p:spPr bwMode="auto">
          <a:xfrm>
            <a:off x="5867400" y="2955925"/>
            <a:ext cx="369888" cy="222250"/>
          </a:xfrm>
          <a:prstGeom prst="rect">
            <a:avLst/>
          </a:prstGeom>
          <a:solidFill>
            <a:srgbClr val="F8C01B"/>
          </a:solidFill>
          <a:ln w="12700">
            <a:solidFill>
              <a:srgbClr val="F8C01B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rgbClr val="004A7C"/>
                </a:solidFill>
              </a:rPr>
              <a:t>47</a:t>
            </a:r>
            <a:r>
              <a:rPr lang="en-US" sz="1300">
                <a:solidFill>
                  <a:srgbClr val="004A7C"/>
                </a:solidFill>
              </a:rPr>
              <a:t>%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46" name="Rectangle 49"/>
          <p:cNvSpPr>
            <a:spLocks noChangeArrowheads="1"/>
          </p:cNvSpPr>
          <p:nvPr/>
        </p:nvSpPr>
        <p:spPr bwMode="auto">
          <a:xfrm>
            <a:off x="6589713" y="2381250"/>
            <a:ext cx="369887" cy="222250"/>
          </a:xfrm>
          <a:prstGeom prst="rect">
            <a:avLst/>
          </a:prstGeom>
          <a:solidFill>
            <a:srgbClr val="0092D2"/>
          </a:solidFill>
          <a:ln w="12700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22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9747" name="Rectangle 50"/>
          <p:cNvSpPr>
            <a:spLocks noChangeArrowheads="1"/>
          </p:cNvSpPr>
          <p:nvPr/>
        </p:nvSpPr>
        <p:spPr bwMode="auto">
          <a:xfrm>
            <a:off x="4197350" y="2597150"/>
            <a:ext cx="369888" cy="222250"/>
          </a:xfrm>
          <a:prstGeom prst="rect">
            <a:avLst/>
          </a:prstGeom>
          <a:solidFill>
            <a:srgbClr val="0092D2"/>
          </a:solidFill>
          <a:ln w="12700" algn="ctr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27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9748" name="Rectangle 51"/>
          <p:cNvSpPr>
            <a:spLocks noChangeArrowheads="1"/>
          </p:cNvSpPr>
          <p:nvPr/>
        </p:nvSpPr>
        <p:spPr bwMode="auto">
          <a:xfrm>
            <a:off x="3709988" y="4900613"/>
            <a:ext cx="369887" cy="222250"/>
          </a:xfrm>
          <a:prstGeom prst="rect">
            <a:avLst/>
          </a:prstGeom>
          <a:solidFill>
            <a:srgbClr val="0092D2"/>
          </a:solidFill>
          <a:ln w="12700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23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9749" name="Rectangle 52"/>
          <p:cNvSpPr>
            <a:spLocks noChangeArrowheads="1"/>
          </p:cNvSpPr>
          <p:nvPr/>
        </p:nvSpPr>
        <p:spPr bwMode="auto">
          <a:xfrm>
            <a:off x="3335338" y="4498975"/>
            <a:ext cx="369887" cy="222250"/>
          </a:xfrm>
          <a:prstGeom prst="rect">
            <a:avLst/>
          </a:prstGeom>
          <a:solidFill>
            <a:srgbClr val="004A7C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61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9750" name="Rectangle 53"/>
          <p:cNvSpPr>
            <a:spLocks noChangeArrowheads="1"/>
          </p:cNvSpPr>
          <p:nvPr/>
        </p:nvSpPr>
        <p:spPr bwMode="auto">
          <a:xfrm>
            <a:off x="5797550" y="3892550"/>
            <a:ext cx="369888" cy="222250"/>
          </a:xfrm>
          <a:prstGeom prst="rect">
            <a:avLst/>
          </a:prstGeom>
          <a:solidFill>
            <a:srgbClr val="F8C01B"/>
          </a:solidFill>
          <a:ln w="12700">
            <a:solidFill>
              <a:srgbClr val="F8C01B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rgbClr val="004A7C"/>
                </a:solidFill>
              </a:rPr>
              <a:t>50</a:t>
            </a:r>
            <a:r>
              <a:rPr lang="en-US" sz="1300">
                <a:solidFill>
                  <a:srgbClr val="004A7C"/>
                </a:solidFill>
              </a:rPr>
              <a:t>%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51" name="Rectangle 54"/>
          <p:cNvSpPr>
            <a:spLocks noChangeArrowheads="1"/>
          </p:cNvSpPr>
          <p:nvPr/>
        </p:nvSpPr>
        <p:spPr bwMode="auto">
          <a:xfrm>
            <a:off x="6442075" y="3095625"/>
            <a:ext cx="377825" cy="233363"/>
          </a:xfrm>
          <a:prstGeom prst="rect">
            <a:avLst/>
          </a:prstGeom>
          <a:solidFill>
            <a:srgbClr val="0092D2"/>
          </a:solidFill>
          <a:ln w="12700" algn="ctr">
            <a:solidFill>
              <a:srgbClr val="0092D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22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9752" name="Rectangle 55"/>
          <p:cNvSpPr>
            <a:spLocks noChangeArrowheads="1"/>
          </p:cNvSpPr>
          <p:nvPr/>
        </p:nvSpPr>
        <p:spPr bwMode="auto">
          <a:xfrm>
            <a:off x="4933950" y="2697163"/>
            <a:ext cx="369888" cy="222250"/>
          </a:xfrm>
          <a:prstGeom prst="rect">
            <a:avLst/>
          </a:prstGeom>
          <a:solidFill>
            <a:srgbClr val="0092D2"/>
          </a:solidFill>
          <a:ln w="12700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21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9753" name="Rectangle 56"/>
          <p:cNvSpPr>
            <a:spLocks noChangeArrowheads="1"/>
          </p:cNvSpPr>
          <p:nvPr/>
        </p:nvSpPr>
        <p:spPr bwMode="auto">
          <a:xfrm>
            <a:off x="5497513" y="4397375"/>
            <a:ext cx="369887" cy="222250"/>
          </a:xfrm>
          <a:prstGeom prst="rect">
            <a:avLst/>
          </a:prstGeom>
          <a:solidFill>
            <a:srgbClr val="FFF10B"/>
          </a:solidFill>
          <a:ln w="12700">
            <a:solidFill>
              <a:srgbClr val="FFF10B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rgbClr val="004A7C"/>
                </a:solidFill>
              </a:rPr>
              <a:t>83</a:t>
            </a:r>
            <a:r>
              <a:rPr lang="en-US" sz="1300">
                <a:solidFill>
                  <a:srgbClr val="004A7C"/>
                </a:solidFill>
              </a:rPr>
              <a:t>%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54" name="Rectangle 57"/>
          <p:cNvSpPr>
            <a:spLocks noChangeArrowheads="1"/>
          </p:cNvSpPr>
          <p:nvPr/>
        </p:nvSpPr>
        <p:spPr bwMode="auto">
          <a:xfrm>
            <a:off x="2833688" y="3700463"/>
            <a:ext cx="369887" cy="222250"/>
          </a:xfrm>
          <a:prstGeom prst="rect">
            <a:avLst/>
          </a:prstGeom>
          <a:solidFill>
            <a:srgbClr val="0092D2"/>
          </a:solidFill>
          <a:ln w="12700" algn="ctr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36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9755" name="Rectangle 58"/>
          <p:cNvSpPr>
            <a:spLocks noChangeArrowheads="1"/>
          </p:cNvSpPr>
          <p:nvPr/>
        </p:nvSpPr>
        <p:spPr bwMode="auto">
          <a:xfrm>
            <a:off x="5437188" y="2813050"/>
            <a:ext cx="369887" cy="222250"/>
          </a:xfrm>
          <a:prstGeom prst="rect">
            <a:avLst/>
          </a:prstGeom>
          <a:solidFill>
            <a:srgbClr val="0092D2"/>
          </a:solidFill>
          <a:ln w="12700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38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9756" name="Oval 59"/>
          <p:cNvSpPr>
            <a:spLocks noChangeArrowheads="1"/>
          </p:cNvSpPr>
          <p:nvPr/>
        </p:nvSpPr>
        <p:spPr bwMode="auto">
          <a:xfrm>
            <a:off x="1135063" y="1906588"/>
            <a:ext cx="165100" cy="165100"/>
          </a:xfrm>
          <a:prstGeom prst="ellipse">
            <a:avLst/>
          </a:prstGeom>
          <a:solidFill>
            <a:srgbClr val="FFF10B"/>
          </a:solidFill>
          <a:ln w="8001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57" name="Oval 60"/>
          <p:cNvSpPr>
            <a:spLocks noChangeArrowheads="1"/>
          </p:cNvSpPr>
          <p:nvPr/>
        </p:nvSpPr>
        <p:spPr bwMode="auto">
          <a:xfrm>
            <a:off x="1135063" y="2103438"/>
            <a:ext cx="165100" cy="165100"/>
          </a:xfrm>
          <a:prstGeom prst="ellipse">
            <a:avLst/>
          </a:prstGeom>
          <a:solidFill>
            <a:srgbClr val="004A7C"/>
          </a:solidFill>
          <a:ln w="8001">
            <a:solidFill>
              <a:srgbClr val="004A7C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58" name="Rectangle 61"/>
          <p:cNvSpPr>
            <a:spLocks noChangeArrowheads="1"/>
          </p:cNvSpPr>
          <p:nvPr/>
        </p:nvSpPr>
        <p:spPr bwMode="auto">
          <a:xfrm>
            <a:off x="1357313" y="1935163"/>
            <a:ext cx="10810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4A7C"/>
                </a:solidFill>
              </a:rPr>
              <a:t>Вопрос задавался</a:t>
            </a:r>
          </a:p>
        </p:txBody>
      </p:sp>
      <p:sp>
        <p:nvSpPr>
          <p:cNvPr id="29759" name="Rectangle 62"/>
          <p:cNvSpPr>
            <a:spLocks noChangeArrowheads="1"/>
          </p:cNvSpPr>
          <p:nvPr/>
        </p:nvSpPr>
        <p:spPr bwMode="auto">
          <a:xfrm>
            <a:off x="1350963" y="2122488"/>
            <a:ext cx="1257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4A7C"/>
                </a:solidFill>
              </a:rPr>
              <a:t>Вопрос не задавался</a:t>
            </a:r>
          </a:p>
        </p:txBody>
      </p:sp>
      <p:sp>
        <p:nvSpPr>
          <p:cNvPr id="29760" name="Line 64"/>
          <p:cNvSpPr>
            <a:spLocks noChangeShapeType="1"/>
          </p:cNvSpPr>
          <p:nvPr/>
        </p:nvSpPr>
        <p:spPr bwMode="auto">
          <a:xfrm>
            <a:off x="6630988" y="5292725"/>
            <a:ext cx="539750" cy="0"/>
          </a:xfrm>
          <a:prstGeom prst="line">
            <a:avLst/>
          </a:prstGeom>
          <a:noFill/>
          <a:ln w="50800">
            <a:solidFill>
              <a:srgbClr val="F8C01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61" name="Line 65"/>
          <p:cNvSpPr>
            <a:spLocks noChangeShapeType="1"/>
          </p:cNvSpPr>
          <p:nvPr/>
        </p:nvSpPr>
        <p:spPr bwMode="auto">
          <a:xfrm>
            <a:off x="6630988" y="5508625"/>
            <a:ext cx="539750" cy="0"/>
          </a:xfrm>
          <a:prstGeom prst="line">
            <a:avLst/>
          </a:prstGeom>
          <a:noFill/>
          <a:ln w="63500">
            <a:solidFill>
              <a:srgbClr val="004A7C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62" name="Rectangle 66"/>
          <p:cNvSpPr>
            <a:spLocks noChangeArrowheads="1"/>
          </p:cNvSpPr>
          <p:nvPr/>
        </p:nvSpPr>
        <p:spPr bwMode="auto">
          <a:xfrm>
            <a:off x="7207250" y="5216525"/>
            <a:ext cx="825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(</a:t>
            </a:r>
            <a:r>
              <a:rPr lang="en-US" sz="1300">
                <a:solidFill>
                  <a:srgbClr val="004A7C"/>
                </a:solidFill>
              </a:rPr>
              <a:t>40</a:t>
            </a:r>
            <a:r>
              <a:rPr lang="ru-RU" sz="1300">
                <a:solidFill>
                  <a:srgbClr val="004A7C"/>
                </a:solidFill>
              </a:rPr>
              <a:t>%-</a:t>
            </a:r>
            <a:r>
              <a:rPr lang="en-US" sz="1300">
                <a:solidFill>
                  <a:srgbClr val="004A7C"/>
                </a:solidFill>
              </a:rPr>
              <a:t>6</a:t>
            </a:r>
            <a:r>
              <a:rPr lang="ru-RU" sz="1300">
                <a:solidFill>
                  <a:srgbClr val="004A7C"/>
                </a:solidFill>
              </a:rPr>
              <a:t>0%</a:t>
            </a:r>
            <a:r>
              <a:rPr lang="en-US" sz="1300">
                <a:solidFill>
                  <a:srgbClr val="004A7C"/>
                </a:solidFill>
              </a:rPr>
              <a:t>]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63" name="Rectangle 67"/>
          <p:cNvSpPr>
            <a:spLocks noChangeArrowheads="1"/>
          </p:cNvSpPr>
          <p:nvPr/>
        </p:nvSpPr>
        <p:spPr bwMode="auto">
          <a:xfrm>
            <a:off x="7207250" y="5432425"/>
            <a:ext cx="825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(</a:t>
            </a:r>
            <a:r>
              <a:rPr lang="en-US" sz="1300">
                <a:solidFill>
                  <a:srgbClr val="004A7C"/>
                </a:solidFill>
              </a:rPr>
              <a:t>60</a:t>
            </a:r>
            <a:r>
              <a:rPr lang="ru-RU" sz="1300">
                <a:solidFill>
                  <a:srgbClr val="004A7C"/>
                </a:solidFill>
              </a:rPr>
              <a:t>%-</a:t>
            </a:r>
            <a:r>
              <a:rPr lang="en-US" sz="1300">
                <a:solidFill>
                  <a:srgbClr val="004A7C"/>
                </a:solidFill>
              </a:rPr>
              <a:t>80</a:t>
            </a:r>
            <a:r>
              <a:rPr lang="ru-RU" sz="1300">
                <a:solidFill>
                  <a:srgbClr val="004A7C"/>
                </a:solidFill>
              </a:rPr>
              <a:t>%</a:t>
            </a:r>
            <a:r>
              <a:rPr lang="en-US" sz="1300">
                <a:solidFill>
                  <a:srgbClr val="004A7C"/>
                </a:solidFill>
              </a:rPr>
              <a:t>]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64" name="Rectangle 68"/>
          <p:cNvSpPr>
            <a:spLocks noChangeArrowheads="1"/>
          </p:cNvSpPr>
          <p:nvPr/>
        </p:nvSpPr>
        <p:spPr bwMode="auto">
          <a:xfrm>
            <a:off x="7207250" y="5648325"/>
            <a:ext cx="9191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(</a:t>
            </a:r>
            <a:r>
              <a:rPr lang="en-US" sz="1300">
                <a:solidFill>
                  <a:srgbClr val="004A7C"/>
                </a:solidFill>
              </a:rPr>
              <a:t>80</a:t>
            </a:r>
            <a:r>
              <a:rPr lang="ru-RU" sz="1300">
                <a:solidFill>
                  <a:srgbClr val="004A7C"/>
                </a:solidFill>
              </a:rPr>
              <a:t>%-</a:t>
            </a:r>
            <a:r>
              <a:rPr lang="en-US" sz="1300">
                <a:solidFill>
                  <a:srgbClr val="004A7C"/>
                </a:solidFill>
              </a:rPr>
              <a:t>100</a:t>
            </a:r>
            <a:r>
              <a:rPr lang="ru-RU" sz="1300">
                <a:solidFill>
                  <a:srgbClr val="004A7C"/>
                </a:solidFill>
              </a:rPr>
              <a:t>%</a:t>
            </a:r>
            <a:r>
              <a:rPr lang="en-US" sz="1300">
                <a:solidFill>
                  <a:srgbClr val="004A7C"/>
                </a:solidFill>
              </a:rPr>
              <a:t>]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65" name="Line 70"/>
          <p:cNvSpPr>
            <a:spLocks noChangeShapeType="1"/>
          </p:cNvSpPr>
          <p:nvPr/>
        </p:nvSpPr>
        <p:spPr bwMode="auto">
          <a:xfrm>
            <a:off x="6630988" y="5076825"/>
            <a:ext cx="539750" cy="0"/>
          </a:xfrm>
          <a:prstGeom prst="line">
            <a:avLst/>
          </a:prstGeom>
          <a:noFill/>
          <a:ln w="38100">
            <a:solidFill>
              <a:srgbClr val="0092D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66" name="Rectangle 71"/>
          <p:cNvSpPr>
            <a:spLocks noChangeArrowheads="1"/>
          </p:cNvSpPr>
          <p:nvPr/>
        </p:nvSpPr>
        <p:spPr bwMode="auto">
          <a:xfrm>
            <a:off x="7207250" y="5000625"/>
            <a:ext cx="825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(2</a:t>
            </a:r>
            <a:r>
              <a:rPr lang="en-US" sz="1300">
                <a:solidFill>
                  <a:srgbClr val="004A7C"/>
                </a:solidFill>
              </a:rPr>
              <a:t>0</a:t>
            </a:r>
            <a:r>
              <a:rPr lang="ru-RU" sz="1300">
                <a:solidFill>
                  <a:srgbClr val="004A7C"/>
                </a:solidFill>
              </a:rPr>
              <a:t>%-</a:t>
            </a:r>
            <a:r>
              <a:rPr lang="en-US" sz="1300">
                <a:solidFill>
                  <a:srgbClr val="004A7C"/>
                </a:solidFill>
              </a:rPr>
              <a:t>6</a:t>
            </a:r>
            <a:r>
              <a:rPr lang="ru-RU" sz="1300">
                <a:solidFill>
                  <a:srgbClr val="004A7C"/>
                </a:solidFill>
              </a:rPr>
              <a:t>0%</a:t>
            </a:r>
            <a:r>
              <a:rPr lang="en-US" sz="1300">
                <a:solidFill>
                  <a:srgbClr val="004A7C"/>
                </a:solidFill>
              </a:rPr>
              <a:t>]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9767" name="Line 72"/>
          <p:cNvSpPr>
            <a:spLocks noChangeShapeType="1"/>
          </p:cNvSpPr>
          <p:nvPr/>
        </p:nvSpPr>
        <p:spPr bwMode="auto">
          <a:xfrm>
            <a:off x="6630988" y="5724525"/>
            <a:ext cx="539750" cy="0"/>
          </a:xfrm>
          <a:prstGeom prst="line">
            <a:avLst/>
          </a:prstGeom>
          <a:noFill/>
          <a:ln w="76200">
            <a:solidFill>
              <a:srgbClr val="FFF10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12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0" y="6553200"/>
            <a:ext cx="140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11 стран</a:t>
            </a:r>
          </a:p>
        </p:txBody>
      </p:sp>
      <p:sp>
        <p:nvSpPr>
          <p:cNvPr id="30723" name="Заголовок 5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pitchFamily="34" charset="0"/>
                <a:ea typeface="Geneva"/>
                <a:cs typeface="Geneva"/>
              </a:rPr>
              <a:t>Культура. Где учиться? Три вектора</a:t>
            </a:r>
            <a:br>
              <a:rPr lang="ru-RU" smtClean="0">
                <a:latin typeface="Arial" pitchFamily="34" charset="0"/>
                <a:ea typeface="Geneva"/>
                <a:cs typeface="Geneva"/>
              </a:rPr>
            </a:b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30724" name="Содержимое 6"/>
          <p:cNvSpPr>
            <a:spLocks noGrp="1"/>
          </p:cNvSpPr>
          <p:nvPr>
            <p:ph sz="half" idx="2"/>
          </p:nvPr>
        </p:nvSpPr>
        <p:spPr>
          <a:xfrm>
            <a:off x="388938" y="1108075"/>
            <a:ext cx="8475662" cy="654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pitchFamily="34" charset="0"/>
                <a:ea typeface="Geneva"/>
                <a:cs typeface="Geneva"/>
              </a:rPr>
              <a:t>В какую из перечисленных стран Вы лично хотели бы поехать на учебу, с образовательной целью? / В какую из перечисленных стран Вы хотели бы отправить на учебу своих детей?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6221413" y="3300413"/>
            <a:ext cx="476250" cy="963612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3082925" y="3502025"/>
            <a:ext cx="476250" cy="76200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3195638" y="37909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43%</a:t>
            </a:r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1512888" y="4354513"/>
            <a:ext cx="476250" cy="105092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29" name="Rectangle 13"/>
          <p:cNvSpPr>
            <a:spLocks noChangeArrowheads="1"/>
          </p:cNvSpPr>
          <p:nvPr/>
        </p:nvSpPr>
        <p:spPr bwMode="auto">
          <a:xfrm>
            <a:off x="2036763" y="4649788"/>
            <a:ext cx="476250" cy="75565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30" name="Rectangle 14"/>
          <p:cNvSpPr>
            <a:spLocks noChangeArrowheads="1"/>
          </p:cNvSpPr>
          <p:nvPr/>
        </p:nvSpPr>
        <p:spPr bwMode="auto">
          <a:xfrm>
            <a:off x="2560638" y="4846638"/>
            <a:ext cx="474662" cy="55880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31" name="Rectangle 15"/>
          <p:cNvSpPr>
            <a:spLocks noChangeArrowheads="1"/>
          </p:cNvSpPr>
          <p:nvPr/>
        </p:nvSpPr>
        <p:spPr bwMode="auto">
          <a:xfrm>
            <a:off x="3082925" y="5102225"/>
            <a:ext cx="476250" cy="303213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32" name="Rectangle 16"/>
          <p:cNvSpPr>
            <a:spLocks noChangeArrowheads="1"/>
          </p:cNvSpPr>
          <p:nvPr/>
        </p:nvSpPr>
        <p:spPr bwMode="auto">
          <a:xfrm>
            <a:off x="3605213" y="4605338"/>
            <a:ext cx="477837" cy="80010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33" name="Rectangle 17"/>
          <p:cNvSpPr>
            <a:spLocks noChangeArrowheads="1"/>
          </p:cNvSpPr>
          <p:nvPr/>
        </p:nvSpPr>
        <p:spPr bwMode="auto">
          <a:xfrm>
            <a:off x="4129088" y="4725988"/>
            <a:ext cx="476250" cy="67945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34" name="Rectangle 18"/>
          <p:cNvSpPr>
            <a:spLocks noChangeArrowheads="1"/>
          </p:cNvSpPr>
          <p:nvPr/>
        </p:nvSpPr>
        <p:spPr bwMode="auto">
          <a:xfrm>
            <a:off x="4652963" y="5118100"/>
            <a:ext cx="474662" cy="28733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35" name="Rectangle 19"/>
          <p:cNvSpPr>
            <a:spLocks noChangeArrowheads="1"/>
          </p:cNvSpPr>
          <p:nvPr/>
        </p:nvSpPr>
        <p:spPr bwMode="auto">
          <a:xfrm>
            <a:off x="5175250" y="5097463"/>
            <a:ext cx="476250" cy="30797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36" name="Rectangle 20"/>
          <p:cNvSpPr>
            <a:spLocks noChangeArrowheads="1"/>
          </p:cNvSpPr>
          <p:nvPr/>
        </p:nvSpPr>
        <p:spPr bwMode="auto">
          <a:xfrm>
            <a:off x="5699125" y="5100638"/>
            <a:ext cx="474663" cy="30480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37" name="Rectangle 21"/>
          <p:cNvSpPr>
            <a:spLocks noChangeArrowheads="1"/>
          </p:cNvSpPr>
          <p:nvPr/>
        </p:nvSpPr>
        <p:spPr bwMode="auto">
          <a:xfrm>
            <a:off x="6221413" y="4826000"/>
            <a:ext cx="476250" cy="57943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38" name="Rectangle 22"/>
          <p:cNvSpPr>
            <a:spLocks noChangeArrowheads="1"/>
          </p:cNvSpPr>
          <p:nvPr/>
        </p:nvSpPr>
        <p:spPr bwMode="auto">
          <a:xfrm>
            <a:off x="6743700" y="5084763"/>
            <a:ext cx="477838" cy="32067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39" name="Rectangle 23"/>
          <p:cNvSpPr>
            <a:spLocks noChangeArrowheads="1"/>
          </p:cNvSpPr>
          <p:nvPr/>
        </p:nvSpPr>
        <p:spPr bwMode="auto">
          <a:xfrm>
            <a:off x="7267575" y="4865688"/>
            <a:ext cx="476250" cy="53975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40" name="Rectangle 24"/>
          <p:cNvSpPr>
            <a:spLocks noChangeArrowheads="1"/>
          </p:cNvSpPr>
          <p:nvPr/>
        </p:nvSpPr>
        <p:spPr bwMode="auto">
          <a:xfrm>
            <a:off x="1512888" y="3762375"/>
            <a:ext cx="476250" cy="50165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41" name="Rectangle 25"/>
          <p:cNvSpPr>
            <a:spLocks noChangeArrowheads="1"/>
          </p:cNvSpPr>
          <p:nvPr/>
        </p:nvSpPr>
        <p:spPr bwMode="auto">
          <a:xfrm>
            <a:off x="2036763" y="3838575"/>
            <a:ext cx="476250" cy="42545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42" name="Rectangle 26"/>
          <p:cNvSpPr>
            <a:spLocks noChangeArrowheads="1"/>
          </p:cNvSpPr>
          <p:nvPr/>
        </p:nvSpPr>
        <p:spPr bwMode="auto">
          <a:xfrm>
            <a:off x="2560638" y="3778250"/>
            <a:ext cx="474662" cy="48577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43" name="Rectangle 27"/>
          <p:cNvSpPr>
            <a:spLocks noChangeArrowheads="1"/>
          </p:cNvSpPr>
          <p:nvPr/>
        </p:nvSpPr>
        <p:spPr bwMode="auto">
          <a:xfrm>
            <a:off x="3605213" y="3714750"/>
            <a:ext cx="477837" cy="54927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44" name="Rectangle 28"/>
          <p:cNvSpPr>
            <a:spLocks noChangeArrowheads="1"/>
          </p:cNvSpPr>
          <p:nvPr/>
        </p:nvSpPr>
        <p:spPr bwMode="auto">
          <a:xfrm>
            <a:off x="4129088" y="3705225"/>
            <a:ext cx="476250" cy="55880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45" name="Rectangle 29"/>
          <p:cNvSpPr>
            <a:spLocks noChangeArrowheads="1"/>
          </p:cNvSpPr>
          <p:nvPr/>
        </p:nvSpPr>
        <p:spPr bwMode="auto">
          <a:xfrm>
            <a:off x="4652963" y="3544888"/>
            <a:ext cx="474662" cy="719137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46" name="Rectangle 30"/>
          <p:cNvSpPr>
            <a:spLocks noChangeArrowheads="1"/>
          </p:cNvSpPr>
          <p:nvPr/>
        </p:nvSpPr>
        <p:spPr bwMode="auto">
          <a:xfrm>
            <a:off x="5175250" y="3565525"/>
            <a:ext cx="476250" cy="69850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47" name="Rectangle 31"/>
          <p:cNvSpPr>
            <a:spLocks noChangeArrowheads="1"/>
          </p:cNvSpPr>
          <p:nvPr/>
        </p:nvSpPr>
        <p:spPr bwMode="auto">
          <a:xfrm>
            <a:off x="5699125" y="3544888"/>
            <a:ext cx="474663" cy="719137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48" name="Rectangle 32"/>
          <p:cNvSpPr>
            <a:spLocks noChangeArrowheads="1"/>
          </p:cNvSpPr>
          <p:nvPr/>
        </p:nvSpPr>
        <p:spPr bwMode="auto">
          <a:xfrm>
            <a:off x="6743700" y="3636963"/>
            <a:ext cx="477838" cy="627062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49" name="Rectangle 33"/>
          <p:cNvSpPr>
            <a:spLocks noChangeArrowheads="1"/>
          </p:cNvSpPr>
          <p:nvPr/>
        </p:nvSpPr>
        <p:spPr bwMode="auto">
          <a:xfrm>
            <a:off x="7267575" y="3622675"/>
            <a:ext cx="476250" cy="64135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50" name="Rectangle 34"/>
          <p:cNvSpPr>
            <a:spLocks noChangeArrowheads="1"/>
          </p:cNvSpPr>
          <p:nvPr/>
        </p:nvSpPr>
        <p:spPr bwMode="auto">
          <a:xfrm>
            <a:off x="1512888" y="2468563"/>
            <a:ext cx="476250" cy="731837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51" name="Rectangle 35"/>
          <p:cNvSpPr>
            <a:spLocks noChangeArrowheads="1"/>
          </p:cNvSpPr>
          <p:nvPr/>
        </p:nvSpPr>
        <p:spPr bwMode="auto">
          <a:xfrm>
            <a:off x="2036763" y="2470150"/>
            <a:ext cx="476250" cy="73025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52" name="Rectangle 36"/>
          <p:cNvSpPr>
            <a:spLocks noChangeArrowheads="1"/>
          </p:cNvSpPr>
          <p:nvPr/>
        </p:nvSpPr>
        <p:spPr bwMode="auto">
          <a:xfrm>
            <a:off x="2560638" y="2624138"/>
            <a:ext cx="474662" cy="576262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0753" name="Rectangle 37"/>
          <p:cNvSpPr>
            <a:spLocks noChangeArrowheads="1"/>
          </p:cNvSpPr>
          <p:nvPr/>
        </p:nvSpPr>
        <p:spPr bwMode="auto">
          <a:xfrm>
            <a:off x="3082925" y="2701925"/>
            <a:ext cx="476250" cy="49847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0754" name="Rectangle 38"/>
          <p:cNvSpPr>
            <a:spLocks noChangeArrowheads="1"/>
          </p:cNvSpPr>
          <p:nvPr/>
        </p:nvSpPr>
        <p:spPr bwMode="auto">
          <a:xfrm>
            <a:off x="3605213" y="2795588"/>
            <a:ext cx="477837" cy="404812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0755" name="Rectangle 39"/>
          <p:cNvSpPr>
            <a:spLocks noChangeArrowheads="1"/>
          </p:cNvSpPr>
          <p:nvPr/>
        </p:nvSpPr>
        <p:spPr bwMode="auto">
          <a:xfrm>
            <a:off x="4129088" y="2868613"/>
            <a:ext cx="476250" cy="331787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0756" name="Rectangle 40"/>
          <p:cNvSpPr>
            <a:spLocks noChangeArrowheads="1"/>
          </p:cNvSpPr>
          <p:nvPr/>
        </p:nvSpPr>
        <p:spPr bwMode="auto">
          <a:xfrm>
            <a:off x="4652963" y="2882900"/>
            <a:ext cx="474662" cy="31750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0757" name="Rectangle 41"/>
          <p:cNvSpPr>
            <a:spLocks noChangeArrowheads="1"/>
          </p:cNvSpPr>
          <p:nvPr/>
        </p:nvSpPr>
        <p:spPr bwMode="auto">
          <a:xfrm>
            <a:off x="5175250" y="2974975"/>
            <a:ext cx="476250" cy="22542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0758" name="Rectangle 42"/>
          <p:cNvSpPr>
            <a:spLocks noChangeArrowheads="1"/>
          </p:cNvSpPr>
          <p:nvPr/>
        </p:nvSpPr>
        <p:spPr bwMode="auto">
          <a:xfrm>
            <a:off x="5699125" y="3040063"/>
            <a:ext cx="474663" cy="160337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0759" name="Rectangle 43"/>
          <p:cNvSpPr>
            <a:spLocks noChangeArrowheads="1"/>
          </p:cNvSpPr>
          <p:nvPr/>
        </p:nvSpPr>
        <p:spPr bwMode="auto">
          <a:xfrm>
            <a:off x="6221413" y="3048000"/>
            <a:ext cx="476250" cy="15240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0760" name="Rectangle 44"/>
          <p:cNvSpPr>
            <a:spLocks noChangeArrowheads="1"/>
          </p:cNvSpPr>
          <p:nvPr/>
        </p:nvSpPr>
        <p:spPr bwMode="auto">
          <a:xfrm>
            <a:off x="6743700" y="3155950"/>
            <a:ext cx="477838" cy="4445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0761" name="Rectangle 45"/>
          <p:cNvSpPr>
            <a:spLocks noChangeArrowheads="1"/>
          </p:cNvSpPr>
          <p:nvPr/>
        </p:nvSpPr>
        <p:spPr bwMode="auto">
          <a:xfrm>
            <a:off x="7267575" y="2820988"/>
            <a:ext cx="476250" cy="379412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0762" name="Line 46"/>
          <p:cNvSpPr>
            <a:spLocks noChangeShapeType="1"/>
          </p:cNvSpPr>
          <p:nvPr/>
        </p:nvSpPr>
        <p:spPr bwMode="auto">
          <a:xfrm>
            <a:off x="1490663" y="5405438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3" name="Line 47"/>
          <p:cNvSpPr>
            <a:spLocks noChangeShapeType="1"/>
          </p:cNvSpPr>
          <p:nvPr/>
        </p:nvSpPr>
        <p:spPr bwMode="auto">
          <a:xfrm flipV="1">
            <a:off x="1490663" y="54054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 flipV="1">
            <a:off x="2012950" y="54054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5" name="Line 49"/>
          <p:cNvSpPr>
            <a:spLocks noChangeShapeType="1"/>
          </p:cNvSpPr>
          <p:nvPr/>
        </p:nvSpPr>
        <p:spPr bwMode="auto">
          <a:xfrm flipV="1">
            <a:off x="2536825" y="54054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6" name="Line 50"/>
          <p:cNvSpPr>
            <a:spLocks noChangeShapeType="1"/>
          </p:cNvSpPr>
          <p:nvPr/>
        </p:nvSpPr>
        <p:spPr bwMode="auto">
          <a:xfrm flipV="1">
            <a:off x="3059113" y="54054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7" name="Line 51"/>
          <p:cNvSpPr>
            <a:spLocks noChangeShapeType="1"/>
          </p:cNvSpPr>
          <p:nvPr/>
        </p:nvSpPr>
        <p:spPr bwMode="auto">
          <a:xfrm flipV="1">
            <a:off x="3581400" y="54054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8" name="Line 52"/>
          <p:cNvSpPr>
            <a:spLocks noChangeShapeType="1"/>
          </p:cNvSpPr>
          <p:nvPr/>
        </p:nvSpPr>
        <p:spPr bwMode="auto">
          <a:xfrm flipV="1">
            <a:off x="4105275" y="54054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9" name="Line 53"/>
          <p:cNvSpPr>
            <a:spLocks noChangeShapeType="1"/>
          </p:cNvSpPr>
          <p:nvPr/>
        </p:nvSpPr>
        <p:spPr bwMode="auto">
          <a:xfrm flipV="1">
            <a:off x="4629150" y="54054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0" name="Line 54"/>
          <p:cNvSpPr>
            <a:spLocks noChangeShapeType="1"/>
          </p:cNvSpPr>
          <p:nvPr/>
        </p:nvSpPr>
        <p:spPr bwMode="auto">
          <a:xfrm flipV="1">
            <a:off x="5151438" y="54054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1" name="Line 55"/>
          <p:cNvSpPr>
            <a:spLocks noChangeShapeType="1"/>
          </p:cNvSpPr>
          <p:nvPr/>
        </p:nvSpPr>
        <p:spPr bwMode="auto">
          <a:xfrm flipV="1">
            <a:off x="5675313" y="54054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2" name="Line 56"/>
          <p:cNvSpPr>
            <a:spLocks noChangeShapeType="1"/>
          </p:cNvSpPr>
          <p:nvPr/>
        </p:nvSpPr>
        <p:spPr bwMode="auto">
          <a:xfrm flipV="1">
            <a:off x="6197600" y="54054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3" name="Line 57"/>
          <p:cNvSpPr>
            <a:spLocks noChangeShapeType="1"/>
          </p:cNvSpPr>
          <p:nvPr/>
        </p:nvSpPr>
        <p:spPr bwMode="auto">
          <a:xfrm flipV="1">
            <a:off x="6721475" y="54054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4" name="Line 58"/>
          <p:cNvSpPr>
            <a:spLocks noChangeShapeType="1"/>
          </p:cNvSpPr>
          <p:nvPr/>
        </p:nvSpPr>
        <p:spPr bwMode="auto">
          <a:xfrm flipV="1">
            <a:off x="7243763" y="54054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5" name="Line 59"/>
          <p:cNvSpPr>
            <a:spLocks noChangeShapeType="1"/>
          </p:cNvSpPr>
          <p:nvPr/>
        </p:nvSpPr>
        <p:spPr bwMode="auto">
          <a:xfrm flipV="1">
            <a:off x="7767638" y="54054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6" name="Rectangle 60"/>
          <p:cNvSpPr>
            <a:spLocks noChangeArrowheads="1"/>
          </p:cNvSpPr>
          <p:nvPr/>
        </p:nvSpPr>
        <p:spPr bwMode="auto">
          <a:xfrm>
            <a:off x="1625600" y="48069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59%</a:t>
            </a:r>
          </a:p>
        </p:txBody>
      </p:sp>
      <p:sp>
        <p:nvSpPr>
          <p:cNvPr id="30777" name="Rectangle 61"/>
          <p:cNvSpPr>
            <a:spLocks noChangeArrowheads="1"/>
          </p:cNvSpPr>
          <p:nvPr/>
        </p:nvSpPr>
        <p:spPr bwMode="auto">
          <a:xfrm>
            <a:off x="2149475" y="49561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43%</a:t>
            </a:r>
          </a:p>
        </p:txBody>
      </p:sp>
      <p:sp>
        <p:nvSpPr>
          <p:cNvPr id="30778" name="Rectangle 62"/>
          <p:cNvSpPr>
            <a:spLocks noChangeArrowheads="1"/>
          </p:cNvSpPr>
          <p:nvPr/>
        </p:nvSpPr>
        <p:spPr bwMode="auto">
          <a:xfrm>
            <a:off x="2671763" y="50546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31%</a:t>
            </a:r>
          </a:p>
        </p:txBody>
      </p:sp>
      <p:sp>
        <p:nvSpPr>
          <p:cNvPr id="30779" name="Rectangle 63"/>
          <p:cNvSpPr>
            <a:spLocks noChangeArrowheads="1"/>
          </p:cNvSpPr>
          <p:nvPr/>
        </p:nvSpPr>
        <p:spPr bwMode="auto">
          <a:xfrm>
            <a:off x="3195638" y="51816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17%</a:t>
            </a:r>
          </a:p>
        </p:txBody>
      </p:sp>
      <p:sp>
        <p:nvSpPr>
          <p:cNvPr id="30780" name="Rectangle 64"/>
          <p:cNvSpPr>
            <a:spLocks noChangeArrowheads="1"/>
          </p:cNvSpPr>
          <p:nvPr/>
        </p:nvSpPr>
        <p:spPr bwMode="auto">
          <a:xfrm>
            <a:off x="3719513" y="49339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45%</a:t>
            </a:r>
          </a:p>
        </p:txBody>
      </p:sp>
      <p:sp>
        <p:nvSpPr>
          <p:cNvPr id="30781" name="Rectangle 65"/>
          <p:cNvSpPr>
            <a:spLocks noChangeArrowheads="1"/>
          </p:cNvSpPr>
          <p:nvPr/>
        </p:nvSpPr>
        <p:spPr bwMode="auto">
          <a:xfrm>
            <a:off x="4241800" y="499268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38%</a:t>
            </a:r>
          </a:p>
        </p:txBody>
      </p:sp>
      <p:sp>
        <p:nvSpPr>
          <p:cNvPr id="30782" name="Rectangle 66"/>
          <p:cNvSpPr>
            <a:spLocks noChangeArrowheads="1"/>
          </p:cNvSpPr>
          <p:nvPr/>
        </p:nvSpPr>
        <p:spPr bwMode="auto">
          <a:xfrm>
            <a:off x="4764088" y="51895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16%</a:t>
            </a:r>
          </a:p>
        </p:txBody>
      </p:sp>
      <p:sp>
        <p:nvSpPr>
          <p:cNvPr id="30783" name="Rectangle 67"/>
          <p:cNvSpPr>
            <a:spLocks noChangeArrowheads="1"/>
          </p:cNvSpPr>
          <p:nvPr/>
        </p:nvSpPr>
        <p:spPr bwMode="auto">
          <a:xfrm>
            <a:off x="5287963" y="51800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17%</a:t>
            </a:r>
          </a:p>
        </p:txBody>
      </p:sp>
      <p:sp>
        <p:nvSpPr>
          <p:cNvPr id="30784" name="Rectangle 68"/>
          <p:cNvSpPr>
            <a:spLocks noChangeArrowheads="1"/>
          </p:cNvSpPr>
          <p:nvPr/>
        </p:nvSpPr>
        <p:spPr bwMode="auto">
          <a:xfrm>
            <a:off x="5810250" y="51816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17%</a:t>
            </a:r>
          </a:p>
        </p:txBody>
      </p:sp>
      <p:sp>
        <p:nvSpPr>
          <p:cNvPr id="30785" name="Rectangle 69"/>
          <p:cNvSpPr>
            <a:spLocks noChangeArrowheads="1"/>
          </p:cNvSpPr>
          <p:nvPr/>
        </p:nvSpPr>
        <p:spPr bwMode="auto">
          <a:xfrm>
            <a:off x="6334125" y="504348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33%</a:t>
            </a:r>
          </a:p>
        </p:txBody>
      </p:sp>
      <p:sp>
        <p:nvSpPr>
          <p:cNvPr id="30786" name="Rectangle 70"/>
          <p:cNvSpPr>
            <a:spLocks noChangeArrowheads="1"/>
          </p:cNvSpPr>
          <p:nvPr/>
        </p:nvSpPr>
        <p:spPr bwMode="auto">
          <a:xfrm>
            <a:off x="6858000" y="517366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18%</a:t>
            </a:r>
          </a:p>
        </p:txBody>
      </p:sp>
      <p:sp>
        <p:nvSpPr>
          <p:cNvPr id="30787" name="Rectangle 71"/>
          <p:cNvSpPr>
            <a:spLocks noChangeArrowheads="1"/>
          </p:cNvSpPr>
          <p:nvPr/>
        </p:nvSpPr>
        <p:spPr bwMode="auto">
          <a:xfrm>
            <a:off x="7380288" y="50625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30%</a:t>
            </a:r>
          </a:p>
        </p:txBody>
      </p:sp>
      <p:sp>
        <p:nvSpPr>
          <p:cNvPr id="30788" name="Rectangle 72"/>
          <p:cNvSpPr>
            <a:spLocks noChangeArrowheads="1"/>
          </p:cNvSpPr>
          <p:nvPr/>
        </p:nvSpPr>
        <p:spPr bwMode="auto">
          <a:xfrm>
            <a:off x="1625600" y="394176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28%</a:t>
            </a:r>
          </a:p>
        </p:txBody>
      </p:sp>
      <p:sp>
        <p:nvSpPr>
          <p:cNvPr id="30789" name="Rectangle 73"/>
          <p:cNvSpPr>
            <a:spLocks noChangeArrowheads="1"/>
          </p:cNvSpPr>
          <p:nvPr/>
        </p:nvSpPr>
        <p:spPr bwMode="auto">
          <a:xfrm>
            <a:off x="2149475" y="397986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24%</a:t>
            </a:r>
          </a:p>
        </p:txBody>
      </p:sp>
      <p:sp>
        <p:nvSpPr>
          <p:cNvPr id="30790" name="Rectangle 74"/>
          <p:cNvSpPr>
            <a:spLocks noChangeArrowheads="1"/>
          </p:cNvSpPr>
          <p:nvPr/>
        </p:nvSpPr>
        <p:spPr bwMode="auto">
          <a:xfrm>
            <a:off x="2671763" y="39481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27%</a:t>
            </a:r>
          </a:p>
        </p:txBody>
      </p:sp>
      <p:sp>
        <p:nvSpPr>
          <p:cNvPr id="30791" name="Rectangle 75"/>
          <p:cNvSpPr>
            <a:spLocks noChangeArrowheads="1"/>
          </p:cNvSpPr>
          <p:nvPr/>
        </p:nvSpPr>
        <p:spPr bwMode="auto">
          <a:xfrm>
            <a:off x="3719513" y="39179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31%</a:t>
            </a:r>
          </a:p>
        </p:txBody>
      </p:sp>
      <p:sp>
        <p:nvSpPr>
          <p:cNvPr id="30792" name="Rectangle 76"/>
          <p:cNvSpPr>
            <a:spLocks noChangeArrowheads="1"/>
          </p:cNvSpPr>
          <p:nvPr/>
        </p:nvSpPr>
        <p:spPr bwMode="auto">
          <a:xfrm>
            <a:off x="4241800" y="39116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32%</a:t>
            </a:r>
          </a:p>
        </p:txBody>
      </p:sp>
      <p:sp>
        <p:nvSpPr>
          <p:cNvPr id="30793" name="Rectangle 77"/>
          <p:cNvSpPr>
            <a:spLocks noChangeArrowheads="1"/>
          </p:cNvSpPr>
          <p:nvPr/>
        </p:nvSpPr>
        <p:spPr bwMode="auto">
          <a:xfrm>
            <a:off x="4764088" y="383222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41%</a:t>
            </a:r>
          </a:p>
        </p:txBody>
      </p:sp>
      <p:sp>
        <p:nvSpPr>
          <p:cNvPr id="30794" name="Rectangle 78"/>
          <p:cNvSpPr>
            <a:spLocks noChangeArrowheads="1"/>
          </p:cNvSpPr>
          <p:nvPr/>
        </p:nvSpPr>
        <p:spPr bwMode="auto">
          <a:xfrm>
            <a:off x="5287963" y="38433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39%</a:t>
            </a:r>
          </a:p>
        </p:txBody>
      </p:sp>
      <p:sp>
        <p:nvSpPr>
          <p:cNvPr id="30795" name="Rectangle 79"/>
          <p:cNvSpPr>
            <a:spLocks noChangeArrowheads="1"/>
          </p:cNvSpPr>
          <p:nvPr/>
        </p:nvSpPr>
        <p:spPr bwMode="auto">
          <a:xfrm>
            <a:off x="5810250" y="38338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41%</a:t>
            </a:r>
          </a:p>
        </p:txBody>
      </p:sp>
      <p:sp>
        <p:nvSpPr>
          <p:cNvPr id="30796" name="Rectangle 80"/>
          <p:cNvSpPr>
            <a:spLocks noChangeArrowheads="1"/>
          </p:cNvSpPr>
          <p:nvPr/>
        </p:nvSpPr>
        <p:spPr bwMode="auto">
          <a:xfrm>
            <a:off x="6334125" y="370998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54%</a:t>
            </a:r>
          </a:p>
        </p:txBody>
      </p:sp>
      <p:sp>
        <p:nvSpPr>
          <p:cNvPr id="30797" name="Rectangle 81"/>
          <p:cNvSpPr>
            <a:spLocks noChangeArrowheads="1"/>
          </p:cNvSpPr>
          <p:nvPr/>
        </p:nvSpPr>
        <p:spPr bwMode="auto">
          <a:xfrm>
            <a:off x="6858000" y="387826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35%</a:t>
            </a:r>
          </a:p>
        </p:txBody>
      </p:sp>
      <p:sp>
        <p:nvSpPr>
          <p:cNvPr id="30798" name="Rectangle 82"/>
          <p:cNvSpPr>
            <a:spLocks noChangeArrowheads="1"/>
          </p:cNvSpPr>
          <p:nvPr/>
        </p:nvSpPr>
        <p:spPr bwMode="auto">
          <a:xfrm>
            <a:off x="7380288" y="388302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36%</a:t>
            </a:r>
          </a:p>
        </p:txBody>
      </p:sp>
      <p:sp>
        <p:nvSpPr>
          <p:cNvPr id="30799" name="Rectangle 83"/>
          <p:cNvSpPr>
            <a:spLocks noChangeArrowheads="1"/>
          </p:cNvSpPr>
          <p:nvPr/>
        </p:nvSpPr>
        <p:spPr bwMode="auto">
          <a:xfrm>
            <a:off x="1625600" y="27638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41%</a:t>
            </a:r>
          </a:p>
        </p:txBody>
      </p:sp>
      <p:sp>
        <p:nvSpPr>
          <p:cNvPr id="30800" name="Rectangle 84"/>
          <p:cNvSpPr>
            <a:spLocks noChangeArrowheads="1"/>
          </p:cNvSpPr>
          <p:nvPr/>
        </p:nvSpPr>
        <p:spPr bwMode="auto">
          <a:xfrm>
            <a:off x="2149475" y="27638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41%</a:t>
            </a:r>
          </a:p>
        </p:txBody>
      </p:sp>
      <p:sp>
        <p:nvSpPr>
          <p:cNvPr id="30801" name="Rectangle 85"/>
          <p:cNvSpPr>
            <a:spLocks noChangeArrowheads="1"/>
          </p:cNvSpPr>
          <p:nvPr/>
        </p:nvSpPr>
        <p:spPr bwMode="auto">
          <a:xfrm>
            <a:off x="2671763" y="28400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32%</a:t>
            </a:r>
          </a:p>
        </p:txBody>
      </p:sp>
      <p:sp>
        <p:nvSpPr>
          <p:cNvPr id="30802" name="Rectangle 86"/>
          <p:cNvSpPr>
            <a:spLocks noChangeArrowheads="1"/>
          </p:cNvSpPr>
          <p:nvPr/>
        </p:nvSpPr>
        <p:spPr bwMode="auto">
          <a:xfrm>
            <a:off x="3195638" y="28781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28%</a:t>
            </a:r>
          </a:p>
        </p:txBody>
      </p:sp>
      <p:sp>
        <p:nvSpPr>
          <p:cNvPr id="30803" name="Rectangle 87"/>
          <p:cNvSpPr>
            <a:spLocks noChangeArrowheads="1"/>
          </p:cNvSpPr>
          <p:nvPr/>
        </p:nvSpPr>
        <p:spPr bwMode="auto">
          <a:xfrm>
            <a:off x="3719513" y="29273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30804" name="Rectangle 88"/>
          <p:cNvSpPr>
            <a:spLocks noChangeArrowheads="1"/>
          </p:cNvSpPr>
          <p:nvPr/>
        </p:nvSpPr>
        <p:spPr bwMode="auto">
          <a:xfrm>
            <a:off x="4241800" y="29622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19%</a:t>
            </a:r>
          </a:p>
        </p:txBody>
      </p:sp>
      <p:sp>
        <p:nvSpPr>
          <p:cNvPr id="30805" name="Rectangle 89"/>
          <p:cNvSpPr>
            <a:spLocks noChangeArrowheads="1"/>
          </p:cNvSpPr>
          <p:nvPr/>
        </p:nvSpPr>
        <p:spPr bwMode="auto">
          <a:xfrm>
            <a:off x="4764088" y="29702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18%</a:t>
            </a:r>
          </a:p>
        </p:txBody>
      </p:sp>
      <p:sp>
        <p:nvSpPr>
          <p:cNvPr id="30806" name="Rectangle 90"/>
          <p:cNvSpPr>
            <a:spLocks noChangeArrowheads="1"/>
          </p:cNvSpPr>
          <p:nvPr/>
        </p:nvSpPr>
        <p:spPr bwMode="auto">
          <a:xfrm>
            <a:off x="5287963" y="301466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30807" name="Rectangle 91"/>
          <p:cNvSpPr>
            <a:spLocks noChangeArrowheads="1"/>
          </p:cNvSpPr>
          <p:nvPr/>
        </p:nvSpPr>
        <p:spPr bwMode="auto">
          <a:xfrm>
            <a:off x="5846763" y="3013075"/>
            <a:ext cx="2397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30808" name="Rectangle 92"/>
          <p:cNvSpPr>
            <a:spLocks noChangeArrowheads="1"/>
          </p:cNvSpPr>
          <p:nvPr/>
        </p:nvSpPr>
        <p:spPr bwMode="auto">
          <a:xfrm>
            <a:off x="6369050" y="3016250"/>
            <a:ext cx="2397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30809" name="Rectangle 93"/>
          <p:cNvSpPr>
            <a:spLocks noChangeArrowheads="1"/>
          </p:cNvSpPr>
          <p:nvPr/>
        </p:nvSpPr>
        <p:spPr bwMode="auto">
          <a:xfrm>
            <a:off x="6892925" y="3013075"/>
            <a:ext cx="2397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3%</a:t>
            </a:r>
          </a:p>
        </p:txBody>
      </p:sp>
      <p:sp>
        <p:nvSpPr>
          <p:cNvPr id="30810" name="Rectangle 94"/>
          <p:cNvSpPr>
            <a:spLocks noChangeArrowheads="1"/>
          </p:cNvSpPr>
          <p:nvPr/>
        </p:nvSpPr>
        <p:spPr bwMode="auto">
          <a:xfrm>
            <a:off x="7380288" y="293846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21%</a:t>
            </a:r>
          </a:p>
        </p:txBody>
      </p:sp>
      <p:sp>
        <p:nvSpPr>
          <p:cNvPr id="30811" name="Rectangle 95"/>
          <p:cNvSpPr>
            <a:spLocks noChangeArrowheads="1"/>
          </p:cNvSpPr>
          <p:nvPr/>
        </p:nvSpPr>
        <p:spPr bwMode="auto">
          <a:xfrm>
            <a:off x="1293813" y="5513388"/>
            <a:ext cx="1000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Таджикистан</a:t>
            </a:r>
          </a:p>
        </p:txBody>
      </p:sp>
      <p:sp>
        <p:nvSpPr>
          <p:cNvPr id="30812" name="Rectangle 96"/>
          <p:cNvSpPr>
            <a:spLocks noChangeArrowheads="1"/>
          </p:cNvSpPr>
          <p:nvPr/>
        </p:nvSpPr>
        <p:spPr bwMode="auto">
          <a:xfrm>
            <a:off x="1931988" y="5692775"/>
            <a:ext cx="909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Кыргызстан</a:t>
            </a:r>
          </a:p>
        </p:txBody>
      </p:sp>
      <p:sp>
        <p:nvSpPr>
          <p:cNvPr id="30813" name="Rectangle 97"/>
          <p:cNvSpPr>
            <a:spLocks noChangeArrowheads="1"/>
          </p:cNvSpPr>
          <p:nvPr/>
        </p:nvSpPr>
        <p:spPr bwMode="auto">
          <a:xfrm>
            <a:off x="2501900" y="5513388"/>
            <a:ext cx="7826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Казахстан</a:t>
            </a:r>
          </a:p>
        </p:txBody>
      </p:sp>
      <p:sp>
        <p:nvSpPr>
          <p:cNvPr id="30814" name="Rectangle 98"/>
          <p:cNvSpPr>
            <a:spLocks noChangeArrowheads="1"/>
          </p:cNvSpPr>
          <p:nvPr/>
        </p:nvSpPr>
        <p:spPr bwMode="auto">
          <a:xfrm>
            <a:off x="3059113" y="5692775"/>
            <a:ext cx="698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Молдова</a:t>
            </a:r>
          </a:p>
        </p:txBody>
      </p:sp>
      <p:sp>
        <p:nvSpPr>
          <p:cNvPr id="30815" name="Rectangle 99"/>
          <p:cNvSpPr>
            <a:spLocks noChangeArrowheads="1"/>
          </p:cNvSpPr>
          <p:nvPr/>
        </p:nvSpPr>
        <p:spPr bwMode="auto">
          <a:xfrm>
            <a:off x="3451225" y="5513388"/>
            <a:ext cx="10445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Азербайджан</a:t>
            </a:r>
          </a:p>
        </p:txBody>
      </p:sp>
      <p:sp>
        <p:nvSpPr>
          <p:cNvPr id="30816" name="Rectangle 100"/>
          <p:cNvSpPr>
            <a:spLocks noChangeArrowheads="1"/>
          </p:cNvSpPr>
          <p:nvPr/>
        </p:nvSpPr>
        <p:spPr bwMode="auto">
          <a:xfrm>
            <a:off x="4037013" y="5692775"/>
            <a:ext cx="8683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Узбекистан</a:t>
            </a:r>
          </a:p>
        </p:txBody>
      </p:sp>
      <p:sp>
        <p:nvSpPr>
          <p:cNvPr id="30817" name="Rectangle 101"/>
          <p:cNvSpPr>
            <a:spLocks noChangeArrowheads="1"/>
          </p:cNvSpPr>
          <p:nvPr/>
        </p:nvSpPr>
        <p:spPr bwMode="auto">
          <a:xfrm>
            <a:off x="4633913" y="5513388"/>
            <a:ext cx="685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Армения</a:t>
            </a:r>
          </a:p>
        </p:txBody>
      </p:sp>
      <p:sp>
        <p:nvSpPr>
          <p:cNvPr id="30818" name="Rectangle 102"/>
          <p:cNvSpPr>
            <a:spLocks noChangeArrowheads="1"/>
          </p:cNvSpPr>
          <p:nvPr/>
        </p:nvSpPr>
        <p:spPr bwMode="auto">
          <a:xfrm>
            <a:off x="5137150" y="5692775"/>
            <a:ext cx="728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Беларусь</a:t>
            </a:r>
          </a:p>
        </p:txBody>
      </p:sp>
      <p:sp>
        <p:nvSpPr>
          <p:cNvPr id="30819" name="Rectangle 103"/>
          <p:cNvSpPr>
            <a:spLocks noChangeArrowheads="1"/>
          </p:cNvSpPr>
          <p:nvPr/>
        </p:nvSpPr>
        <p:spPr bwMode="auto">
          <a:xfrm>
            <a:off x="5695950" y="5513388"/>
            <a:ext cx="635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Украина</a:t>
            </a:r>
          </a:p>
        </p:txBody>
      </p:sp>
      <p:sp>
        <p:nvSpPr>
          <p:cNvPr id="30820" name="Rectangle 104"/>
          <p:cNvSpPr>
            <a:spLocks noChangeArrowheads="1"/>
          </p:cNvSpPr>
          <p:nvPr/>
        </p:nvSpPr>
        <p:spPr bwMode="auto">
          <a:xfrm>
            <a:off x="6264275" y="5692775"/>
            <a:ext cx="514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Грузия</a:t>
            </a:r>
          </a:p>
        </p:txBody>
      </p:sp>
      <p:sp>
        <p:nvSpPr>
          <p:cNvPr id="30821" name="Rectangle 105"/>
          <p:cNvSpPr>
            <a:spLocks noChangeArrowheads="1"/>
          </p:cNvSpPr>
          <p:nvPr/>
        </p:nvSpPr>
        <p:spPr bwMode="auto">
          <a:xfrm>
            <a:off x="6775450" y="5513388"/>
            <a:ext cx="546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Россия</a:t>
            </a:r>
          </a:p>
        </p:txBody>
      </p:sp>
      <p:sp>
        <p:nvSpPr>
          <p:cNvPr id="30822" name="Rectangle 106"/>
          <p:cNvSpPr>
            <a:spLocks noChangeArrowheads="1"/>
          </p:cNvSpPr>
          <p:nvPr/>
        </p:nvSpPr>
        <p:spPr bwMode="auto">
          <a:xfrm>
            <a:off x="7250113" y="5692775"/>
            <a:ext cx="6778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Среднее</a:t>
            </a:r>
          </a:p>
        </p:txBody>
      </p:sp>
      <p:sp>
        <p:nvSpPr>
          <p:cNvPr id="30823" name="Line 107"/>
          <p:cNvSpPr>
            <a:spLocks noChangeShapeType="1"/>
          </p:cNvSpPr>
          <p:nvPr/>
        </p:nvSpPr>
        <p:spPr bwMode="auto">
          <a:xfrm>
            <a:off x="1490663" y="4259263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4" name="Line 108"/>
          <p:cNvSpPr>
            <a:spLocks noChangeShapeType="1"/>
          </p:cNvSpPr>
          <p:nvPr/>
        </p:nvSpPr>
        <p:spPr bwMode="auto">
          <a:xfrm flipV="1">
            <a:off x="1490663" y="42592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5" name="Line 109"/>
          <p:cNvSpPr>
            <a:spLocks noChangeShapeType="1"/>
          </p:cNvSpPr>
          <p:nvPr/>
        </p:nvSpPr>
        <p:spPr bwMode="auto">
          <a:xfrm flipV="1">
            <a:off x="2012950" y="42592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6" name="Line 110"/>
          <p:cNvSpPr>
            <a:spLocks noChangeShapeType="1"/>
          </p:cNvSpPr>
          <p:nvPr/>
        </p:nvSpPr>
        <p:spPr bwMode="auto">
          <a:xfrm flipV="1">
            <a:off x="2536825" y="42592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7" name="Line 111"/>
          <p:cNvSpPr>
            <a:spLocks noChangeShapeType="1"/>
          </p:cNvSpPr>
          <p:nvPr/>
        </p:nvSpPr>
        <p:spPr bwMode="auto">
          <a:xfrm flipV="1">
            <a:off x="3059113" y="42592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8" name="Line 112"/>
          <p:cNvSpPr>
            <a:spLocks noChangeShapeType="1"/>
          </p:cNvSpPr>
          <p:nvPr/>
        </p:nvSpPr>
        <p:spPr bwMode="auto">
          <a:xfrm flipV="1">
            <a:off x="3581400" y="42592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9" name="Line 113"/>
          <p:cNvSpPr>
            <a:spLocks noChangeShapeType="1"/>
          </p:cNvSpPr>
          <p:nvPr/>
        </p:nvSpPr>
        <p:spPr bwMode="auto">
          <a:xfrm flipV="1">
            <a:off x="4105275" y="42592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0" name="Line 114"/>
          <p:cNvSpPr>
            <a:spLocks noChangeShapeType="1"/>
          </p:cNvSpPr>
          <p:nvPr/>
        </p:nvSpPr>
        <p:spPr bwMode="auto">
          <a:xfrm flipV="1">
            <a:off x="4629150" y="42592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1" name="Line 115"/>
          <p:cNvSpPr>
            <a:spLocks noChangeShapeType="1"/>
          </p:cNvSpPr>
          <p:nvPr/>
        </p:nvSpPr>
        <p:spPr bwMode="auto">
          <a:xfrm flipV="1">
            <a:off x="5151438" y="42592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2" name="Line 116"/>
          <p:cNvSpPr>
            <a:spLocks noChangeShapeType="1"/>
          </p:cNvSpPr>
          <p:nvPr/>
        </p:nvSpPr>
        <p:spPr bwMode="auto">
          <a:xfrm flipV="1">
            <a:off x="5675313" y="42592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3" name="Line 117"/>
          <p:cNvSpPr>
            <a:spLocks noChangeShapeType="1"/>
          </p:cNvSpPr>
          <p:nvPr/>
        </p:nvSpPr>
        <p:spPr bwMode="auto">
          <a:xfrm flipV="1">
            <a:off x="6197600" y="42592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4" name="Line 118"/>
          <p:cNvSpPr>
            <a:spLocks noChangeShapeType="1"/>
          </p:cNvSpPr>
          <p:nvPr/>
        </p:nvSpPr>
        <p:spPr bwMode="auto">
          <a:xfrm flipV="1">
            <a:off x="6721475" y="42592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5" name="Line 119"/>
          <p:cNvSpPr>
            <a:spLocks noChangeShapeType="1"/>
          </p:cNvSpPr>
          <p:nvPr/>
        </p:nvSpPr>
        <p:spPr bwMode="auto">
          <a:xfrm flipV="1">
            <a:off x="7243763" y="42592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6" name="Line 120"/>
          <p:cNvSpPr>
            <a:spLocks noChangeShapeType="1"/>
          </p:cNvSpPr>
          <p:nvPr/>
        </p:nvSpPr>
        <p:spPr bwMode="auto">
          <a:xfrm flipV="1">
            <a:off x="7767638" y="42592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7" name="Line 121"/>
          <p:cNvSpPr>
            <a:spLocks noChangeShapeType="1"/>
          </p:cNvSpPr>
          <p:nvPr/>
        </p:nvSpPr>
        <p:spPr bwMode="auto">
          <a:xfrm>
            <a:off x="1490663" y="3195638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8" name="Line 122"/>
          <p:cNvSpPr>
            <a:spLocks noChangeShapeType="1"/>
          </p:cNvSpPr>
          <p:nvPr/>
        </p:nvSpPr>
        <p:spPr bwMode="auto">
          <a:xfrm flipV="1">
            <a:off x="1490663" y="3195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9" name="Line 123"/>
          <p:cNvSpPr>
            <a:spLocks noChangeShapeType="1"/>
          </p:cNvSpPr>
          <p:nvPr/>
        </p:nvSpPr>
        <p:spPr bwMode="auto">
          <a:xfrm flipV="1">
            <a:off x="2012950" y="3195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0" name="Line 124"/>
          <p:cNvSpPr>
            <a:spLocks noChangeShapeType="1"/>
          </p:cNvSpPr>
          <p:nvPr/>
        </p:nvSpPr>
        <p:spPr bwMode="auto">
          <a:xfrm flipV="1">
            <a:off x="2536825" y="3195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1" name="Line 125"/>
          <p:cNvSpPr>
            <a:spLocks noChangeShapeType="1"/>
          </p:cNvSpPr>
          <p:nvPr/>
        </p:nvSpPr>
        <p:spPr bwMode="auto">
          <a:xfrm flipV="1">
            <a:off x="3059113" y="3195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2" name="Line 126"/>
          <p:cNvSpPr>
            <a:spLocks noChangeShapeType="1"/>
          </p:cNvSpPr>
          <p:nvPr/>
        </p:nvSpPr>
        <p:spPr bwMode="auto">
          <a:xfrm flipV="1">
            <a:off x="3581400" y="3195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3" name="Line 127"/>
          <p:cNvSpPr>
            <a:spLocks noChangeShapeType="1"/>
          </p:cNvSpPr>
          <p:nvPr/>
        </p:nvSpPr>
        <p:spPr bwMode="auto">
          <a:xfrm flipV="1">
            <a:off x="4105275" y="3195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4" name="Line 128"/>
          <p:cNvSpPr>
            <a:spLocks noChangeShapeType="1"/>
          </p:cNvSpPr>
          <p:nvPr/>
        </p:nvSpPr>
        <p:spPr bwMode="auto">
          <a:xfrm flipV="1">
            <a:off x="4629150" y="3195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5" name="Line 129"/>
          <p:cNvSpPr>
            <a:spLocks noChangeShapeType="1"/>
          </p:cNvSpPr>
          <p:nvPr/>
        </p:nvSpPr>
        <p:spPr bwMode="auto">
          <a:xfrm flipV="1">
            <a:off x="5151438" y="3195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6" name="Line 130"/>
          <p:cNvSpPr>
            <a:spLocks noChangeShapeType="1"/>
          </p:cNvSpPr>
          <p:nvPr/>
        </p:nvSpPr>
        <p:spPr bwMode="auto">
          <a:xfrm flipV="1">
            <a:off x="5675313" y="3195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7" name="Line 131"/>
          <p:cNvSpPr>
            <a:spLocks noChangeShapeType="1"/>
          </p:cNvSpPr>
          <p:nvPr/>
        </p:nvSpPr>
        <p:spPr bwMode="auto">
          <a:xfrm flipV="1">
            <a:off x="6197600" y="3195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8" name="Line 132"/>
          <p:cNvSpPr>
            <a:spLocks noChangeShapeType="1"/>
          </p:cNvSpPr>
          <p:nvPr/>
        </p:nvSpPr>
        <p:spPr bwMode="auto">
          <a:xfrm flipV="1">
            <a:off x="6721475" y="3195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9" name="Line 133"/>
          <p:cNvSpPr>
            <a:spLocks noChangeShapeType="1"/>
          </p:cNvSpPr>
          <p:nvPr/>
        </p:nvSpPr>
        <p:spPr bwMode="auto">
          <a:xfrm flipV="1">
            <a:off x="7243763" y="3195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50" name="Line 134"/>
          <p:cNvSpPr>
            <a:spLocks noChangeShapeType="1"/>
          </p:cNvSpPr>
          <p:nvPr/>
        </p:nvSpPr>
        <p:spPr bwMode="auto">
          <a:xfrm flipV="1">
            <a:off x="7767638" y="3195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851" name="Group 104"/>
          <p:cNvGrpSpPr>
            <a:grpSpLocks/>
          </p:cNvGrpSpPr>
          <p:nvPr/>
        </p:nvGrpSpPr>
        <p:grpSpPr bwMode="auto">
          <a:xfrm>
            <a:off x="1939925" y="2120900"/>
            <a:ext cx="5527675" cy="200025"/>
            <a:chOff x="1292" y="1085"/>
            <a:chExt cx="3482" cy="126"/>
          </a:xfrm>
        </p:grpSpPr>
        <p:grpSp>
          <p:nvGrpSpPr>
            <p:cNvPr id="30852" name="Group 105"/>
            <p:cNvGrpSpPr>
              <a:grpSpLocks/>
            </p:cNvGrpSpPr>
            <p:nvPr/>
          </p:nvGrpSpPr>
          <p:grpSpPr bwMode="auto">
            <a:xfrm>
              <a:off x="3969" y="1085"/>
              <a:ext cx="805" cy="126"/>
              <a:chOff x="1610" y="1085"/>
              <a:chExt cx="805" cy="126"/>
            </a:xfrm>
          </p:grpSpPr>
          <p:sp>
            <p:nvSpPr>
              <p:cNvPr id="30859" name="Rectangle 106"/>
              <p:cNvSpPr>
                <a:spLocks noChangeArrowheads="1"/>
              </p:cNvSpPr>
              <p:nvPr/>
            </p:nvSpPr>
            <p:spPr bwMode="auto">
              <a:xfrm>
                <a:off x="1610" y="1111"/>
                <a:ext cx="63" cy="64"/>
              </a:xfrm>
              <a:prstGeom prst="rect">
                <a:avLst/>
              </a:prstGeom>
              <a:solidFill>
                <a:srgbClr val="F8C01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30860" name="Rectangle 107"/>
              <p:cNvSpPr>
                <a:spLocks noChangeArrowheads="1"/>
              </p:cNvSpPr>
              <p:nvPr/>
            </p:nvSpPr>
            <p:spPr bwMode="auto">
              <a:xfrm>
                <a:off x="1698" y="1085"/>
                <a:ext cx="71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Другие страны</a:t>
                </a:r>
              </a:p>
            </p:txBody>
          </p:sp>
        </p:grpSp>
        <p:grpSp>
          <p:nvGrpSpPr>
            <p:cNvPr id="30853" name="Group 108"/>
            <p:cNvGrpSpPr>
              <a:grpSpLocks/>
            </p:cNvGrpSpPr>
            <p:nvPr/>
          </p:nvGrpSpPr>
          <p:grpSpPr bwMode="auto">
            <a:xfrm>
              <a:off x="2738" y="1085"/>
              <a:ext cx="1033" cy="126"/>
              <a:chOff x="2589" y="1085"/>
              <a:chExt cx="1033" cy="126"/>
            </a:xfrm>
          </p:grpSpPr>
          <p:sp>
            <p:nvSpPr>
              <p:cNvPr id="30857" name="Rectangle 109"/>
              <p:cNvSpPr>
                <a:spLocks noChangeArrowheads="1"/>
              </p:cNvSpPr>
              <p:nvPr/>
            </p:nvSpPr>
            <p:spPr bwMode="auto">
              <a:xfrm>
                <a:off x="2589" y="1111"/>
                <a:ext cx="64" cy="64"/>
              </a:xfrm>
              <a:prstGeom prst="rect">
                <a:avLst/>
              </a:prstGeom>
              <a:solidFill>
                <a:srgbClr val="FFF10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30858" name="Rectangle 110"/>
              <p:cNvSpPr>
                <a:spLocks noChangeArrowheads="1"/>
              </p:cNvSpPr>
              <p:nvPr/>
            </p:nvSpPr>
            <p:spPr bwMode="auto">
              <a:xfrm>
                <a:off x="2678" y="1085"/>
                <a:ext cx="94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Евросоюза</a:t>
                </a:r>
              </a:p>
            </p:txBody>
          </p:sp>
        </p:grpSp>
        <p:grpSp>
          <p:nvGrpSpPr>
            <p:cNvPr id="30854" name="Group 111"/>
            <p:cNvGrpSpPr>
              <a:grpSpLocks/>
            </p:cNvGrpSpPr>
            <p:nvPr/>
          </p:nvGrpSpPr>
          <p:grpSpPr bwMode="auto">
            <a:xfrm>
              <a:off x="1292" y="1085"/>
              <a:ext cx="1247" cy="126"/>
              <a:chOff x="3793" y="1085"/>
              <a:chExt cx="1247" cy="126"/>
            </a:xfrm>
          </p:grpSpPr>
          <p:sp>
            <p:nvSpPr>
              <p:cNvPr id="30855" name="Rectangle 112"/>
              <p:cNvSpPr>
                <a:spLocks noChangeArrowheads="1"/>
              </p:cNvSpPr>
              <p:nvPr/>
            </p:nvSpPr>
            <p:spPr bwMode="auto">
              <a:xfrm>
                <a:off x="3793" y="1111"/>
                <a:ext cx="63" cy="64"/>
              </a:xfrm>
              <a:prstGeom prst="rect">
                <a:avLst/>
              </a:prstGeom>
              <a:solidFill>
                <a:srgbClr val="0092D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30856" name="Rectangle 113"/>
              <p:cNvSpPr>
                <a:spLocks noChangeArrowheads="1"/>
              </p:cNvSpPr>
              <p:nvPr/>
            </p:nvSpPr>
            <p:spPr bwMode="auto">
              <a:xfrm>
                <a:off x="3881" y="1085"/>
                <a:ext cx="115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бывшего СССР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0468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0" y="6553200"/>
            <a:ext cx="140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7 стран</a:t>
            </a:r>
          </a:p>
        </p:txBody>
      </p:sp>
      <p:sp>
        <p:nvSpPr>
          <p:cNvPr id="31747" name="Заголовок 5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pitchFamily="34" charset="0"/>
                <a:ea typeface="Geneva"/>
                <a:cs typeface="Geneva"/>
              </a:rPr>
              <a:t>Культура. Импорт искусства. Три вектора</a:t>
            </a:r>
            <a:br>
              <a:rPr lang="ru-RU" smtClean="0">
                <a:latin typeface="Arial" pitchFamily="34" charset="0"/>
                <a:ea typeface="Geneva"/>
                <a:cs typeface="Geneva"/>
              </a:rPr>
            </a:b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31748" name="Содержимое 6"/>
          <p:cNvSpPr>
            <a:spLocks noGrp="1"/>
          </p:cNvSpPr>
          <p:nvPr>
            <p:ph sz="half" idx="2"/>
          </p:nvPr>
        </p:nvSpPr>
        <p:spPr>
          <a:xfrm>
            <a:off x="401638" y="1143000"/>
            <a:ext cx="8562975" cy="825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pitchFamily="34" charset="0"/>
                <a:ea typeface="Geneva"/>
                <a:cs typeface="Geneva"/>
              </a:rPr>
              <a:t>Из каких стран надо больше приглашать артистов, писателей, художников, закупать и переводить книги, кино, музыкальные произведения и другую культурную продукцию?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5427663" y="4767263"/>
            <a:ext cx="712787" cy="21907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1504950" y="4202113"/>
            <a:ext cx="712788" cy="78422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2289175" y="4630738"/>
            <a:ext cx="712788" cy="35560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52" name="Rectangle 5"/>
          <p:cNvSpPr>
            <a:spLocks noChangeArrowheads="1"/>
          </p:cNvSpPr>
          <p:nvPr/>
        </p:nvSpPr>
        <p:spPr bwMode="auto">
          <a:xfrm>
            <a:off x="3073400" y="4751388"/>
            <a:ext cx="714375" cy="23495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53" name="Rectangle 6"/>
          <p:cNvSpPr>
            <a:spLocks noChangeArrowheads="1"/>
          </p:cNvSpPr>
          <p:nvPr/>
        </p:nvSpPr>
        <p:spPr bwMode="auto">
          <a:xfrm>
            <a:off x="3859213" y="4597400"/>
            <a:ext cx="712787" cy="38893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54" name="Rectangle 7"/>
          <p:cNvSpPr>
            <a:spLocks noChangeArrowheads="1"/>
          </p:cNvSpPr>
          <p:nvPr/>
        </p:nvSpPr>
        <p:spPr bwMode="auto">
          <a:xfrm>
            <a:off x="4643438" y="4322763"/>
            <a:ext cx="712787" cy="66357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55" name="Rectangle 8"/>
          <p:cNvSpPr>
            <a:spLocks noChangeArrowheads="1"/>
          </p:cNvSpPr>
          <p:nvPr/>
        </p:nvSpPr>
        <p:spPr bwMode="auto">
          <a:xfrm>
            <a:off x="6211888" y="4503738"/>
            <a:ext cx="714375" cy="48260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56" name="Rectangle 9"/>
          <p:cNvSpPr>
            <a:spLocks noChangeArrowheads="1"/>
          </p:cNvSpPr>
          <p:nvPr/>
        </p:nvSpPr>
        <p:spPr bwMode="auto">
          <a:xfrm>
            <a:off x="6997700" y="4538663"/>
            <a:ext cx="712788" cy="44767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57" name="Rectangle 10"/>
          <p:cNvSpPr>
            <a:spLocks noChangeArrowheads="1"/>
          </p:cNvSpPr>
          <p:nvPr/>
        </p:nvSpPr>
        <p:spPr bwMode="auto">
          <a:xfrm>
            <a:off x="5659438" y="480536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19%</a:t>
            </a:r>
          </a:p>
        </p:txBody>
      </p:sp>
      <p:sp>
        <p:nvSpPr>
          <p:cNvPr id="31758" name="Rectangle 11"/>
          <p:cNvSpPr>
            <a:spLocks noChangeArrowheads="1"/>
          </p:cNvSpPr>
          <p:nvPr/>
        </p:nvSpPr>
        <p:spPr bwMode="auto">
          <a:xfrm>
            <a:off x="1504950" y="2476500"/>
            <a:ext cx="712788" cy="89535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59" name="Line 12"/>
          <p:cNvSpPr>
            <a:spLocks noChangeShapeType="1"/>
          </p:cNvSpPr>
          <p:nvPr/>
        </p:nvSpPr>
        <p:spPr bwMode="auto">
          <a:xfrm>
            <a:off x="1470025" y="4986338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0" name="Rectangle 20"/>
          <p:cNvSpPr>
            <a:spLocks noChangeArrowheads="1"/>
          </p:cNvSpPr>
          <p:nvPr/>
        </p:nvSpPr>
        <p:spPr bwMode="auto">
          <a:xfrm>
            <a:off x="1504950" y="3917950"/>
            <a:ext cx="712788" cy="176213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2289175" y="3900488"/>
            <a:ext cx="712788" cy="19367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62" name="Rectangle 22"/>
          <p:cNvSpPr>
            <a:spLocks noChangeArrowheads="1"/>
          </p:cNvSpPr>
          <p:nvPr/>
        </p:nvSpPr>
        <p:spPr bwMode="auto">
          <a:xfrm>
            <a:off x="3073400" y="3479800"/>
            <a:ext cx="714375" cy="614363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63" name="Rectangle 23"/>
          <p:cNvSpPr>
            <a:spLocks noChangeArrowheads="1"/>
          </p:cNvSpPr>
          <p:nvPr/>
        </p:nvSpPr>
        <p:spPr bwMode="auto">
          <a:xfrm>
            <a:off x="3859213" y="3714750"/>
            <a:ext cx="712787" cy="379413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64" name="Rectangle 24"/>
          <p:cNvSpPr>
            <a:spLocks noChangeArrowheads="1"/>
          </p:cNvSpPr>
          <p:nvPr/>
        </p:nvSpPr>
        <p:spPr bwMode="auto">
          <a:xfrm>
            <a:off x="4643438" y="3863975"/>
            <a:ext cx="712787" cy="230188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65" name="Rectangle 25"/>
          <p:cNvSpPr>
            <a:spLocks noChangeArrowheads="1"/>
          </p:cNvSpPr>
          <p:nvPr/>
        </p:nvSpPr>
        <p:spPr bwMode="auto">
          <a:xfrm>
            <a:off x="5427663" y="3597275"/>
            <a:ext cx="712787" cy="496888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66" name="Rectangle 26"/>
          <p:cNvSpPr>
            <a:spLocks noChangeArrowheads="1"/>
          </p:cNvSpPr>
          <p:nvPr/>
        </p:nvSpPr>
        <p:spPr bwMode="auto">
          <a:xfrm>
            <a:off x="6211888" y="3492500"/>
            <a:ext cx="714375" cy="601663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67" name="Rectangle 27"/>
          <p:cNvSpPr>
            <a:spLocks noChangeArrowheads="1"/>
          </p:cNvSpPr>
          <p:nvPr/>
        </p:nvSpPr>
        <p:spPr bwMode="auto">
          <a:xfrm>
            <a:off x="6997700" y="3709988"/>
            <a:ext cx="712788" cy="38417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68" name="Rectangle 28"/>
          <p:cNvSpPr>
            <a:spLocks noChangeArrowheads="1"/>
          </p:cNvSpPr>
          <p:nvPr/>
        </p:nvSpPr>
        <p:spPr bwMode="auto">
          <a:xfrm>
            <a:off x="2289175" y="2609850"/>
            <a:ext cx="712788" cy="76200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69" name="Rectangle 29"/>
          <p:cNvSpPr>
            <a:spLocks noChangeArrowheads="1"/>
          </p:cNvSpPr>
          <p:nvPr/>
        </p:nvSpPr>
        <p:spPr bwMode="auto">
          <a:xfrm>
            <a:off x="3073400" y="2652713"/>
            <a:ext cx="714375" cy="719137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70" name="Rectangle 30"/>
          <p:cNvSpPr>
            <a:spLocks noChangeArrowheads="1"/>
          </p:cNvSpPr>
          <p:nvPr/>
        </p:nvSpPr>
        <p:spPr bwMode="auto">
          <a:xfrm>
            <a:off x="3859213" y="2693988"/>
            <a:ext cx="712787" cy="677862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71" name="Rectangle 31"/>
          <p:cNvSpPr>
            <a:spLocks noChangeArrowheads="1"/>
          </p:cNvSpPr>
          <p:nvPr/>
        </p:nvSpPr>
        <p:spPr bwMode="auto">
          <a:xfrm>
            <a:off x="4643438" y="2832100"/>
            <a:ext cx="712787" cy="53975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1772" name="Rectangle 32"/>
          <p:cNvSpPr>
            <a:spLocks noChangeArrowheads="1"/>
          </p:cNvSpPr>
          <p:nvPr/>
        </p:nvSpPr>
        <p:spPr bwMode="auto">
          <a:xfrm>
            <a:off x="5427663" y="2884488"/>
            <a:ext cx="712787" cy="487362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1773" name="Rectangle 33"/>
          <p:cNvSpPr>
            <a:spLocks noChangeArrowheads="1"/>
          </p:cNvSpPr>
          <p:nvPr/>
        </p:nvSpPr>
        <p:spPr bwMode="auto">
          <a:xfrm>
            <a:off x="6211888" y="3000375"/>
            <a:ext cx="714375" cy="37147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1774" name="Rectangle 34"/>
          <p:cNvSpPr>
            <a:spLocks noChangeArrowheads="1"/>
          </p:cNvSpPr>
          <p:nvPr/>
        </p:nvSpPr>
        <p:spPr bwMode="auto">
          <a:xfrm>
            <a:off x="6997700" y="2735263"/>
            <a:ext cx="712788" cy="636587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1775" name="Line 35"/>
          <p:cNvSpPr>
            <a:spLocks noChangeShapeType="1"/>
          </p:cNvSpPr>
          <p:nvPr/>
        </p:nvSpPr>
        <p:spPr bwMode="auto">
          <a:xfrm flipV="1">
            <a:off x="1470025" y="49863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6" name="Line 36"/>
          <p:cNvSpPr>
            <a:spLocks noChangeShapeType="1"/>
          </p:cNvSpPr>
          <p:nvPr/>
        </p:nvSpPr>
        <p:spPr bwMode="auto">
          <a:xfrm flipV="1">
            <a:off x="2254250" y="49863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7" name="Line 37"/>
          <p:cNvSpPr>
            <a:spLocks noChangeShapeType="1"/>
          </p:cNvSpPr>
          <p:nvPr/>
        </p:nvSpPr>
        <p:spPr bwMode="auto">
          <a:xfrm flipV="1">
            <a:off x="3038475" y="49863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8" name="Line 38"/>
          <p:cNvSpPr>
            <a:spLocks noChangeShapeType="1"/>
          </p:cNvSpPr>
          <p:nvPr/>
        </p:nvSpPr>
        <p:spPr bwMode="auto">
          <a:xfrm flipV="1">
            <a:off x="3822700" y="49863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9" name="Line 39"/>
          <p:cNvSpPr>
            <a:spLocks noChangeShapeType="1"/>
          </p:cNvSpPr>
          <p:nvPr/>
        </p:nvSpPr>
        <p:spPr bwMode="auto">
          <a:xfrm flipV="1">
            <a:off x="4608513" y="49863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0" name="Line 40"/>
          <p:cNvSpPr>
            <a:spLocks noChangeShapeType="1"/>
          </p:cNvSpPr>
          <p:nvPr/>
        </p:nvSpPr>
        <p:spPr bwMode="auto">
          <a:xfrm flipV="1">
            <a:off x="5392738" y="49863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1" name="Line 41"/>
          <p:cNvSpPr>
            <a:spLocks noChangeShapeType="1"/>
          </p:cNvSpPr>
          <p:nvPr/>
        </p:nvSpPr>
        <p:spPr bwMode="auto">
          <a:xfrm flipV="1">
            <a:off x="6176963" y="49863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2" name="Line 42"/>
          <p:cNvSpPr>
            <a:spLocks noChangeShapeType="1"/>
          </p:cNvSpPr>
          <p:nvPr/>
        </p:nvSpPr>
        <p:spPr bwMode="auto">
          <a:xfrm flipV="1">
            <a:off x="6961188" y="49863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3" name="Line 43"/>
          <p:cNvSpPr>
            <a:spLocks noChangeShapeType="1"/>
          </p:cNvSpPr>
          <p:nvPr/>
        </p:nvSpPr>
        <p:spPr bwMode="auto">
          <a:xfrm flipV="1">
            <a:off x="7747000" y="49863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4" name="Rectangle 44"/>
          <p:cNvSpPr>
            <a:spLocks noChangeArrowheads="1"/>
          </p:cNvSpPr>
          <p:nvPr/>
        </p:nvSpPr>
        <p:spPr bwMode="auto">
          <a:xfrm>
            <a:off x="1735138" y="452278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69%</a:t>
            </a:r>
          </a:p>
        </p:txBody>
      </p:sp>
      <p:sp>
        <p:nvSpPr>
          <p:cNvPr id="31785" name="Rectangle 45"/>
          <p:cNvSpPr>
            <a:spLocks noChangeArrowheads="1"/>
          </p:cNvSpPr>
          <p:nvPr/>
        </p:nvSpPr>
        <p:spPr bwMode="auto">
          <a:xfrm>
            <a:off x="2520950" y="47371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31%</a:t>
            </a:r>
          </a:p>
        </p:txBody>
      </p:sp>
      <p:sp>
        <p:nvSpPr>
          <p:cNvPr id="31786" name="Rectangle 46"/>
          <p:cNvSpPr>
            <a:spLocks noChangeArrowheads="1"/>
          </p:cNvSpPr>
          <p:nvPr/>
        </p:nvSpPr>
        <p:spPr bwMode="auto">
          <a:xfrm>
            <a:off x="3305175" y="479742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21%</a:t>
            </a:r>
          </a:p>
        </p:txBody>
      </p:sp>
      <p:sp>
        <p:nvSpPr>
          <p:cNvPr id="31787" name="Rectangle 47"/>
          <p:cNvSpPr>
            <a:spLocks noChangeArrowheads="1"/>
          </p:cNvSpPr>
          <p:nvPr/>
        </p:nvSpPr>
        <p:spPr bwMode="auto">
          <a:xfrm>
            <a:off x="4089400" y="47196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34%</a:t>
            </a:r>
          </a:p>
        </p:txBody>
      </p:sp>
      <p:sp>
        <p:nvSpPr>
          <p:cNvPr id="31788" name="Rectangle 48"/>
          <p:cNvSpPr>
            <a:spLocks noChangeArrowheads="1"/>
          </p:cNvSpPr>
          <p:nvPr/>
        </p:nvSpPr>
        <p:spPr bwMode="auto">
          <a:xfrm>
            <a:off x="4873625" y="458152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58%</a:t>
            </a:r>
          </a:p>
        </p:txBody>
      </p:sp>
      <p:sp>
        <p:nvSpPr>
          <p:cNvPr id="31789" name="Rectangle 49"/>
          <p:cNvSpPr>
            <a:spLocks noChangeArrowheads="1"/>
          </p:cNvSpPr>
          <p:nvPr/>
        </p:nvSpPr>
        <p:spPr bwMode="auto">
          <a:xfrm>
            <a:off x="6443663" y="46736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42%</a:t>
            </a:r>
          </a:p>
        </p:txBody>
      </p:sp>
      <p:sp>
        <p:nvSpPr>
          <p:cNvPr id="31790" name="Rectangle 50"/>
          <p:cNvSpPr>
            <a:spLocks noChangeArrowheads="1"/>
          </p:cNvSpPr>
          <p:nvPr/>
        </p:nvSpPr>
        <p:spPr bwMode="auto">
          <a:xfrm>
            <a:off x="7227888" y="469106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39%</a:t>
            </a:r>
          </a:p>
        </p:txBody>
      </p:sp>
      <p:sp>
        <p:nvSpPr>
          <p:cNvPr id="31791" name="Rectangle 51"/>
          <p:cNvSpPr>
            <a:spLocks noChangeArrowheads="1"/>
          </p:cNvSpPr>
          <p:nvPr/>
        </p:nvSpPr>
        <p:spPr bwMode="auto">
          <a:xfrm>
            <a:off x="1735138" y="39116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15%</a:t>
            </a:r>
          </a:p>
        </p:txBody>
      </p:sp>
      <p:sp>
        <p:nvSpPr>
          <p:cNvPr id="31792" name="Rectangle 52"/>
          <p:cNvSpPr>
            <a:spLocks noChangeArrowheads="1"/>
          </p:cNvSpPr>
          <p:nvPr/>
        </p:nvSpPr>
        <p:spPr bwMode="auto">
          <a:xfrm>
            <a:off x="2520950" y="390366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17%</a:t>
            </a:r>
          </a:p>
        </p:txBody>
      </p:sp>
      <p:sp>
        <p:nvSpPr>
          <p:cNvPr id="31793" name="Rectangle 53"/>
          <p:cNvSpPr>
            <a:spLocks noChangeArrowheads="1"/>
          </p:cNvSpPr>
          <p:nvPr/>
        </p:nvSpPr>
        <p:spPr bwMode="auto">
          <a:xfrm>
            <a:off x="3305175" y="37147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54%</a:t>
            </a:r>
          </a:p>
        </p:txBody>
      </p:sp>
      <p:sp>
        <p:nvSpPr>
          <p:cNvPr id="31794" name="Rectangle 54"/>
          <p:cNvSpPr>
            <a:spLocks noChangeArrowheads="1"/>
          </p:cNvSpPr>
          <p:nvPr/>
        </p:nvSpPr>
        <p:spPr bwMode="auto">
          <a:xfrm>
            <a:off x="4089400" y="38338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33%</a:t>
            </a:r>
          </a:p>
        </p:txBody>
      </p:sp>
      <p:sp>
        <p:nvSpPr>
          <p:cNvPr id="31795" name="Rectangle 55"/>
          <p:cNvSpPr>
            <a:spLocks noChangeArrowheads="1"/>
          </p:cNvSpPr>
          <p:nvPr/>
        </p:nvSpPr>
        <p:spPr bwMode="auto">
          <a:xfrm>
            <a:off x="4873625" y="390842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20%</a:t>
            </a:r>
          </a:p>
        </p:txBody>
      </p:sp>
      <p:sp>
        <p:nvSpPr>
          <p:cNvPr id="31796" name="Rectangle 56"/>
          <p:cNvSpPr>
            <a:spLocks noChangeArrowheads="1"/>
          </p:cNvSpPr>
          <p:nvPr/>
        </p:nvSpPr>
        <p:spPr bwMode="auto">
          <a:xfrm>
            <a:off x="5659438" y="377348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44%</a:t>
            </a:r>
          </a:p>
        </p:txBody>
      </p:sp>
      <p:sp>
        <p:nvSpPr>
          <p:cNvPr id="31797" name="Rectangle 57"/>
          <p:cNvSpPr>
            <a:spLocks noChangeArrowheads="1"/>
          </p:cNvSpPr>
          <p:nvPr/>
        </p:nvSpPr>
        <p:spPr bwMode="auto">
          <a:xfrm>
            <a:off x="6443663" y="37211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53%</a:t>
            </a:r>
          </a:p>
        </p:txBody>
      </p:sp>
      <p:sp>
        <p:nvSpPr>
          <p:cNvPr id="31798" name="Rectangle 58"/>
          <p:cNvSpPr>
            <a:spLocks noChangeArrowheads="1"/>
          </p:cNvSpPr>
          <p:nvPr/>
        </p:nvSpPr>
        <p:spPr bwMode="auto">
          <a:xfrm>
            <a:off x="7227888" y="38306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34%</a:t>
            </a:r>
          </a:p>
        </p:txBody>
      </p:sp>
      <p:sp>
        <p:nvSpPr>
          <p:cNvPr id="31799" name="Rectangle 59"/>
          <p:cNvSpPr>
            <a:spLocks noChangeArrowheads="1"/>
          </p:cNvSpPr>
          <p:nvPr/>
        </p:nvSpPr>
        <p:spPr bwMode="auto">
          <a:xfrm>
            <a:off x="1735138" y="28527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79%</a:t>
            </a:r>
          </a:p>
        </p:txBody>
      </p:sp>
      <p:sp>
        <p:nvSpPr>
          <p:cNvPr id="31800" name="Rectangle 60"/>
          <p:cNvSpPr>
            <a:spLocks noChangeArrowheads="1"/>
          </p:cNvSpPr>
          <p:nvPr/>
        </p:nvSpPr>
        <p:spPr bwMode="auto">
          <a:xfrm>
            <a:off x="2520950" y="29194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67%</a:t>
            </a:r>
          </a:p>
        </p:txBody>
      </p:sp>
      <p:sp>
        <p:nvSpPr>
          <p:cNvPr id="31801" name="Rectangle 61"/>
          <p:cNvSpPr>
            <a:spLocks noChangeArrowheads="1"/>
          </p:cNvSpPr>
          <p:nvPr/>
        </p:nvSpPr>
        <p:spPr bwMode="auto">
          <a:xfrm>
            <a:off x="3305175" y="29400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31802" name="Rectangle 62"/>
          <p:cNvSpPr>
            <a:spLocks noChangeArrowheads="1"/>
          </p:cNvSpPr>
          <p:nvPr/>
        </p:nvSpPr>
        <p:spPr bwMode="auto">
          <a:xfrm>
            <a:off x="4089400" y="296068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31803" name="Rectangle 63"/>
          <p:cNvSpPr>
            <a:spLocks noChangeArrowheads="1"/>
          </p:cNvSpPr>
          <p:nvPr/>
        </p:nvSpPr>
        <p:spPr bwMode="auto">
          <a:xfrm>
            <a:off x="4873625" y="30305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47%</a:t>
            </a:r>
          </a:p>
        </p:txBody>
      </p:sp>
      <p:sp>
        <p:nvSpPr>
          <p:cNvPr id="31804" name="Rectangle 64"/>
          <p:cNvSpPr>
            <a:spLocks noChangeArrowheads="1"/>
          </p:cNvSpPr>
          <p:nvPr/>
        </p:nvSpPr>
        <p:spPr bwMode="auto">
          <a:xfrm>
            <a:off x="5659438" y="305593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43%</a:t>
            </a:r>
          </a:p>
        </p:txBody>
      </p:sp>
      <p:sp>
        <p:nvSpPr>
          <p:cNvPr id="31805" name="Rectangle 65"/>
          <p:cNvSpPr>
            <a:spLocks noChangeArrowheads="1"/>
          </p:cNvSpPr>
          <p:nvPr/>
        </p:nvSpPr>
        <p:spPr bwMode="auto">
          <a:xfrm>
            <a:off x="6443663" y="31146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33%</a:t>
            </a:r>
          </a:p>
        </p:txBody>
      </p:sp>
      <p:sp>
        <p:nvSpPr>
          <p:cNvPr id="31806" name="Rectangle 66"/>
          <p:cNvSpPr>
            <a:spLocks noChangeArrowheads="1"/>
          </p:cNvSpPr>
          <p:nvPr/>
        </p:nvSpPr>
        <p:spPr bwMode="auto">
          <a:xfrm>
            <a:off x="7227888" y="298291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56%</a:t>
            </a:r>
          </a:p>
        </p:txBody>
      </p:sp>
      <p:sp>
        <p:nvSpPr>
          <p:cNvPr id="31807" name="Rectangle 67"/>
          <p:cNvSpPr>
            <a:spLocks noChangeArrowheads="1"/>
          </p:cNvSpPr>
          <p:nvPr/>
        </p:nvSpPr>
        <p:spPr bwMode="auto">
          <a:xfrm>
            <a:off x="1484313" y="5095875"/>
            <a:ext cx="1000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Таджикистан</a:t>
            </a:r>
          </a:p>
        </p:txBody>
      </p:sp>
      <p:sp>
        <p:nvSpPr>
          <p:cNvPr id="31808" name="Rectangle 68"/>
          <p:cNvSpPr>
            <a:spLocks noChangeArrowheads="1"/>
          </p:cNvSpPr>
          <p:nvPr/>
        </p:nvSpPr>
        <p:spPr bwMode="auto">
          <a:xfrm>
            <a:off x="2305050" y="5248275"/>
            <a:ext cx="9048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Кыргызстан</a:t>
            </a:r>
          </a:p>
        </p:txBody>
      </p:sp>
      <p:sp>
        <p:nvSpPr>
          <p:cNvPr id="31809" name="Rectangle 69"/>
          <p:cNvSpPr>
            <a:spLocks noChangeArrowheads="1"/>
          </p:cNvSpPr>
          <p:nvPr/>
        </p:nvSpPr>
        <p:spPr bwMode="auto">
          <a:xfrm>
            <a:off x="3168650" y="5095875"/>
            <a:ext cx="698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Молдова</a:t>
            </a:r>
          </a:p>
        </p:txBody>
      </p:sp>
      <p:sp>
        <p:nvSpPr>
          <p:cNvPr id="31810" name="Rectangle 70"/>
          <p:cNvSpPr>
            <a:spLocks noChangeArrowheads="1"/>
          </p:cNvSpPr>
          <p:nvPr/>
        </p:nvSpPr>
        <p:spPr bwMode="auto">
          <a:xfrm>
            <a:off x="3940175" y="5248275"/>
            <a:ext cx="7302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Беларусь</a:t>
            </a:r>
          </a:p>
        </p:txBody>
      </p:sp>
      <p:sp>
        <p:nvSpPr>
          <p:cNvPr id="31811" name="Rectangle 71"/>
          <p:cNvSpPr>
            <a:spLocks noChangeArrowheads="1"/>
          </p:cNvSpPr>
          <p:nvPr/>
        </p:nvSpPr>
        <p:spPr bwMode="auto">
          <a:xfrm>
            <a:off x="4670425" y="5095875"/>
            <a:ext cx="8683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Узбекистан</a:t>
            </a:r>
          </a:p>
        </p:txBody>
      </p:sp>
      <p:sp>
        <p:nvSpPr>
          <p:cNvPr id="31812" name="Rectangle 72"/>
          <p:cNvSpPr>
            <a:spLocks noChangeArrowheads="1"/>
          </p:cNvSpPr>
          <p:nvPr/>
        </p:nvSpPr>
        <p:spPr bwMode="auto">
          <a:xfrm>
            <a:off x="5527675" y="5248275"/>
            <a:ext cx="679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Армения</a:t>
            </a:r>
          </a:p>
        </p:txBody>
      </p:sp>
      <p:sp>
        <p:nvSpPr>
          <p:cNvPr id="31813" name="Rectangle 73"/>
          <p:cNvSpPr>
            <a:spLocks noChangeArrowheads="1"/>
          </p:cNvSpPr>
          <p:nvPr/>
        </p:nvSpPr>
        <p:spPr bwMode="auto">
          <a:xfrm>
            <a:off x="6373813" y="5095875"/>
            <a:ext cx="514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Грузия</a:t>
            </a:r>
          </a:p>
        </p:txBody>
      </p:sp>
      <p:sp>
        <p:nvSpPr>
          <p:cNvPr id="31814" name="Rectangle 74"/>
          <p:cNvSpPr>
            <a:spLocks noChangeArrowheads="1"/>
          </p:cNvSpPr>
          <p:nvPr/>
        </p:nvSpPr>
        <p:spPr bwMode="auto">
          <a:xfrm>
            <a:off x="7099300" y="5248275"/>
            <a:ext cx="6746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Среднее</a:t>
            </a:r>
          </a:p>
        </p:txBody>
      </p:sp>
      <p:sp>
        <p:nvSpPr>
          <p:cNvPr id="31815" name="Line 75"/>
          <p:cNvSpPr>
            <a:spLocks noChangeShapeType="1"/>
          </p:cNvSpPr>
          <p:nvPr/>
        </p:nvSpPr>
        <p:spPr bwMode="auto">
          <a:xfrm>
            <a:off x="1470025" y="3363913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16" name="Line 76"/>
          <p:cNvSpPr>
            <a:spLocks noChangeShapeType="1"/>
          </p:cNvSpPr>
          <p:nvPr/>
        </p:nvSpPr>
        <p:spPr bwMode="auto">
          <a:xfrm flipV="1">
            <a:off x="1470025" y="33639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17" name="Line 77"/>
          <p:cNvSpPr>
            <a:spLocks noChangeShapeType="1"/>
          </p:cNvSpPr>
          <p:nvPr/>
        </p:nvSpPr>
        <p:spPr bwMode="auto">
          <a:xfrm flipV="1">
            <a:off x="2254250" y="33639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18" name="Line 78"/>
          <p:cNvSpPr>
            <a:spLocks noChangeShapeType="1"/>
          </p:cNvSpPr>
          <p:nvPr/>
        </p:nvSpPr>
        <p:spPr bwMode="auto">
          <a:xfrm flipV="1">
            <a:off x="3038475" y="33639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19" name="Line 79"/>
          <p:cNvSpPr>
            <a:spLocks noChangeShapeType="1"/>
          </p:cNvSpPr>
          <p:nvPr/>
        </p:nvSpPr>
        <p:spPr bwMode="auto">
          <a:xfrm flipV="1">
            <a:off x="3822700" y="33639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20" name="Line 80"/>
          <p:cNvSpPr>
            <a:spLocks noChangeShapeType="1"/>
          </p:cNvSpPr>
          <p:nvPr/>
        </p:nvSpPr>
        <p:spPr bwMode="auto">
          <a:xfrm flipV="1">
            <a:off x="4608513" y="336391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21" name="Line 81"/>
          <p:cNvSpPr>
            <a:spLocks noChangeShapeType="1"/>
          </p:cNvSpPr>
          <p:nvPr/>
        </p:nvSpPr>
        <p:spPr bwMode="auto">
          <a:xfrm flipV="1">
            <a:off x="5392738" y="336391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22" name="Line 82"/>
          <p:cNvSpPr>
            <a:spLocks noChangeShapeType="1"/>
          </p:cNvSpPr>
          <p:nvPr/>
        </p:nvSpPr>
        <p:spPr bwMode="auto">
          <a:xfrm flipV="1">
            <a:off x="6176963" y="336391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23" name="Line 83"/>
          <p:cNvSpPr>
            <a:spLocks noChangeShapeType="1"/>
          </p:cNvSpPr>
          <p:nvPr/>
        </p:nvSpPr>
        <p:spPr bwMode="auto">
          <a:xfrm flipV="1">
            <a:off x="6961188" y="336391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24" name="Line 84"/>
          <p:cNvSpPr>
            <a:spLocks noChangeShapeType="1"/>
          </p:cNvSpPr>
          <p:nvPr/>
        </p:nvSpPr>
        <p:spPr bwMode="auto">
          <a:xfrm flipV="1">
            <a:off x="7747000" y="33639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25" name="Line 85"/>
          <p:cNvSpPr>
            <a:spLocks noChangeShapeType="1"/>
          </p:cNvSpPr>
          <p:nvPr/>
        </p:nvSpPr>
        <p:spPr bwMode="auto">
          <a:xfrm>
            <a:off x="1470025" y="4084638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26" name="Line 86"/>
          <p:cNvSpPr>
            <a:spLocks noChangeShapeType="1"/>
          </p:cNvSpPr>
          <p:nvPr/>
        </p:nvSpPr>
        <p:spPr bwMode="auto">
          <a:xfrm flipV="1">
            <a:off x="1470025" y="4084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27" name="Line 87"/>
          <p:cNvSpPr>
            <a:spLocks noChangeShapeType="1"/>
          </p:cNvSpPr>
          <p:nvPr/>
        </p:nvSpPr>
        <p:spPr bwMode="auto">
          <a:xfrm flipV="1">
            <a:off x="2254250" y="4084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28" name="Line 88"/>
          <p:cNvSpPr>
            <a:spLocks noChangeShapeType="1"/>
          </p:cNvSpPr>
          <p:nvPr/>
        </p:nvSpPr>
        <p:spPr bwMode="auto">
          <a:xfrm flipV="1">
            <a:off x="3038475" y="4084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29" name="Line 89"/>
          <p:cNvSpPr>
            <a:spLocks noChangeShapeType="1"/>
          </p:cNvSpPr>
          <p:nvPr/>
        </p:nvSpPr>
        <p:spPr bwMode="auto">
          <a:xfrm flipV="1">
            <a:off x="3822700" y="4084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30" name="Line 90"/>
          <p:cNvSpPr>
            <a:spLocks noChangeShapeType="1"/>
          </p:cNvSpPr>
          <p:nvPr/>
        </p:nvSpPr>
        <p:spPr bwMode="auto">
          <a:xfrm flipV="1">
            <a:off x="4608513" y="4084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31" name="Line 91"/>
          <p:cNvSpPr>
            <a:spLocks noChangeShapeType="1"/>
          </p:cNvSpPr>
          <p:nvPr/>
        </p:nvSpPr>
        <p:spPr bwMode="auto">
          <a:xfrm flipV="1">
            <a:off x="5392738" y="4084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32" name="Line 92"/>
          <p:cNvSpPr>
            <a:spLocks noChangeShapeType="1"/>
          </p:cNvSpPr>
          <p:nvPr/>
        </p:nvSpPr>
        <p:spPr bwMode="auto">
          <a:xfrm flipV="1">
            <a:off x="6176963" y="4084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33" name="Line 93"/>
          <p:cNvSpPr>
            <a:spLocks noChangeShapeType="1"/>
          </p:cNvSpPr>
          <p:nvPr/>
        </p:nvSpPr>
        <p:spPr bwMode="auto">
          <a:xfrm flipV="1">
            <a:off x="6961188" y="408463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34" name="Line 94"/>
          <p:cNvSpPr>
            <a:spLocks noChangeShapeType="1"/>
          </p:cNvSpPr>
          <p:nvPr/>
        </p:nvSpPr>
        <p:spPr bwMode="auto">
          <a:xfrm flipV="1">
            <a:off x="7747000" y="408463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1835" name="Group 104"/>
          <p:cNvGrpSpPr>
            <a:grpSpLocks/>
          </p:cNvGrpSpPr>
          <p:nvPr/>
        </p:nvGrpSpPr>
        <p:grpSpPr bwMode="auto">
          <a:xfrm>
            <a:off x="1882775" y="2051050"/>
            <a:ext cx="5527675" cy="200025"/>
            <a:chOff x="1292" y="1085"/>
            <a:chExt cx="3482" cy="126"/>
          </a:xfrm>
        </p:grpSpPr>
        <p:grpSp>
          <p:nvGrpSpPr>
            <p:cNvPr id="31836" name="Group 105"/>
            <p:cNvGrpSpPr>
              <a:grpSpLocks/>
            </p:cNvGrpSpPr>
            <p:nvPr/>
          </p:nvGrpSpPr>
          <p:grpSpPr bwMode="auto">
            <a:xfrm>
              <a:off x="3969" y="1085"/>
              <a:ext cx="805" cy="126"/>
              <a:chOff x="1610" y="1085"/>
              <a:chExt cx="805" cy="126"/>
            </a:xfrm>
          </p:grpSpPr>
          <p:sp>
            <p:nvSpPr>
              <p:cNvPr id="31843" name="Rectangle 106"/>
              <p:cNvSpPr>
                <a:spLocks noChangeArrowheads="1"/>
              </p:cNvSpPr>
              <p:nvPr/>
            </p:nvSpPr>
            <p:spPr bwMode="auto">
              <a:xfrm>
                <a:off x="1610" y="1111"/>
                <a:ext cx="63" cy="64"/>
              </a:xfrm>
              <a:prstGeom prst="rect">
                <a:avLst/>
              </a:prstGeom>
              <a:solidFill>
                <a:srgbClr val="F8C01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31844" name="Rectangle 107"/>
              <p:cNvSpPr>
                <a:spLocks noChangeArrowheads="1"/>
              </p:cNvSpPr>
              <p:nvPr/>
            </p:nvSpPr>
            <p:spPr bwMode="auto">
              <a:xfrm>
                <a:off x="1698" y="1085"/>
                <a:ext cx="71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Другие страны</a:t>
                </a:r>
              </a:p>
            </p:txBody>
          </p:sp>
        </p:grpSp>
        <p:grpSp>
          <p:nvGrpSpPr>
            <p:cNvPr id="31837" name="Group 108"/>
            <p:cNvGrpSpPr>
              <a:grpSpLocks/>
            </p:cNvGrpSpPr>
            <p:nvPr/>
          </p:nvGrpSpPr>
          <p:grpSpPr bwMode="auto">
            <a:xfrm>
              <a:off x="2738" y="1085"/>
              <a:ext cx="1033" cy="126"/>
              <a:chOff x="2589" y="1085"/>
              <a:chExt cx="1033" cy="126"/>
            </a:xfrm>
          </p:grpSpPr>
          <p:sp>
            <p:nvSpPr>
              <p:cNvPr id="31841" name="Rectangle 109"/>
              <p:cNvSpPr>
                <a:spLocks noChangeArrowheads="1"/>
              </p:cNvSpPr>
              <p:nvPr/>
            </p:nvSpPr>
            <p:spPr bwMode="auto">
              <a:xfrm>
                <a:off x="2589" y="1111"/>
                <a:ext cx="64" cy="64"/>
              </a:xfrm>
              <a:prstGeom prst="rect">
                <a:avLst/>
              </a:prstGeom>
              <a:solidFill>
                <a:srgbClr val="FFF10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31842" name="Rectangle 110"/>
              <p:cNvSpPr>
                <a:spLocks noChangeArrowheads="1"/>
              </p:cNvSpPr>
              <p:nvPr/>
            </p:nvSpPr>
            <p:spPr bwMode="auto">
              <a:xfrm>
                <a:off x="2678" y="1085"/>
                <a:ext cx="94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Евросоюза</a:t>
                </a:r>
              </a:p>
            </p:txBody>
          </p:sp>
        </p:grpSp>
        <p:grpSp>
          <p:nvGrpSpPr>
            <p:cNvPr id="31838" name="Group 111"/>
            <p:cNvGrpSpPr>
              <a:grpSpLocks/>
            </p:cNvGrpSpPr>
            <p:nvPr/>
          </p:nvGrpSpPr>
          <p:grpSpPr bwMode="auto">
            <a:xfrm>
              <a:off x="1292" y="1085"/>
              <a:ext cx="1247" cy="126"/>
              <a:chOff x="3793" y="1085"/>
              <a:chExt cx="1247" cy="126"/>
            </a:xfrm>
          </p:grpSpPr>
          <p:sp>
            <p:nvSpPr>
              <p:cNvPr id="31839" name="Rectangle 112"/>
              <p:cNvSpPr>
                <a:spLocks noChangeArrowheads="1"/>
              </p:cNvSpPr>
              <p:nvPr/>
            </p:nvSpPr>
            <p:spPr bwMode="auto">
              <a:xfrm>
                <a:off x="3793" y="1111"/>
                <a:ext cx="63" cy="64"/>
              </a:xfrm>
              <a:prstGeom prst="rect">
                <a:avLst/>
              </a:prstGeom>
              <a:solidFill>
                <a:srgbClr val="0092D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31840" name="Rectangle 113"/>
              <p:cNvSpPr>
                <a:spLocks noChangeArrowheads="1"/>
              </p:cNvSpPr>
              <p:nvPr/>
            </p:nvSpPr>
            <p:spPr bwMode="auto">
              <a:xfrm>
                <a:off x="3881" y="1085"/>
                <a:ext cx="115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бывшего СССР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2612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0" y="6553200"/>
            <a:ext cx="140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7 стран</a:t>
            </a:r>
          </a:p>
        </p:txBody>
      </p:sp>
      <p:sp>
        <p:nvSpPr>
          <p:cNvPr id="31747" name="Заголовок 5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pitchFamily="34" charset="0"/>
                <a:ea typeface="Geneva"/>
                <a:cs typeface="Geneva"/>
              </a:rPr>
              <a:t>Культура. Где чаще бываете? Три вектора</a:t>
            </a:r>
            <a:br>
              <a:rPr lang="ru-RU" dirty="0" smtClean="0">
                <a:latin typeface="Arial" pitchFamily="34" charset="0"/>
                <a:ea typeface="Geneva"/>
                <a:cs typeface="Geneva"/>
              </a:rPr>
            </a:br>
            <a:endParaRPr lang="ru-RU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31748" name="Содержимое 6"/>
          <p:cNvSpPr>
            <a:spLocks noGrp="1"/>
          </p:cNvSpPr>
          <p:nvPr>
            <p:ph sz="half" idx="2"/>
          </p:nvPr>
        </p:nvSpPr>
        <p:spPr>
          <a:xfrm>
            <a:off x="401638" y="1143000"/>
            <a:ext cx="8562975" cy="825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ea typeface="Geneva"/>
                <a:cs typeface="Geneva"/>
              </a:rPr>
              <a:t>В каких из перечисленных стран Вы бывали за последние 5 лет с личными, служебными или туристическими целями?</a:t>
            </a: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1882775" y="2051050"/>
            <a:ext cx="5527675" cy="200025"/>
            <a:chOff x="1292" y="1085"/>
            <a:chExt cx="3482" cy="126"/>
          </a:xfrm>
        </p:grpSpPr>
        <p:grpSp>
          <p:nvGrpSpPr>
            <p:cNvPr id="3" name="Group 105"/>
            <p:cNvGrpSpPr>
              <a:grpSpLocks/>
            </p:cNvGrpSpPr>
            <p:nvPr/>
          </p:nvGrpSpPr>
          <p:grpSpPr bwMode="auto">
            <a:xfrm>
              <a:off x="3969" y="1085"/>
              <a:ext cx="805" cy="126"/>
              <a:chOff x="1610" y="1085"/>
              <a:chExt cx="805" cy="126"/>
            </a:xfrm>
          </p:grpSpPr>
          <p:sp>
            <p:nvSpPr>
              <p:cNvPr id="31843" name="Rectangle 106"/>
              <p:cNvSpPr>
                <a:spLocks noChangeArrowheads="1"/>
              </p:cNvSpPr>
              <p:nvPr/>
            </p:nvSpPr>
            <p:spPr bwMode="auto">
              <a:xfrm>
                <a:off x="1610" y="1111"/>
                <a:ext cx="63" cy="64"/>
              </a:xfrm>
              <a:prstGeom prst="rect">
                <a:avLst/>
              </a:prstGeom>
              <a:solidFill>
                <a:srgbClr val="F8C01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31844" name="Rectangle 107"/>
              <p:cNvSpPr>
                <a:spLocks noChangeArrowheads="1"/>
              </p:cNvSpPr>
              <p:nvPr/>
            </p:nvSpPr>
            <p:spPr bwMode="auto">
              <a:xfrm>
                <a:off x="1698" y="1085"/>
                <a:ext cx="71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Другие страны</a:t>
                </a:r>
              </a:p>
            </p:txBody>
          </p:sp>
        </p:grpSp>
        <p:grpSp>
          <p:nvGrpSpPr>
            <p:cNvPr id="4" name="Group 108"/>
            <p:cNvGrpSpPr>
              <a:grpSpLocks/>
            </p:cNvGrpSpPr>
            <p:nvPr/>
          </p:nvGrpSpPr>
          <p:grpSpPr bwMode="auto">
            <a:xfrm>
              <a:off x="2738" y="1085"/>
              <a:ext cx="1033" cy="126"/>
              <a:chOff x="2589" y="1085"/>
              <a:chExt cx="1033" cy="126"/>
            </a:xfrm>
          </p:grpSpPr>
          <p:sp>
            <p:nvSpPr>
              <p:cNvPr id="31841" name="Rectangle 109"/>
              <p:cNvSpPr>
                <a:spLocks noChangeArrowheads="1"/>
              </p:cNvSpPr>
              <p:nvPr/>
            </p:nvSpPr>
            <p:spPr bwMode="auto">
              <a:xfrm>
                <a:off x="2589" y="1111"/>
                <a:ext cx="64" cy="64"/>
              </a:xfrm>
              <a:prstGeom prst="rect">
                <a:avLst/>
              </a:prstGeom>
              <a:solidFill>
                <a:srgbClr val="FFF10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31842" name="Rectangle 110"/>
              <p:cNvSpPr>
                <a:spLocks noChangeArrowheads="1"/>
              </p:cNvSpPr>
              <p:nvPr/>
            </p:nvSpPr>
            <p:spPr bwMode="auto">
              <a:xfrm>
                <a:off x="2678" y="1085"/>
                <a:ext cx="94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Евросоюза</a:t>
                </a:r>
              </a:p>
            </p:txBody>
          </p:sp>
        </p:grpSp>
        <p:grpSp>
          <p:nvGrpSpPr>
            <p:cNvPr id="5" name="Group 111"/>
            <p:cNvGrpSpPr>
              <a:grpSpLocks/>
            </p:cNvGrpSpPr>
            <p:nvPr/>
          </p:nvGrpSpPr>
          <p:grpSpPr bwMode="auto">
            <a:xfrm>
              <a:off x="1292" y="1085"/>
              <a:ext cx="1247" cy="126"/>
              <a:chOff x="3793" y="1085"/>
              <a:chExt cx="1247" cy="126"/>
            </a:xfrm>
          </p:grpSpPr>
          <p:sp>
            <p:nvSpPr>
              <p:cNvPr id="31839" name="Rectangle 112"/>
              <p:cNvSpPr>
                <a:spLocks noChangeArrowheads="1"/>
              </p:cNvSpPr>
              <p:nvPr/>
            </p:nvSpPr>
            <p:spPr bwMode="auto">
              <a:xfrm>
                <a:off x="3793" y="1111"/>
                <a:ext cx="63" cy="64"/>
              </a:xfrm>
              <a:prstGeom prst="rect">
                <a:avLst/>
              </a:prstGeom>
              <a:solidFill>
                <a:srgbClr val="0092D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31840" name="Rectangle 113"/>
              <p:cNvSpPr>
                <a:spLocks noChangeArrowheads="1"/>
              </p:cNvSpPr>
              <p:nvPr/>
            </p:nvSpPr>
            <p:spPr bwMode="auto">
              <a:xfrm>
                <a:off x="3881" y="1085"/>
                <a:ext cx="115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бывшего СССР</a:t>
                </a:r>
              </a:p>
            </p:txBody>
          </p:sp>
        </p:grpSp>
      </p:grpSp>
      <p:sp>
        <p:nvSpPr>
          <p:cNvPr id="101" name="Rectangle 2"/>
          <p:cNvSpPr>
            <a:spLocks noChangeArrowheads="1"/>
          </p:cNvSpPr>
          <p:nvPr/>
        </p:nvSpPr>
        <p:spPr bwMode="auto">
          <a:xfrm>
            <a:off x="2233058" y="3968765"/>
            <a:ext cx="571500" cy="26352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02" name="Rectangle 3"/>
          <p:cNvSpPr>
            <a:spLocks noChangeArrowheads="1"/>
          </p:cNvSpPr>
          <p:nvPr/>
        </p:nvSpPr>
        <p:spPr bwMode="auto">
          <a:xfrm>
            <a:off x="1605996" y="3738578"/>
            <a:ext cx="571500" cy="493712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1766333" y="3913203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23%</a:t>
            </a:r>
          </a:p>
        </p:txBody>
      </p:sp>
      <p:sp>
        <p:nvSpPr>
          <p:cNvPr id="104" name="Rectangle 12"/>
          <p:cNvSpPr>
            <a:spLocks noChangeArrowheads="1"/>
          </p:cNvSpPr>
          <p:nvPr/>
        </p:nvSpPr>
        <p:spPr bwMode="auto">
          <a:xfrm>
            <a:off x="1605996" y="4945611"/>
            <a:ext cx="571500" cy="131763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05" name="Rectangle 13"/>
          <p:cNvSpPr>
            <a:spLocks noChangeArrowheads="1"/>
          </p:cNvSpPr>
          <p:nvPr/>
        </p:nvSpPr>
        <p:spPr bwMode="auto">
          <a:xfrm>
            <a:off x="2233058" y="4893224"/>
            <a:ext cx="571500" cy="18415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06" name="Rectangle 14"/>
          <p:cNvSpPr>
            <a:spLocks noChangeArrowheads="1"/>
          </p:cNvSpPr>
          <p:nvPr/>
        </p:nvSpPr>
        <p:spPr bwMode="auto">
          <a:xfrm>
            <a:off x="2861708" y="4961486"/>
            <a:ext cx="571500" cy="11588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07" name="Rectangle 15"/>
          <p:cNvSpPr>
            <a:spLocks noChangeArrowheads="1"/>
          </p:cNvSpPr>
          <p:nvPr/>
        </p:nvSpPr>
        <p:spPr bwMode="auto">
          <a:xfrm>
            <a:off x="3490358" y="4972599"/>
            <a:ext cx="569913" cy="10477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08" name="Rectangle 16"/>
          <p:cNvSpPr>
            <a:spLocks noChangeArrowheads="1"/>
          </p:cNvSpPr>
          <p:nvPr/>
        </p:nvSpPr>
        <p:spPr bwMode="auto">
          <a:xfrm>
            <a:off x="4117421" y="4969424"/>
            <a:ext cx="571500" cy="10795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09" name="Rectangle 17"/>
          <p:cNvSpPr>
            <a:spLocks noChangeArrowheads="1"/>
          </p:cNvSpPr>
          <p:nvPr/>
        </p:nvSpPr>
        <p:spPr bwMode="auto">
          <a:xfrm>
            <a:off x="4744483" y="4802736"/>
            <a:ext cx="571500" cy="27463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10" name="Rectangle 18"/>
          <p:cNvSpPr>
            <a:spLocks noChangeArrowheads="1"/>
          </p:cNvSpPr>
          <p:nvPr/>
        </p:nvSpPr>
        <p:spPr bwMode="auto">
          <a:xfrm>
            <a:off x="5371546" y="4983711"/>
            <a:ext cx="571500" cy="93663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11" name="Rectangle 19"/>
          <p:cNvSpPr>
            <a:spLocks noChangeArrowheads="1"/>
          </p:cNvSpPr>
          <p:nvPr/>
        </p:nvSpPr>
        <p:spPr bwMode="auto">
          <a:xfrm>
            <a:off x="6000196" y="5018636"/>
            <a:ext cx="571500" cy="5873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12" name="Rectangle 20"/>
          <p:cNvSpPr>
            <a:spLocks noChangeArrowheads="1"/>
          </p:cNvSpPr>
          <p:nvPr/>
        </p:nvSpPr>
        <p:spPr bwMode="auto">
          <a:xfrm>
            <a:off x="6628846" y="4813849"/>
            <a:ext cx="569912" cy="26352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13" name="Rectangle 21"/>
          <p:cNvSpPr>
            <a:spLocks noChangeArrowheads="1"/>
          </p:cNvSpPr>
          <p:nvPr/>
        </p:nvSpPr>
        <p:spPr bwMode="auto">
          <a:xfrm>
            <a:off x="7255908" y="4929736"/>
            <a:ext cx="571500" cy="14763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14" name="Rectangle 22"/>
          <p:cNvSpPr>
            <a:spLocks noChangeArrowheads="1"/>
          </p:cNvSpPr>
          <p:nvPr/>
        </p:nvSpPr>
        <p:spPr bwMode="auto">
          <a:xfrm>
            <a:off x="2861708" y="4156090"/>
            <a:ext cx="571500" cy="7620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15" name="Rectangle 23"/>
          <p:cNvSpPr>
            <a:spLocks noChangeArrowheads="1"/>
          </p:cNvSpPr>
          <p:nvPr/>
        </p:nvSpPr>
        <p:spPr bwMode="auto">
          <a:xfrm>
            <a:off x="3490358" y="4200540"/>
            <a:ext cx="569913" cy="3175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16" name="Rectangle 24"/>
          <p:cNvSpPr>
            <a:spLocks noChangeArrowheads="1"/>
          </p:cNvSpPr>
          <p:nvPr/>
        </p:nvSpPr>
        <p:spPr bwMode="auto">
          <a:xfrm>
            <a:off x="4117421" y="4138628"/>
            <a:ext cx="571500" cy="93662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17" name="Rectangle 25"/>
          <p:cNvSpPr>
            <a:spLocks noChangeArrowheads="1"/>
          </p:cNvSpPr>
          <p:nvPr/>
        </p:nvSpPr>
        <p:spPr bwMode="auto">
          <a:xfrm>
            <a:off x="4744483" y="4057665"/>
            <a:ext cx="571500" cy="17462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18" name="Rectangle 26"/>
          <p:cNvSpPr>
            <a:spLocks noChangeArrowheads="1"/>
          </p:cNvSpPr>
          <p:nvPr/>
        </p:nvSpPr>
        <p:spPr bwMode="auto">
          <a:xfrm>
            <a:off x="5371546" y="4071953"/>
            <a:ext cx="571500" cy="160337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19" name="Rectangle 27"/>
          <p:cNvSpPr>
            <a:spLocks noChangeArrowheads="1"/>
          </p:cNvSpPr>
          <p:nvPr/>
        </p:nvSpPr>
        <p:spPr bwMode="auto">
          <a:xfrm>
            <a:off x="6000196" y="4230703"/>
            <a:ext cx="571500" cy="1587"/>
          </a:xfrm>
          <a:prstGeom prst="rect">
            <a:avLst/>
          </a:prstGeom>
          <a:solidFill>
            <a:srgbClr val="660066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20" name="Rectangle 28"/>
          <p:cNvSpPr>
            <a:spLocks noChangeArrowheads="1"/>
          </p:cNvSpPr>
          <p:nvPr/>
        </p:nvSpPr>
        <p:spPr bwMode="auto">
          <a:xfrm>
            <a:off x="6628846" y="4178315"/>
            <a:ext cx="569912" cy="5397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21" name="Rectangle 29"/>
          <p:cNvSpPr>
            <a:spLocks noChangeArrowheads="1"/>
          </p:cNvSpPr>
          <p:nvPr/>
        </p:nvSpPr>
        <p:spPr bwMode="auto">
          <a:xfrm>
            <a:off x="7255908" y="4081478"/>
            <a:ext cx="571500" cy="147637"/>
          </a:xfrm>
          <a:prstGeom prst="rect">
            <a:avLst/>
          </a:prstGeom>
          <a:solidFill>
            <a:srgbClr val="FFF10B"/>
          </a:solidFill>
          <a:ln w="8001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22" name="Rectangle 30"/>
          <p:cNvSpPr>
            <a:spLocks noChangeArrowheads="1"/>
          </p:cNvSpPr>
          <p:nvPr/>
        </p:nvSpPr>
        <p:spPr bwMode="auto">
          <a:xfrm>
            <a:off x="1605996" y="2384435"/>
            <a:ext cx="571500" cy="103822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23" name="Rectangle 31"/>
          <p:cNvSpPr>
            <a:spLocks noChangeArrowheads="1"/>
          </p:cNvSpPr>
          <p:nvPr/>
        </p:nvSpPr>
        <p:spPr bwMode="auto">
          <a:xfrm>
            <a:off x="2233058" y="2393960"/>
            <a:ext cx="571500" cy="102870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24" name="Rectangle 32"/>
          <p:cNvSpPr>
            <a:spLocks noChangeArrowheads="1"/>
          </p:cNvSpPr>
          <p:nvPr/>
        </p:nvSpPr>
        <p:spPr bwMode="auto">
          <a:xfrm>
            <a:off x="2861708" y="2405073"/>
            <a:ext cx="571500" cy="1017587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25" name="Rectangle 33"/>
          <p:cNvSpPr>
            <a:spLocks noChangeArrowheads="1"/>
          </p:cNvSpPr>
          <p:nvPr/>
        </p:nvSpPr>
        <p:spPr bwMode="auto">
          <a:xfrm>
            <a:off x="3490358" y="2789248"/>
            <a:ext cx="569913" cy="633412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26" name="Rectangle 34"/>
          <p:cNvSpPr>
            <a:spLocks noChangeArrowheads="1"/>
          </p:cNvSpPr>
          <p:nvPr/>
        </p:nvSpPr>
        <p:spPr bwMode="auto">
          <a:xfrm>
            <a:off x="4117421" y="2819410"/>
            <a:ext cx="571500" cy="60325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27" name="Rectangle 35"/>
          <p:cNvSpPr>
            <a:spLocks noChangeArrowheads="1"/>
          </p:cNvSpPr>
          <p:nvPr/>
        </p:nvSpPr>
        <p:spPr bwMode="auto">
          <a:xfrm>
            <a:off x="4744483" y="2921010"/>
            <a:ext cx="571500" cy="50165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28" name="Rectangle 36"/>
          <p:cNvSpPr>
            <a:spLocks noChangeArrowheads="1"/>
          </p:cNvSpPr>
          <p:nvPr/>
        </p:nvSpPr>
        <p:spPr bwMode="auto">
          <a:xfrm>
            <a:off x="5371546" y="3005148"/>
            <a:ext cx="571500" cy="417512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29" name="Rectangle 37"/>
          <p:cNvSpPr>
            <a:spLocks noChangeArrowheads="1"/>
          </p:cNvSpPr>
          <p:nvPr/>
        </p:nvSpPr>
        <p:spPr bwMode="auto">
          <a:xfrm>
            <a:off x="6000196" y="3044835"/>
            <a:ext cx="571500" cy="37782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30" name="Rectangle 38"/>
          <p:cNvSpPr>
            <a:spLocks noChangeArrowheads="1"/>
          </p:cNvSpPr>
          <p:nvPr/>
        </p:nvSpPr>
        <p:spPr bwMode="auto">
          <a:xfrm>
            <a:off x="6628846" y="3248035"/>
            <a:ext cx="569912" cy="17462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31" name="Rectangle 39"/>
          <p:cNvSpPr>
            <a:spLocks noChangeArrowheads="1"/>
          </p:cNvSpPr>
          <p:nvPr/>
        </p:nvSpPr>
        <p:spPr bwMode="auto">
          <a:xfrm>
            <a:off x="7255908" y="2779723"/>
            <a:ext cx="571500" cy="642937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32" name="Line 40"/>
          <p:cNvSpPr>
            <a:spLocks noChangeShapeType="1"/>
          </p:cNvSpPr>
          <p:nvPr/>
        </p:nvSpPr>
        <p:spPr bwMode="auto">
          <a:xfrm>
            <a:off x="1579008" y="5077374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33" name="Line 41"/>
          <p:cNvSpPr>
            <a:spLocks noChangeShapeType="1"/>
          </p:cNvSpPr>
          <p:nvPr/>
        </p:nvSpPr>
        <p:spPr bwMode="auto">
          <a:xfrm flipV="1">
            <a:off x="1579008" y="5077374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34" name="Line 42"/>
          <p:cNvSpPr>
            <a:spLocks noChangeShapeType="1"/>
          </p:cNvSpPr>
          <p:nvPr/>
        </p:nvSpPr>
        <p:spPr bwMode="auto">
          <a:xfrm flipV="1">
            <a:off x="2206071" y="5077374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35" name="Line 43"/>
          <p:cNvSpPr>
            <a:spLocks noChangeShapeType="1"/>
          </p:cNvSpPr>
          <p:nvPr/>
        </p:nvSpPr>
        <p:spPr bwMode="auto">
          <a:xfrm flipV="1">
            <a:off x="2833133" y="5077374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36" name="Line 44"/>
          <p:cNvSpPr>
            <a:spLocks noChangeShapeType="1"/>
          </p:cNvSpPr>
          <p:nvPr/>
        </p:nvSpPr>
        <p:spPr bwMode="auto">
          <a:xfrm flipV="1">
            <a:off x="3461783" y="5077374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37" name="Line 45"/>
          <p:cNvSpPr>
            <a:spLocks noChangeShapeType="1"/>
          </p:cNvSpPr>
          <p:nvPr/>
        </p:nvSpPr>
        <p:spPr bwMode="auto">
          <a:xfrm flipV="1">
            <a:off x="4088846" y="5077374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38" name="Line 46"/>
          <p:cNvSpPr>
            <a:spLocks noChangeShapeType="1"/>
          </p:cNvSpPr>
          <p:nvPr/>
        </p:nvSpPr>
        <p:spPr bwMode="auto">
          <a:xfrm flipV="1">
            <a:off x="4717496" y="5077374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39" name="Line 47"/>
          <p:cNvSpPr>
            <a:spLocks noChangeShapeType="1"/>
          </p:cNvSpPr>
          <p:nvPr/>
        </p:nvSpPr>
        <p:spPr bwMode="auto">
          <a:xfrm flipV="1">
            <a:off x="5344558" y="5077374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40" name="Line 48"/>
          <p:cNvSpPr>
            <a:spLocks noChangeShapeType="1"/>
          </p:cNvSpPr>
          <p:nvPr/>
        </p:nvSpPr>
        <p:spPr bwMode="auto">
          <a:xfrm flipV="1">
            <a:off x="5971621" y="5077374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41" name="Line 49"/>
          <p:cNvSpPr>
            <a:spLocks noChangeShapeType="1"/>
          </p:cNvSpPr>
          <p:nvPr/>
        </p:nvSpPr>
        <p:spPr bwMode="auto">
          <a:xfrm flipV="1">
            <a:off x="6600271" y="5077374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42" name="Line 50"/>
          <p:cNvSpPr>
            <a:spLocks noChangeShapeType="1"/>
          </p:cNvSpPr>
          <p:nvPr/>
        </p:nvSpPr>
        <p:spPr bwMode="auto">
          <a:xfrm flipV="1">
            <a:off x="7227333" y="5077374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43" name="Line 51"/>
          <p:cNvSpPr>
            <a:spLocks noChangeShapeType="1"/>
          </p:cNvSpPr>
          <p:nvPr/>
        </p:nvSpPr>
        <p:spPr bwMode="auto">
          <a:xfrm flipV="1">
            <a:off x="7855983" y="5077374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44" name="Rectangle 52"/>
          <p:cNvSpPr>
            <a:spLocks noChangeArrowheads="1"/>
          </p:cNvSpPr>
          <p:nvPr/>
        </p:nvSpPr>
        <p:spPr bwMode="auto">
          <a:xfrm>
            <a:off x="1801258" y="4939261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6%</a:t>
            </a:r>
          </a:p>
        </p:txBody>
      </p:sp>
      <p:sp>
        <p:nvSpPr>
          <p:cNvPr id="145" name="Rectangle 53"/>
          <p:cNvSpPr>
            <a:spLocks noChangeArrowheads="1"/>
          </p:cNvSpPr>
          <p:nvPr/>
        </p:nvSpPr>
        <p:spPr bwMode="auto">
          <a:xfrm>
            <a:off x="2429908" y="4913861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9%</a:t>
            </a:r>
          </a:p>
        </p:txBody>
      </p:sp>
      <p:sp>
        <p:nvSpPr>
          <p:cNvPr id="146" name="Rectangle 54"/>
          <p:cNvSpPr>
            <a:spLocks noChangeArrowheads="1"/>
          </p:cNvSpPr>
          <p:nvPr/>
        </p:nvSpPr>
        <p:spPr bwMode="auto">
          <a:xfrm>
            <a:off x="3056971" y="4824961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5%</a:t>
            </a:r>
          </a:p>
        </p:txBody>
      </p:sp>
      <p:sp>
        <p:nvSpPr>
          <p:cNvPr id="147" name="Rectangle 55"/>
          <p:cNvSpPr>
            <a:spLocks noChangeArrowheads="1"/>
          </p:cNvSpPr>
          <p:nvPr/>
        </p:nvSpPr>
        <p:spPr bwMode="auto">
          <a:xfrm>
            <a:off x="3685621" y="4831311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5%</a:t>
            </a:r>
          </a:p>
        </p:txBody>
      </p:sp>
      <p:sp>
        <p:nvSpPr>
          <p:cNvPr id="148" name="Rectangle 56"/>
          <p:cNvSpPr>
            <a:spLocks noChangeArrowheads="1"/>
          </p:cNvSpPr>
          <p:nvPr/>
        </p:nvSpPr>
        <p:spPr bwMode="auto">
          <a:xfrm>
            <a:off x="4312683" y="4829724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5%</a:t>
            </a:r>
          </a:p>
        </p:txBody>
      </p:sp>
      <p:sp>
        <p:nvSpPr>
          <p:cNvPr id="149" name="Rectangle 57"/>
          <p:cNvSpPr>
            <a:spLocks noChangeArrowheads="1"/>
          </p:cNvSpPr>
          <p:nvPr/>
        </p:nvSpPr>
        <p:spPr bwMode="auto">
          <a:xfrm>
            <a:off x="4904821" y="4867824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13%</a:t>
            </a:r>
          </a:p>
        </p:txBody>
      </p:sp>
      <p:sp>
        <p:nvSpPr>
          <p:cNvPr id="150" name="Rectangle 58"/>
          <p:cNvSpPr>
            <a:spLocks noChangeArrowheads="1"/>
          </p:cNvSpPr>
          <p:nvPr/>
        </p:nvSpPr>
        <p:spPr bwMode="auto">
          <a:xfrm>
            <a:off x="5568396" y="4836074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4%</a:t>
            </a:r>
          </a:p>
        </p:txBody>
      </p:sp>
      <p:sp>
        <p:nvSpPr>
          <p:cNvPr id="151" name="Rectangle 59"/>
          <p:cNvSpPr>
            <a:spLocks noChangeArrowheads="1"/>
          </p:cNvSpPr>
          <p:nvPr/>
        </p:nvSpPr>
        <p:spPr bwMode="auto">
          <a:xfrm>
            <a:off x="6195458" y="4853536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3%</a:t>
            </a:r>
          </a:p>
        </p:txBody>
      </p:sp>
      <p:sp>
        <p:nvSpPr>
          <p:cNvPr id="152" name="Rectangle 60"/>
          <p:cNvSpPr>
            <a:spLocks noChangeArrowheads="1"/>
          </p:cNvSpPr>
          <p:nvPr/>
        </p:nvSpPr>
        <p:spPr bwMode="auto">
          <a:xfrm>
            <a:off x="6789183" y="4874174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12%</a:t>
            </a:r>
          </a:p>
        </p:txBody>
      </p:sp>
      <p:sp>
        <p:nvSpPr>
          <p:cNvPr id="153" name="Rectangle 61"/>
          <p:cNvSpPr>
            <a:spLocks noChangeArrowheads="1"/>
          </p:cNvSpPr>
          <p:nvPr/>
        </p:nvSpPr>
        <p:spPr bwMode="auto">
          <a:xfrm>
            <a:off x="7451171" y="4931324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7%</a:t>
            </a:r>
          </a:p>
        </p:txBody>
      </p:sp>
      <p:sp>
        <p:nvSpPr>
          <p:cNvPr id="154" name="Rectangle 62"/>
          <p:cNvSpPr>
            <a:spLocks noChangeArrowheads="1"/>
          </p:cNvSpPr>
          <p:nvPr/>
        </p:nvSpPr>
        <p:spPr bwMode="auto">
          <a:xfrm>
            <a:off x="2393396" y="402909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12%</a:t>
            </a:r>
          </a:p>
        </p:txBody>
      </p:sp>
      <p:sp>
        <p:nvSpPr>
          <p:cNvPr id="155" name="Rectangle 63"/>
          <p:cNvSpPr>
            <a:spLocks noChangeArrowheads="1"/>
          </p:cNvSpPr>
          <p:nvPr/>
        </p:nvSpPr>
        <p:spPr bwMode="auto">
          <a:xfrm>
            <a:off x="3056971" y="3971940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4%</a:t>
            </a:r>
          </a:p>
        </p:txBody>
      </p:sp>
      <p:sp>
        <p:nvSpPr>
          <p:cNvPr id="156" name="Rectangle 64"/>
          <p:cNvSpPr>
            <a:spLocks noChangeArrowheads="1"/>
          </p:cNvSpPr>
          <p:nvPr/>
        </p:nvSpPr>
        <p:spPr bwMode="auto">
          <a:xfrm>
            <a:off x="3685621" y="3994165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rgbClr val="005294"/>
                </a:solidFill>
              </a:rPr>
              <a:t>1%</a:t>
            </a:r>
          </a:p>
        </p:txBody>
      </p:sp>
      <p:sp>
        <p:nvSpPr>
          <p:cNvPr id="157" name="Rectangle 65"/>
          <p:cNvSpPr>
            <a:spLocks noChangeArrowheads="1"/>
          </p:cNvSpPr>
          <p:nvPr/>
        </p:nvSpPr>
        <p:spPr bwMode="auto">
          <a:xfrm>
            <a:off x="4312683" y="3962415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4%</a:t>
            </a:r>
          </a:p>
        </p:txBody>
      </p:sp>
      <p:sp>
        <p:nvSpPr>
          <p:cNvPr id="158" name="Rectangle 66"/>
          <p:cNvSpPr>
            <a:spLocks noChangeArrowheads="1"/>
          </p:cNvSpPr>
          <p:nvPr/>
        </p:nvSpPr>
        <p:spPr bwMode="auto">
          <a:xfrm>
            <a:off x="4939746" y="4073540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8%</a:t>
            </a:r>
          </a:p>
        </p:txBody>
      </p:sp>
      <p:sp>
        <p:nvSpPr>
          <p:cNvPr id="159" name="Rectangle 67"/>
          <p:cNvSpPr>
            <a:spLocks noChangeArrowheads="1"/>
          </p:cNvSpPr>
          <p:nvPr/>
        </p:nvSpPr>
        <p:spPr bwMode="auto">
          <a:xfrm>
            <a:off x="5568396" y="4079890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8%</a:t>
            </a:r>
          </a:p>
        </p:txBody>
      </p:sp>
      <p:sp>
        <p:nvSpPr>
          <p:cNvPr id="160" name="Rectangle 68"/>
          <p:cNvSpPr>
            <a:spLocks noChangeArrowheads="1"/>
          </p:cNvSpPr>
          <p:nvPr/>
        </p:nvSpPr>
        <p:spPr bwMode="auto">
          <a:xfrm>
            <a:off x="6195458" y="4008453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0%</a:t>
            </a:r>
          </a:p>
        </p:txBody>
      </p:sp>
      <p:sp>
        <p:nvSpPr>
          <p:cNvPr id="161" name="Rectangle 69"/>
          <p:cNvSpPr>
            <a:spLocks noChangeArrowheads="1"/>
          </p:cNvSpPr>
          <p:nvPr/>
        </p:nvSpPr>
        <p:spPr bwMode="auto">
          <a:xfrm>
            <a:off x="6824108" y="3981465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3%</a:t>
            </a:r>
          </a:p>
        </p:txBody>
      </p:sp>
      <p:sp>
        <p:nvSpPr>
          <p:cNvPr id="162" name="Rectangle 70"/>
          <p:cNvSpPr>
            <a:spLocks noChangeArrowheads="1"/>
          </p:cNvSpPr>
          <p:nvPr/>
        </p:nvSpPr>
        <p:spPr bwMode="auto">
          <a:xfrm>
            <a:off x="7451171" y="3921140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7%</a:t>
            </a:r>
          </a:p>
        </p:txBody>
      </p:sp>
      <p:sp>
        <p:nvSpPr>
          <p:cNvPr id="163" name="Rectangle 71"/>
          <p:cNvSpPr>
            <a:spLocks noChangeArrowheads="1"/>
          </p:cNvSpPr>
          <p:nvPr/>
        </p:nvSpPr>
        <p:spPr bwMode="auto">
          <a:xfrm>
            <a:off x="1766333" y="283211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49%</a:t>
            </a:r>
          </a:p>
        </p:txBody>
      </p:sp>
      <p:sp>
        <p:nvSpPr>
          <p:cNvPr id="164" name="Rectangle 72"/>
          <p:cNvSpPr>
            <a:spLocks noChangeArrowheads="1"/>
          </p:cNvSpPr>
          <p:nvPr/>
        </p:nvSpPr>
        <p:spPr bwMode="auto">
          <a:xfrm>
            <a:off x="2393396" y="2835285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48%</a:t>
            </a:r>
          </a:p>
        </p:txBody>
      </p:sp>
      <p:sp>
        <p:nvSpPr>
          <p:cNvPr id="165" name="Rectangle 73"/>
          <p:cNvSpPr>
            <a:spLocks noChangeArrowheads="1"/>
          </p:cNvSpPr>
          <p:nvPr/>
        </p:nvSpPr>
        <p:spPr bwMode="auto">
          <a:xfrm>
            <a:off x="3022046" y="2841635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48%</a:t>
            </a:r>
          </a:p>
        </p:txBody>
      </p:sp>
      <p:sp>
        <p:nvSpPr>
          <p:cNvPr id="166" name="Rectangle 74"/>
          <p:cNvSpPr>
            <a:spLocks noChangeArrowheads="1"/>
          </p:cNvSpPr>
          <p:nvPr/>
        </p:nvSpPr>
        <p:spPr bwMode="auto">
          <a:xfrm>
            <a:off x="3650696" y="3033723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67" name="Rectangle 75"/>
          <p:cNvSpPr>
            <a:spLocks noChangeArrowheads="1"/>
          </p:cNvSpPr>
          <p:nvPr/>
        </p:nvSpPr>
        <p:spPr bwMode="auto">
          <a:xfrm>
            <a:off x="4277758" y="3049598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28%</a:t>
            </a:r>
          </a:p>
        </p:txBody>
      </p:sp>
      <p:sp>
        <p:nvSpPr>
          <p:cNvPr id="168" name="Rectangle 76"/>
          <p:cNvSpPr>
            <a:spLocks noChangeArrowheads="1"/>
          </p:cNvSpPr>
          <p:nvPr/>
        </p:nvSpPr>
        <p:spPr bwMode="auto">
          <a:xfrm>
            <a:off x="4904821" y="3100398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169" name="Rectangle 77"/>
          <p:cNvSpPr>
            <a:spLocks noChangeArrowheads="1"/>
          </p:cNvSpPr>
          <p:nvPr/>
        </p:nvSpPr>
        <p:spPr bwMode="auto">
          <a:xfrm>
            <a:off x="5531883" y="3141673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70" name="Rectangle 78"/>
          <p:cNvSpPr>
            <a:spLocks noChangeArrowheads="1"/>
          </p:cNvSpPr>
          <p:nvPr/>
        </p:nvSpPr>
        <p:spPr bwMode="auto">
          <a:xfrm>
            <a:off x="6160533" y="316231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18%</a:t>
            </a:r>
          </a:p>
        </p:txBody>
      </p:sp>
      <p:sp>
        <p:nvSpPr>
          <p:cNvPr id="171" name="Rectangle 79"/>
          <p:cNvSpPr>
            <a:spLocks noChangeArrowheads="1"/>
          </p:cNvSpPr>
          <p:nvPr/>
        </p:nvSpPr>
        <p:spPr bwMode="auto">
          <a:xfrm>
            <a:off x="6824108" y="3263910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72" name="Rectangle 80"/>
          <p:cNvSpPr>
            <a:spLocks noChangeArrowheads="1"/>
          </p:cNvSpPr>
          <p:nvPr/>
        </p:nvSpPr>
        <p:spPr bwMode="auto">
          <a:xfrm>
            <a:off x="7416246" y="302896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73" name="Rectangle 81"/>
          <p:cNvSpPr>
            <a:spLocks noChangeArrowheads="1"/>
          </p:cNvSpPr>
          <p:nvPr/>
        </p:nvSpPr>
        <p:spPr bwMode="auto">
          <a:xfrm>
            <a:off x="1631396" y="5185324"/>
            <a:ext cx="6984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Молдова</a:t>
            </a:r>
          </a:p>
        </p:txBody>
      </p:sp>
      <p:sp>
        <p:nvSpPr>
          <p:cNvPr id="174" name="Rectangle 82"/>
          <p:cNvSpPr>
            <a:spLocks noChangeArrowheads="1"/>
          </p:cNvSpPr>
          <p:nvPr/>
        </p:nvSpPr>
        <p:spPr bwMode="auto">
          <a:xfrm>
            <a:off x="2244171" y="5364711"/>
            <a:ext cx="72975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Беларусь</a:t>
            </a:r>
          </a:p>
        </p:txBody>
      </p:sp>
      <p:sp>
        <p:nvSpPr>
          <p:cNvPr id="175" name="Rectangle 83"/>
          <p:cNvSpPr>
            <a:spLocks noChangeArrowheads="1"/>
          </p:cNvSpPr>
          <p:nvPr/>
        </p:nvSpPr>
        <p:spPr bwMode="auto">
          <a:xfrm>
            <a:off x="2806146" y="5185324"/>
            <a:ext cx="90999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Кыргызстан</a:t>
            </a:r>
          </a:p>
        </p:txBody>
      </p:sp>
      <p:sp>
        <p:nvSpPr>
          <p:cNvPr id="176" name="Rectangle 84"/>
          <p:cNvSpPr>
            <a:spLocks noChangeArrowheads="1"/>
          </p:cNvSpPr>
          <p:nvPr/>
        </p:nvSpPr>
        <p:spPr bwMode="auto">
          <a:xfrm>
            <a:off x="3398283" y="5364711"/>
            <a:ext cx="100053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Таджикистан</a:t>
            </a:r>
          </a:p>
        </p:txBody>
      </p:sp>
      <p:sp>
        <p:nvSpPr>
          <p:cNvPr id="177" name="Rectangle 85"/>
          <p:cNvSpPr>
            <a:spLocks noChangeArrowheads="1"/>
          </p:cNvSpPr>
          <p:nvPr/>
        </p:nvSpPr>
        <p:spPr bwMode="auto">
          <a:xfrm>
            <a:off x="4145996" y="5185324"/>
            <a:ext cx="6860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Армения</a:t>
            </a:r>
          </a:p>
        </p:txBody>
      </p:sp>
      <p:sp>
        <p:nvSpPr>
          <p:cNvPr id="178" name="Rectangle 86"/>
          <p:cNvSpPr>
            <a:spLocks noChangeArrowheads="1"/>
          </p:cNvSpPr>
          <p:nvPr/>
        </p:nvSpPr>
        <p:spPr bwMode="auto">
          <a:xfrm>
            <a:off x="4823858" y="5364711"/>
            <a:ext cx="54572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Россия</a:t>
            </a:r>
          </a:p>
        </p:txBody>
      </p:sp>
      <p:sp>
        <p:nvSpPr>
          <p:cNvPr id="179" name="Rectangle 87"/>
          <p:cNvSpPr>
            <a:spLocks noChangeArrowheads="1"/>
          </p:cNvSpPr>
          <p:nvPr/>
        </p:nvSpPr>
        <p:spPr bwMode="auto">
          <a:xfrm>
            <a:off x="5417583" y="5185324"/>
            <a:ext cx="63530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Украина</a:t>
            </a:r>
          </a:p>
        </p:txBody>
      </p:sp>
      <p:sp>
        <p:nvSpPr>
          <p:cNvPr id="180" name="Rectangle 88"/>
          <p:cNvSpPr>
            <a:spLocks noChangeArrowheads="1"/>
          </p:cNvSpPr>
          <p:nvPr/>
        </p:nvSpPr>
        <p:spPr bwMode="auto">
          <a:xfrm>
            <a:off x="5955746" y="5364711"/>
            <a:ext cx="868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Узбекистан</a:t>
            </a:r>
          </a:p>
        </p:txBody>
      </p:sp>
      <p:sp>
        <p:nvSpPr>
          <p:cNvPr id="181" name="Rectangle 89"/>
          <p:cNvSpPr>
            <a:spLocks noChangeArrowheads="1"/>
          </p:cNvSpPr>
          <p:nvPr/>
        </p:nvSpPr>
        <p:spPr bwMode="auto">
          <a:xfrm>
            <a:off x="6717746" y="5185324"/>
            <a:ext cx="5145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Грузия</a:t>
            </a:r>
          </a:p>
        </p:txBody>
      </p:sp>
      <p:sp>
        <p:nvSpPr>
          <p:cNvPr id="182" name="Rectangle 90"/>
          <p:cNvSpPr>
            <a:spLocks noChangeArrowheads="1"/>
          </p:cNvSpPr>
          <p:nvPr/>
        </p:nvSpPr>
        <p:spPr bwMode="auto">
          <a:xfrm>
            <a:off x="7287658" y="5364711"/>
            <a:ext cx="67762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5294"/>
                </a:solidFill>
              </a:rPr>
              <a:t>Среднее</a:t>
            </a:r>
          </a:p>
        </p:txBody>
      </p:sp>
      <p:sp>
        <p:nvSpPr>
          <p:cNvPr id="183" name="Line 91"/>
          <p:cNvSpPr>
            <a:spLocks noChangeShapeType="1"/>
          </p:cNvSpPr>
          <p:nvPr/>
        </p:nvSpPr>
        <p:spPr bwMode="auto">
          <a:xfrm>
            <a:off x="1579008" y="3417898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84" name="Line 92"/>
          <p:cNvSpPr>
            <a:spLocks noChangeShapeType="1"/>
          </p:cNvSpPr>
          <p:nvPr/>
        </p:nvSpPr>
        <p:spPr bwMode="auto">
          <a:xfrm flipV="1">
            <a:off x="1579008" y="341789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85" name="Line 93"/>
          <p:cNvSpPr>
            <a:spLocks noChangeShapeType="1"/>
          </p:cNvSpPr>
          <p:nvPr/>
        </p:nvSpPr>
        <p:spPr bwMode="auto">
          <a:xfrm flipV="1">
            <a:off x="2206071" y="341789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86" name="Line 94"/>
          <p:cNvSpPr>
            <a:spLocks noChangeShapeType="1"/>
          </p:cNvSpPr>
          <p:nvPr/>
        </p:nvSpPr>
        <p:spPr bwMode="auto">
          <a:xfrm flipV="1">
            <a:off x="2833133" y="341789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87" name="Line 95"/>
          <p:cNvSpPr>
            <a:spLocks noChangeShapeType="1"/>
          </p:cNvSpPr>
          <p:nvPr/>
        </p:nvSpPr>
        <p:spPr bwMode="auto">
          <a:xfrm flipV="1">
            <a:off x="3461783" y="341789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88" name="Line 96"/>
          <p:cNvSpPr>
            <a:spLocks noChangeShapeType="1"/>
          </p:cNvSpPr>
          <p:nvPr/>
        </p:nvSpPr>
        <p:spPr bwMode="auto">
          <a:xfrm flipV="1">
            <a:off x="4088846" y="341789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89" name="Line 97"/>
          <p:cNvSpPr>
            <a:spLocks noChangeShapeType="1"/>
          </p:cNvSpPr>
          <p:nvPr/>
        </p:nvSpPr>
        <p:spPr bwMode="auto">
          <a:xfrm flipV="1">
            <a:off x="4717496" y="341789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90" name="Line 98"/>
          <p:cNvSpPr>
            <a:spLocks noChangeShapeType="1"/>
          </p:cNvSpPr>
          <p:nvPr/>
        </p:nvSpPr>
        <p:spPr bwMode="auto">
          <a:xfrm flipV="1">
            <a:off x="5344558" y="341789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91" name="Line 99"/>
          <p:cNvSpPr>
            <a:spLocks noChangeShapeType="1"/>
          </p:cNvSpPr>
          <p:nvPr/>
        </p:nvSpPr>
        <p:spPr bwMode="auto">
          <a:xfrm flipV="1">
            <a:off x="5971621" y="341789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92" name="Line 100"/>
          <p:cNvSpPr>
            <a:spLocks noChangeShapeType="1"/>
          </p:cNvSpPr>
          <p:nvPr/>
        </p:nvSpPr>
        <p:spPr bwMode="auto">
          <a:xfrm flipV="1">
            <a:off x="6600271" y="341789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93" name="Line 101"/>
          <p:cNvSpPr>
            <a:spLocks noChangeShapeType="1"/>
          </p:cNvSpPr>
          <p:nvPr/>
        </p:nvSpPr>
        <p:spPr bwMode="auto">
          <a:xfrm flipV="1">
            <a:off x="7227333" y="341789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94" name="Line 102"/>
          <p:cNvSpPr>
            <a:spLocks noChangeShapeType="1"/>
          </p:cNvSpPr>
          <p:nvPr/>
        </p:nvSpPr>
        <p:spPr bwMode="auto">
          <a:xfrm flipV="1">
            <a:off x="7855983" y="341789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95" name="Line 103"/>
          <p:cNvSpPr>
            <a:spLocks noChangeShapeType="1"/>
          </p:cNvSpPr>
          <p:nvPr/>
        </p:nvSpPr>
        <p:spPr bwMode="auto">
          <a:xfrm>
            <a:off x="1579008" y="4227528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96" name="Line 104"/>
          <p:cNvSpPr>
            <a:spLocks noChangeShapeType="1"/>
          </p:cNvSpPr>
          <p:nvPr/>
        </p:nvSpPr>
        <p:spPr bwMode="auto">
          <a:xfrm flipV="1">
            <a:off x="1579008" y="422752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 flipV="1">
            <a:off x="2206071" y="422752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98" name="Line 106"/>
          <p:cNvSpPr>
            <a:spLocks noChangeShapeType="1"/>
          </p:cNvSpPr>
          <p:nvPr/>
        </p:nvSpPr>
        <p:spPr bwMode="auto">
          <a:xfrm flipV="1">
            <a:off x="2833133" y="422752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199" name="Line 107"/>
          <p:cNvSpPr>
            <a:spLocks noChangeShapeType="1"/>
          </p:cNvSpPr>
          <p:nvPr/>
        </p:nvSpPr>
        <p:spPr bwMode="auto">
          <a:xfrm flipV="1">
            <a:off x="3461783" y="422752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200" name="Line 108"/>
          <p:cNvSpPr>
            <a:spLocks noChangeShapeType="1"/>
          </p:cNvSpPr>
          <p:nvPr/>
        </p:nvSpPr>
        <p:spPr bwMode="auto">
          <a:xfrm flipV="1">
            <a:off x="4088846" y="422752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201" name="Line 109"/>
          <p:cNvSpPr>
            <a:spLocks noChangeShapeType="1"/>
          </p:cNvSpPr>
          <p:nvPr/>
        </p:nvSpPr>
        <p:spPr bwMode="auto">
          <a:xfrm flipV="1">
            <a:off x="4717496" y="422752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202" name="Line 110"/>
          <p:cNvSpPr>
            <a:spLocks noChangeShapeType="1"/>
          </p:cNvSpPr>
          <p:nvPr/>
        </p:nvSpPr>
        <p:spPr bwMode="auto">
          <a:xfrm flipV="1">
            <a:off x="5344558" y="422752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203" name="Line 111"/>
          <p:cNvSpPr>
            <a:spLocks noChangeShapeType="1"/>
          </p:cNvSpPr>
          <p:nvPr/>
        </p:nvSpPr>
        <p:spPr bwMode="auto">
          <a:xfrm flipV="1">
            <a:off x="5971621" y="422752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204" name="Line 112"/>
          <p:cNvSpPr>
            <a:spLocks noChangeShapeType="1"/>
          </p:cNvSpPr>
          <p:nvPr/>
        </p:nvSpPr>
        <p:spPr bwMode="auto">
          <a:xfrm flipV="1">
            <a:off x="6600271" y="422752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205" name="Line 113"/>
          <p:cNvSpPr>
            <a:spLocks noChangeShapeType="1"/>
          </p:cNvSpPr>
          <p:nvPr/>
        </p:nvSpPr>
        <p:spPr bwMode="auto">
          <a:xfrm flipV="1">
            <a:off x="7227333" y="422752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  <p:sp>
        <p:nvSpPr>
          <p:cNvPr id="206" name="Line 114"/>
          <p:cNvSpPr>
            <a:spLocks noChangeShapeType="1"/>
          </p:cNvSpPr>
          <p:nvPr/>
        </p:nvSpPr>
        <p:spPr bwMode="auto">
          <a:xfrm flipV="1">
            <a:off x="7855983" y="422752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01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0" y="6553200"/>
            <a:ext cx="140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7 стран</a:t>
            </a:r>
          </a:p>
        </p:txBody>
      </p:sp>
      <p:sp>
        <p:nvSpPr>
          <p:cNvPr id="32771" name="Заголовок 5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pitchFamily="34" charset="0"/>
                <a:ea typeface="Geneva"/>
                <a:cs typeface="Geneva"/>
              </a:rPr>
              <a:t>Культура. «Импорт» туристов. ПСП</a:t>
            </a:r>
            <a:br>
              <a:rPr lang="ru-RU" dirty="0" smtClean="0">
                <a:latin typeface="Arial" pitchFamily="34" charset="0"/>
                <a:ea typeface="Geneva"/>
                <a:cs typeface="Geneva"/>
              </a:rPr>
            </a:br>
            <a:endParaRPr lang="ru-RU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32772" name="Содержимое 6"/>
          <p:cNvSpPr>
            <a:spLocks noGrp="1"/>
          </p:cNvSpPr>
          <p:nvPr>
            <p:ph sz="half" idx="2"/>
          </p:nvPr>
        </p:nvSpPr>
        <p:spPr>
          <a:xfrm>
            <a:off x="401638" y="1123950"/>
            <a:ext cx="8562975" cy="6556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pitchFamily="34" charset="0"/>
                <a:ea typeface="Geneva"/>
                <a:cs typeface="Geneva"/>
              </a:rPr>
              <a:t>Приезжающие туристы из каких стран были бы желательны в нашей стране?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32773" name="Arc 2"/>
          <p:cNvSpPr>
            <a:spLocks/>
          </p:cNvSpPr>
          <p:nvPr/>
        </p:nvSpPr>
        <p:spPr bwMode="auto">
          <a:xfrm rot="1271270">
            <a:off x="6715125" y="3213100"/>
            <a:ext cx="677863" cy="1187450"/>
          </a:xfrm>
          <a:custGeom>
            <a:avLst/>
            <a:gdLst>
              <a:gd name="T0" fmla="*/ 6458748 w 21600"/>
              <a:gd name="T1" fmla="*/ 0 h 26203"/>
              <a:gd name="T2" fmla="*/ 20539343 w 21600"/>
              <a:gd name="T3" fmla="*/ 53812064 h 26203"/>
              <a:gd name="T4" fmla="*/ 0 w 21600"/>
              <a:gd name="T5" fmla="*/ 42266386 h 26203"/>
              <a:gd name="T6" fmla="*/ 0 60000 65536"/>
              <a:gd name="T7" fmla="*/ 0 60000 65536"/>
              <a:gd name="T8" fmla="*/ 0 60000 65536"/>
              <a:gd name="T9" fmla="*/ 0 w 21600"/>
              <a:gd name="T10" fmla="*/ 0 h 26203"/>
              <a:gd name="T11" fmla="*/ 21600 w 21600"/>
              <a:gd name="T12" fmla="*/ 26203 h 26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203" fill="none" extrusionOk="0">
                <a:moveTo>
                  <a:pt x="6557" y="0"/>
                </a:moveTo>
                <a:cubicBezTo>
                  <a:pt x="15516" y="2855"/>
                  <a:pt x="21600" y="11178"/>
                  <a:pt x="21600" y="20581"/>
                </a:cubicBezTo>
                <a:cubicBezTo>
                  <a:pt x="21600" y="22479"/>
                  <a:pt x="21349" y="24369"/>
                  <a:pt x="20855" y="26203"/>
                </a:cubicBezTo>
              </a:path>
              <a:path w="21600" h="26203" stroke="0" extrusionOk="0">
                <a:moveTo>
                  <a:pt x="6557" y="0"/>
                </a:moveTo>
                <a:cubicBezTo>
                  <a:pt x="15516" y="2855"/>
                  <a:pt x="21600" y="11178"/>
                  <a:pt x="21600" y="20581"/>
                </a:cubicBezTo>
                <a:cubicBezTo>
                  <a:pt x="21600" y="22479"/>
                  <a:pt x="21349" y="24369"/>
                  <a:pt x="20855" y="26203"/>
                </a:cubicBezTo>
                <a:lnTo>
                  <a:pt x="0" y="20581"/>
                </a:lnTo>
                <a:lnTo>
                  <a:pt x="6557" y="0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Arc 3"/>
          <p:cNvSpPr>
            <a:spLocks/>
          </p:cNvSpPr>
          <p:nvPr/>
        </p:nvSpPr>
        <p:spPr bwMode="auto">
          <a:xfrm rot="3783238" flipH="1">
            <a:off x="3529013" y="4830762"/>
            <a:ext cx="757238" cy="1001713"/>
          </a:xfrm>
          <a:custGeom>
            <a:avLst/>
            <a:gdLst>
              <a:gd name="T0" fmla="*/ 9828410 w 21600"/>
              <a:gd name="T1" fmla="*/ 0 h 20751"/>
              <a:gd name="T2" fmla="*/ 26533129 w 21600"/>
              <a:gd name="T3" fmla="*/ 48355691 h 20751"/>
              <a:gd name="T4" fmla="*/ 0 w 21600"/>
              <a:gd name="T5" fmla="*/ 46757130 h 20751"/>
              <a:gd name="T6" fmla="*/ 0 60000 65536"/>
              <a:gd name="T7" fmla="*/ 0 60000 65536"/>
              <a:gd name="T8" fmla="*/ 0 60000 65536"/>
              <a:gd name="T9" fmla="*/ 0 w 21600"/>
              <a:gd name="T10" fmla="*/ 0 h 20751"/>
              <a:gd name="T11" fmla="*/ 21600 w 21600"/>
              <a:gd name="T12" fmla="*/ 20751 h 20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51" fill="none" extrusionOk="0">
                <a:moveTo>
                  <a:pt x="7997" y="-1"/>
                </a:moveTo>
                <a:cubicBezTo>
                  <a:pt x="16210" y="3273"/>
                  <a:pt x="21600" y="11222"/>
                  <a:pt x="21600" y="20065"/>
                </a:cubicBezTo>
                <a:cubicBezTo>
                  <a:pt x="21600" y="20293"/>
                  <a:pt x="21596" y="20522"/>
                  <a:pt x="21589" y="20751"/>
                </a:cubicBezTo>
              </a:path>
              <a:path w="21600" h="20751" stroke="0" extrusionOk="0">
                <a:moveTo>
                  <a:pt x="7997" y="-1"/>
                </a:moveTo>
                <a:cubicBezTo>
                  <a:pt x="16210" y="3273"/>
                  <a:pt x="21600" y="11222"/>
                  <a:pt x="21600" y="20065"/>
                </a:cubicBezTo>
                <a:cubicBezTo>
                  <a:pt x="21600" y="20293"/>
                  <a:pt x="21596" y="20522"/>
                  <a:pt x="21589" y="20751"/>
                </a:cubicBezTo>
                <a:lnTo>
                  <a:pt x="0" y="20065"/>
                </a:lnTo>
                <a:lnTo>
                  <a:pt x="7997" y="-1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32775" name="Arc 4"/>
          <p:cNvSpPr>
            <a:spLocks/>
          </p:cNvSpPr>
          <p:nvPr/>
        </p:nvSpPr>
        <p:spPr bwMode="auto">
          <a:xfrm>
            <a:off x="2230438" y="2879725"/>
            <a:ext cx="2038350" cy="1001713"/>
          </a:xfrm>
          <a:custGeom>
            <a:avLst/>
            <a:gdLst>
              <a:gd name="T0" fmla="*/ 0 w 21771"/>
              <a:gd name="T1" fmla="*/ 290357 h 21600"/>
              <a:gd name="T2" fmla="*/ 190844276 w 21771"/>
              <a:gd name="T3" fmla="*/ 25868517 h 21600"/>
              <a:gd name="T4" fmla="*/ 21099745 w 21771"/>
              <a:gd name="T5" fmla="*/ 46454951 h 21600"/>
              <a:gd name="T6" fmla="*/ 0 60000 65536"/>
              <a:gd name="T7" fmla="*/ 0 60000 65536"/>
              <a:gd name="T8" fmla="*/ 0 60000 65536"/>
              <a:gd name="T9" fmla="*/ 0 w 21771"/>
              <a:gd name="T10" fmla="*/ 0 h 21600"/>
              <a:gd name="T11" fmla="*/ 21771 w 217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71" h="21600" fill="none" extrusionOk="0">
                <a:moveTo>
                  <a:pt x="-1" y="134"/>
                </a:moveTo>
                <a:cubicBezTo>
                  <a:pt x="799" y="44"/>
                  <a:pt x="1602" y="-1"/>
                  <a:pt x="2407" y="0"/>
                </a:cubicBezTo>
                <a:cubicBezTo>
                  <a:pt x="10623" y="0"/>
                  <a:pt x="18129" y="4662"/>
                  <a:pt x="21770" y="12028"/>
                </a:cubicBezTo>
              </a:path>
              <a:path w="21771" h="21600" stroke="0" extrusionOk="0">
                <a:moveTo>
                  <a:pt x="-1" y="134"/>
                </a:moveTo>
                <a:cubicBezTo>
                  <a:pt x="799" y="44"/>
                  <a:pt x="1602" y="-1"/>
                  <a:pt x="2407" y="0"/>
                </a:cubicBezTo>
                <a:cubicBezTo>
                  <a:pt x="10623" y="0"/>
                  <a:pt x="18129" y="4662"/>
                  <a:pt x="21770" y="12028"/>
                </a:cubicBezTo>
                <a:lnTo>
                  <a:pt x="2407" y="21600"/>
                </a:lnTo>
                <a:lnTo>
                  <a:pt x="-1" y="134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776" name="Arc 5"/>
          <p:cNvSpPr>
            <a:spLocks/>
          </p:cNvSpPr>
          <p:nvPr/>
        </p:nvSpPr>
        <p:spPr bwMode="auto">
          <a:xfrm rot="3707578" flipH="1">
            <a:off x="5533231" y="2548732"/>
            <a:ext cx="1152525" cy="2093912"/>
          </a:xfrm>
          <a:custGeom>
            <a:avLst/>
            <a:gdLst>
              <a:gd name="T0" fmla="*/ 37259084 w 21586"/>
              <a:gd name="T1" fmla="*/ 0 h 17197"/>
              <a:gd name="T2" fmla="*/ 61535897 w 21586"/>
              <a:gd name="T3" fmla="*/ 243228389 h 17197"/>
              <a:gd name="T4" fmla="*/ 0 w 21586"/>
              <a:gd name="T5" fmla="*/ 254955368 h 17197"/>
              <a:gd name="T6" fmla="*/ 0 60000 65536"/>
              <a:gd name="T7" fmla="*/ 0 60000 65536"/>
              <a:gd name="T8" fmla="*/ 0 60000 65536"/>
              <a:gd name="T9" fmla="*/ 0 w 21586"/>
              <a:gd name="T10" fmla="*/ 0 h 17197"/>
              <a:gd name="T11" fmla="*/ 21586 w 21586"/>
              <a:gd name="T12" fmla="*/ 17197 h 17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6" h="17197" fill="none" extrusionOk="0">
                <a:moveTo>
                  <a:pt x="13069" y="0"/>
                </a:moveTo>
                <a:cubicBezTo>
                  <a:pt x="18223" y="3916"/>
                  <a:pt x="21348" y="9937"/>
                  <a:pt x="21585" y="16406"/>
                </a:cubicBezTo>
              </a:path>
              <a:path w="21586" h="17197" stroke="0" extrusionOk="0">
                <a:moveTo>
                  <a:pt x="13069" y="0"/>
                </a:moveTo>
                <a:cubicBezTo>
                  <a:pt x="18223" y="3916"/>
                  <a:pt x="21348" y="9937"/>
                  <a:pt x="21585" y="16406"/>
                </a:cubicBezTo>
                <a:lnTo>
                  <a:pt x="0" y="17197"/>
                </a:lnTo>
                <a:lnTo>
                  <a:pt x="13069" y="0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32777" name="Arc 6"/>
          <p:cNvSpPr>
            <a:spLocks/>
          </p:cNvSpPr>
          <p:nvPr/>
        </p:nvSpPr>
        <p:spPr bwMode="auto">
          <a:xfrm rot="-1586638">
            <a:off x="6108700" y="2259013"/>
            <a:ext cx="781050" cy="969962"/>
          </a:xfrm>
          <a:custGeom>
            <a:avLst/>
            <a:gdLst>
              <a:gd name="T0" fmla="*/ 14397174 w 21600"/>
              <a:gd name="T1" fmla="*/ 0 h 24205"/>
              <a:gd name="T2" fmla="*/ 27268444 w 21600"/>
              <a:gd name="T3" fmla="*/ 38869168 h 24205"/>
              <a:gd name="T4" fmla="*/ 0 w 21600"/>
              <a:gd name="T5" fmla="*/ 29841199 h 24205"/>
              <a:gd name="T6" fmla="*/ 0 60000 65536"/>
              <a:gd name="T7" fmla="*/ 0 60000 65536"/>
              <a:gd name="T8" fmla="*/ 0 60000 65536"/>
              <a:gd name="T9" fmla="*/ 0 w 21600"/>
              <a:gd name="T10" fmla="*/ 0 h 24205"/>
              <a:gd name="T11" fmla="*/ 21600 w 21600"/>
              <a:gd name="T12" fmla="*/ 24205 h 24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205" fill="none" extrusionOk="0">
                <a:moveTo>
                  <a:pt x="11010" y="0"/>
                </a:moveTo>
                <a:cubicBezTo>
                  <a:pt x="17574" y="3889"/>
                  <a:pt x="21600" y="10953"/>
                  <a:pt x="21600" y="18583"/>
                </a:cubicBezTo>
                <a:cubicBezTo>
                  <a:pt x="21600" y="20481"/>
                  <a:pt x="21349" y="22371"/>
                  <a:pt x="20855" y="24205"/>
                </a:cubicBezTo>
              </a:path>
              <a:path w="21600" h="24205" stroke="0" extrusionOk="0">
                <a:moveTo>
                  <a:pt x="11010" y="0"/>
                </a:moveTo>
                <a:cubicBezTo>
                  <a:pt x="17574" y="3889"/>
                  <a:pt x="21600" y="10953"/>
                  <a:pt x="21600" y="18583"/>
                </a:cubicBezTo>
                <a:cubicBezTo>
                  <a:pt x="21600" y="20481"/>
                  <a:pt x="21349" y="22371"/>
                  <a:pt x="20855" y="24205"/>
                </a:cubicBezTo>
                <a:lnTo>
                  <a:pt x="0" y="18583"/>
                </a:lnTo>
                <a:lnTo>
                  <a:pt x="11010" y="0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Arc 7"/>
          <p:cNvSpPr>
            <a:spLocks/>
          </p:cNvSpPr>
          <p:nvPr/>
        </p:nvSpPr>
        <p:spPr bwMode="auto">
          <a:xfrm rot="18199614" flipH="1">
            <a:off x="4312444" y="2377282"/>
            <a:ext cx="955675" cy="1131887"/>
          </a:xfrm>
          <a:custGeom>
            <a:avLst/>
            <a:gdLst>
              <a:gd name="T0" fmla="*/ 0 w 18407"/>
              <a:gd name="T1" fmla="*/ 0 h 21600"/>
              <a:gd name="T2" fmla="*/ 49617792 w 18407"/>
              <a:gd name="T3" fmla="*/ 28278205 h 21600"/>
              <a:gd name="T4" fmla="*/ 0 w 18407"/>
              <a:gd name="T5" fmla="*/ 59313342 h 21600"/>
              <a:gd name="T6" fmla="*/ 0 60000 65536"/>
              <a:gd name="T7" fmla="*/ 0 60000 65536"/>
              <a:gd name="T8" fmla="*/ 0 60000 65536"/>
              <a:gd name="T9" fmla="*/ 0 w 18407"/>
              <a:gd name="T10" fmla="*/ 0 h 21600"/>
              <a:gd name="T11" fmla="*/ 18407 w 184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07" h="21600" fill="none" extrusionOk="0">
                <a:moveTo>
                  <a:pt x="-1" y="0"/>
                </a:moveTo>
                <a:cubicBezTo>
                  <a:pt x="7508" y="0"/>
                  <a:pt x="14478" y="3899"/>
                  <a:pt x="18407" y="10297"/>
                </a:cubicBezTo>
              </a:path>
              <a:path w="18407" h="21600" stroke="0" extrusionOk="0">
                <a:moveTo>
                  <a:pt x="-1" y="0"/>
                </a:moveTo>
                <a:cubicBezTo>
                  <a:pt x="7508" y="0"/>
                  <a:pt x="14478" y="3899"/>
                  <a:pt x="18407" y="102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Arc 8"/>
          <p:cNvSpPr>
            <a:spLocks/>
          </p:cNvSpPr>
          <p:nvPr/>
        </p:nvSpPr>
        <p:spPr bwMode="auto">
          <a:xfrm rot="-2731046">
            <a:off x="5001419" y="1631157"/>
            <a:ext cx="660400" cy="1008062"/>
          </a:xfrm>
          <a:custGeom>
            <a:avLst/>
            <a:gdLst>
              <a:gd name="T0" fmla="*/ 0 w 22871"/>
              <a:gd name="T1" fmla="*/ 200399 h 21600"/>
              <a:gd name="T2" fmla="*/ 19069046 w 22871"/>
              <a:gd name="T3" fmla="*/ 35020774 h 21600"/>
              <a:gd name="T4" fmla="*/ 1658349 w 22871"/>
              <a:gd name="T5" fmla="*/ 47045787 h 21600"/>
              <a:gd name="T6" fmla="*/ 0 60000 65536"/>
              <a:gd name="T7" fmla="*/ 0 60000 65536"/>
              <a:gd name="T8" fmla="*/ 0 60000 65536"/>
              <a:gd name="T9" fmla="*/ 0 w 22871"/>
              <a:gd name="T10" fmla="*/ 0 h 21600"/>
              <a:gd name="T11" fmla="*/ 22871 w 228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71" h="21600" fill="none" extrusionOk="0">
                <a:moveTo>
                  <a:pt x="-1" y="91"/>
                </a:moveTo>
                <a:cubicBezTo>
                  <a:pt x="661" y="30"/>
                  <a:pt x="1324" y="-1"/>
                  <a:pt x="1989" y="0"/>
                </a:cubicBezTo>
                <a:cubicBezTo>
                  <a:pt x="11791" y="0"/>
                  <a:pt x="20365" y="6601"/>
                  <a:pt x="22871" y="16078"/>
                </a:cubicBezTo>
              </a:path>
              <a:path w="22871" h="21600" stroke="0" extrusionOk="0">
                <a:moveTo>
                  <a:pt x="-1" y="91"/>
                </a:moveTo>
                <a:cubicBezTo>
                  <a:pt x="661" y="30"/>
                  <a:pt x="1324" y="-1"/>
                  <a:pt x="1989" y="0"/>
                </a:cubicBezTo>
                <a:cubicBezTo>
                  <a:pt x="11791" y="0"/>
                  <a:pt x="20365" y="6601"/>
                  <a:pt x="22871" y="16078"/>
                </a:cubicBezTo>
                <a:lnTo>
                  <a:pt x="1989" y="21600"/>
                </a:lnTo>
                <a:lnTo>
                  <a:pt x="-1" y="91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780" name="Arc 9"/>
          <p:cNvSpPr>
            <a:spLocks/>
          </p:cNvSpPr>
          <p:nvPr/>
        </p:nvSpPr>
        <p:spPr bwMode="auto">
          <a:xfrm rot="211028" flipH="1">
            <a:off x="3317875" y="3975100"/>
            <a:ext cx="2055813" cy="1312863"/>
          </a:xfrm>
          <a:custGeom>
            <a:avLst/>
            <a:gdLst>
              <a:gd name="T0" fmla="*/ 124392295 w 21600"/>
              <a:gd name="T1" fmla="*/ 0 h 17359"/>
              <a:gd name="T2" fmla="*/ 195565493 w 21600"/>
              <a:gd name="T3" fmla="*/ 99291816 h 17359"/>
              <a:gd name="T4" fmla="*/ 0 w 21600"/>
              <a:gd name="T5" fmla="*/ 95367978 h 17359"/>
              <a:gd name="T6" fmla="*/ 0 60000 65536"/>
              <a:gd name="T7" fmla="*/ 0 60000 65536"/>
              <a:gd name="T8" fmla="*/ 0 60000 65536"/>
              <a:gd name="T9" fmla="*/ 0 w 21600"/>
              <a:gd name="T10" fmla="*/ 0 h 17359"/>
              <a:gd name="T11" fmla="*/ 21600 w 21600"/>
              <a:gd name="T12" fmla="*/ 17359 h 173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359" fill="none" extrusionOk="0">
                <a:moveTo>
                  <a:pt x="13732" y="-1"/>
                </a:moveTo>
                <a:cubicBezTo>
                  <a:pt x="18713" y="4103"/>
                  <a:pt x="21600" y="10218"/>
                  <a:pt x="21600" y="16673"/>
                </a:cubicBezTo>
                <a:cubicBezTo>
                  <a:pt x="21600" y="16901"/>
                  <a:pt x="21596" y="17130"/>
                  <a:pt x="21589" y="17359"/>
                </a:cubicBezTo>
              </a:path>
              <a:path w="21600" h="17359" stroke="0" extrusionOk="0">
                <a:moveTo>
                  <a:pt x="13732" y="-1"/>
                </a:moveTo>
                <a:cubicBezTo>
                  <a:pt x="18713" y="4103"/>
                  <a:pt x="21600" y="10218"/>
                  <a:pt x="21600" y="16673"/>
                </a:cubicBezTo>
                <a:cubicBezTo>
                  <a:pt x="21600" y="16901"/>
                  <a:pt x="21596" y="17130"/>
                  <a:pt x="21589" y="17359"/>
                </a:cubicBezTo>
                <a:lnTo>
                  <a:pt x="0" y="16673"/>
                </a:lnTo>
                <a:lnTo>
                  <a:pt x="13732" y="-1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Arc 10"/>
          <p:cNvSpPr>
            <a:spLocks/>
          </p:cNvSpPr>
          <p:nvPr/>
        </p:nvSpPr>
        <p:spPr bwMode="auto">
          <a:xfrm rot="5675014" flipH="1">
            <a:off x="5134769" y="3647281"/>
            <a:ext cx="1619250" cy="2090738"/>
          </a:xfrm>
          <a:custGeom>
            <a:avLst/>
            <a:gdLst>
              <a:gd name="T0" fmla="*/ 73546026 w 21586"/>
              <a:gd name="T1" fmla="*/ 0 h 17197"/>
              <a:gd name="T2" fmla="*/ 121466254 w 21586"/>
              <a:gd name="T3" fmla="*/ 242890578 h 17197"/>
              <a:gd name="T4" fmla="*/ 0 w 21586"/>
              <a:gd name="T5" fmla="*/ 254183019 h 17197"/>
              <a:gd name="T6" fmla="*/ 0 60000 65536"/>
              <a:gd name="T7" fmla="*/ 0 60000 65536"/>
              <a:gd name="T8" fmla="*/ 0 60000 65536"/>
              <a:gd name="T9" fmla="*/ 0 w 21586"/>
              <a:gd name="T10" fmla="*/ 0 h 17197"/>
              <a:gd name="T11" fmla="*/ 21586 w 21586"/>
              <a:gd name="T12" fmla="*/ 17197 h 17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6" h="17197" fill="none" extrusionOk="0">
                <a:moveTo>
                  <a:pt x="13069" y="0"/>
                </a:moveTo>
                <a:cubicBezTo>
                  <a:pt x="18230" y="3922"/>
                  <a:pt x="21357" y="9954"/>
                  <a:pt x="21586" y="16432"/>
                </a:cubicBezTo>
              </a:path>
              <a:path w="21586" h="17197" stroke="0" extrusionOk="0">
                <a:moveTo>
                  <a:pt x="13069" y="0"/>
                </a:moveTo>
                <a:cubicBezTo>
                  <a:pt x="18230" y="3922"/>
                  <a:pt x="21357" y="9954"/>
                  <a:pt x="21586" y="16432"/>
                </a:cubicBezTo>
                <a:lnTo>
                  <a:pt x="0" y="17197"/>
                </a:lnTo>
                <a:lnTo>
                  <a:pt x="13069" y="0"/>
                </a:lnTo>
                <a:close/>
              </a:path>
            </a:pathLst>
          </a:custGeom>
          <a:noFill/>
          <a:ln w="50800">
            <a:solidFill>
              <a:srgbClr val="F8C01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32782" name="Arc 11"/>
          <p:cNvSpPr>
            <a:spLocks/>
          </p:cNvSpPr>
          <p:nvPr/>
        </p:nvSpPr>
        <p:spPr bwMode="auto">
          <a:xfrm rot="18569537" flipV="1">
            <a:off x="4341019" y="2909094"/>
            <a:ext cx="2879725" cy="2516187"/>
          </a:xfrm>
          <a:custGeom>
            <a:avLst/>
            <a:gdLst>
              <a:gd name="T0" fmla="*/ 255306109 w 21340"/>
              <a:gd name="T1" fmla="*/ 0 h 16432"/>
              <a:gd name="T2" fmla="*/ 388604315 w 21340"/>
              <a:gd name="T3" fmla="*/ 306933623 h 16432"/>
              <a:gd name="T4" fmla="*/ 0 w 21340"/>
              <a:gd name="T5" fmla="*/ 385296800 h 16432"/>
              <a:gd name="T6" fmla="*/ 0 60000 65536"/>
              <a:gd name="T7" fmla="*/ 0 60000 65536"/>
              <a:gd name="T8" fmla="*/ 0 60000 65536"/>
              <a:gd name="T9" fmla="*/ 0 w 21340"/>
              <a:gd name="T10" fmla="*/ 0 h 16432"/>
              <a:gd name="T11" fmla="*/ 21340 w 21340"/>
              <a:gd name="T12" fmla="*/ 16432 h 16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0" h="16432" fill="none" extrusionOk="0">
                <a:moveTo>
                  <a:pt x="14019" y="0"/>
                </a:moveTo>
                <a:cubicBezTo>
                  <a:pt x="17944" y="3349"/>
                  <a:pt x="20541" y="7992"/>
                  <a:pt x="21339" y="13090"/>
                </a:cubicBezTo>
              </a:path>
              <a:path w="21340" h="16432" stroke="0" extrusionOk="0">
                <a:moveTo>
                  <a:pt x="14019" y="0"/>
                </a:moveTo>
                <a:cubicBezTo>
                  <a:pt x="17944" y="3349"/>
                  <a:pt x="20541" y="7992"/>
                  <a:pt x="21339" y="13090"/>
                </a:cubicBezTo>
                <a:lnTo>
                  <a:pt x="0" y="16432"/>
                </a:lnTo>
                <a:lnTo>
                  <a:pt x="14019" y="0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32783" name="Arc 12"/>
          <p:cNvSpPr>
            <a:spLocks/>
          </p:cNvSpPr>
          <p:nvPr/>
        </p:nvSpPr>
        <p:spPr bwMode="auto">
          <a:xfrm rot="5853111" flipH="1">
            <a:off x="4808538" y="3910013"/>
            <a:ext cx="1060450" cy="1365250"/>
          </a:xfrm>
          <a:custGeom>
            <a:avLst/>
            <a:gdLst>
              <a:gd name="T0" fmla="*/ 0 w 21499"/>
              <a:gd name="T1" fmla="*/ 15991 h 21600"/>
              <a:gd name="T2" fmla="*/ 52307280 w 21499"/>
              <a:gd name="T3" fmla="*/ 67375720 h 21600"/>
              <a:gd name="T4" fmla="*/ 1031595 w 21499"/>
              <a:gd name="T5" fmla="*/ 86292017 h 21600"/>
              <a:gd name="T6" fmla="*/ 0 60000 65536"/>
              <a:gd name="T7" fmla="*/ 0 60000 65536"/>
              <a:gd name="T8" fmla="*/ 0 60000 65536"/>
              <a:gd name="T9" fmla="*/ 0 w 21499"/>
              <a:gd name="T10" fmla="*/ 0 h 21600"/>
              <a:gd name="T11" fmla="*/ 21499 w 214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99" h="21600" fill="none" extrusionOk="0">
                <a:moveTo>
                  <a:pt x="0" y="4"/>
                </a:moveTo>
                <a:cubicBezTo>
                  <a:pt x="141" y="1"/>
                  <a:pt x="282" y="-1"/>
                  <a:pt x="424" y="0"/>
                </a:cubicBezTo>
                <a:cubicBezTo>
                  <a:pt x="10529" y="0"/>
                  <a:pt x="19283" y="7005"/>
                  <a:pt x="21498" y="16865"/>
                </a:cubicBezTo>
              </a:path>
              <a:path w="21499" h="21600" stroke="0" extrusionOk="0">
                <a:moveTo>
                  <a:pt x="0" y="4"/>
                </a:moveTo>
                <a:cubicBezTo>
                  <a:pt x="141" y="1"/>
                  <a:pt x="282" y="-1"/>
                  <a:pt x="424" y="0"/>
                </a:cubicBezTo>
                <a:cubicBezTo>
                  <a:pt x="10529" y="0"/>
                  <a:pt x="19283" y="7005"/>
                  <a:pt x="21498" y="16865"/>
                </a:cubicBezTo>
                <a:lnTo>
                  <a:pt x="424" y="21600"/>
                </a:lnTo>
                <a:lnTo>
                  <a:pt x="0" y="4"/>
                </a:lnTo>
                <a:close/>
              </a:path>
            </a:pathLst>
          </a:custGeom>
          <a:noFill/>
          <a:ln w="50800">
            <a:solidFill>
              <a:srgbClr val="F8C01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Arc 13"/>
          <p:cNvSpPr>
            <a:spLocks/>
          </p:cNvSpPr>
          <p:nvPr/>
        </p:nvSpPr>
        <p:spPr bwMode="auto">
          <a:xfrm rot="-5400000">
            <a:off x="2798763" y="3170238"/>
            <a:ext cx="712787" cy="1893887"/>
          </a:xfrm>
          <a:custGeom>
            <a:avLst/>
            <a:gdLst>
              <a:gd name="T0" fmla="*/ 1712935 w 21600"/>
              <a:gd name="T1" fmla="*/ 0 h 22844"/>
              <a:gd name="T2" fmla="*/ 23479138 w 21600"/>
              <a:gd name="T3" fmla="*/ 157013131 h 22844"/>
              <a:gd name="T4" fmla="*/ 0 w 21600"/>
              <a:gd name="T5" fmla="*/ 148070973 h 22844"/>
              <a:gd name="T6" fmla="*/ 0 60000 65536"/>
              <a:gd name="T7" fmla="*/ 0 60000 65536"/>
              <a:gd name="T8" fmla="*/ 0 60000 65536"/>
              <a:gd name="T9" fmla="*/ 0 w 21600"/>
              <a:gd name="T10" fmla="*/ 0 h 22844"/>
              <a:gd name="T11" fmla="*/ 21600 w 21600"/>
              <a:gd name="T12" fmla="*/ 22844 h 228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844" fill="none" extrusionOk="0">
                <a:moveTo>
                  <a:pt x="1572" y="0"/>
                </a:moveTo>
                <a:cubicBezTo>
                  <a:pt x="12861" y="824"/>
                  <a:pt x="21600" y="10223"/>
                  <a:pt x="21600" y="21543"/>
                </a:cubicBezTo>
                <a:cubicBezTo>
                  <a:pt x="21600" y="21976"/>
                  <a:pt x="21586" y="22410"/>
                  <a:pt x="21560" y="22843"/>
                </a:cubicBezTo>
              </a:path>
              <a:path w="21600" h="22844" stroke="0" extrusionOk="0">
                <a:moveTo>
                  <a:pt x="1572" y="0"/>
                </a:moveTo>
                <a:cubicBezTo>
                  <a:pt x="12861" y="824"/>
                  <a:pt x="21600" y="10223"/>
                  <a:pt x="21600" y="21543"/>
                </a:cubicBezTo>
                <a:cubicBezTo>
                  <a:pt x="21600" y="21976"/>
                  <a:pt x="21586" y="22410"/>
                  <a:pt x="21560" y="22843"/>
                </a:cubicBezTo>
                <a:lnTo>
                  <a:pt x="0" y="21543"/>
                </a:lnTo>
                <a:lnTo>
                  <a:pt x="1572" y="0"/>
                </a:lnTo>
                <a:close/>
              </a:path>
            </a:pathLst>
          </a:custGeom>
          <a:noFill/>
          <a:ln w="38100">
            <a:solidFill>
              <a:srgbClr val="0092D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785" name="Oval 14"/>
          <p:cNvSpPr>
            <a:spLocks noChangeArrowheads="1"/>
          </p:cNvSpPr>
          <p:nvPr/>
        </p:nvSpPr>
        <p:spPr bwMode="auto">
          <a:xfrm>
            <a:off x="4130675" y="3336925"/>
            <a:ext cx="911225" cy="912813"/>
          </a:xfrm>
          <a:prstGeom prst="ellipse">
            <a:avLst/>
          </a:prstGeom>
          <a:solidFill>
            <a:srgbClr val="004A7C"/>
          </a:solidFill>
          <a:ln w="8001">
            <a:solidFill>
              <a:srgbClr val="004A7C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786" name="Oval 15"/>
          <p:cNvSpPr>
            <a:spLocks noChangeArrowheads="1"/>
          </p:cNvSpPr>
          <p:nvPr/>
        </p:nvSpPr>
        <p:spPr bwMode="auto">
          <a:xfrm>
            <a:off x="5619750" y="2001838"/>
            <a:ext cx="649288" cy="649287"/>
          </a:xfrm>
          <a:prstGeom prst="ellipse">
            <a:avLst/>
          </a:prstGeom>
          <a:solidFill>
            <a:srgbClr val="004A7C"/>
          </a:solidFill>
          <a:ln w="8001">
            <a:solidFill>
              <a:srgbClr val="004A7C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787" name="Rectangle 17"/>
          <p:cNvSpPr>
            <a:spLocks noChangeArrowheads="1"/>
          </p:cNvSpPr>
          <p:nvPr/>
        </p:nvSpPr>
        <p:spPr bwMode="auto">
          <a:xfrm>
            <a:off x="2908300" y="1922463"/>
            <a:ext cx="10445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Азербайджан</a:t>
            </a:r>
          </a:p>
        </p:txBody>
      </p:sp>
      <p:sp>
        <p:nvSpPr>
          <p:cNvPr id="32788" name="Rectangle 18"/>
          <p:cNvSpPr>
            <a:spLocks noChangeArrowheads="1"/>
          </p:cNvSpPr>
          <p:nvPr/>
        </p:nvSpPr>
        <p:spPr bwMode="auto">
          <a:xfrm>
            <a:off x="1960563" y="2457450"/>
            <a:ext cx="685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Армения</a:t>
            </a:r>
          </a:p>
        </p:txBody>
      </p:sp>
      <p:sp>
        <p:nvSpPr>
          <p:cNvPr id="32789" name="Rectangle 19"/>
          <p:cNvSpPr>
            <a:spLocks noChangeArrowheads="1"/>
          </p:cNvSpPr>
          <p:nvPr/>
        </p:nvSpPr>
        <p:spPr bwMode="auto">
          <a:xfrm>
            <a:off x="7105650" y="2635250"/>
            <a:ext cx="728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Беларусь</a:t>
            </a:r>
          </a:p>
        </p:txBody>
      </p:sp>
      <p:sp>
        <p:nvSpPr>
          <p:cNvPr id="32790" name="Rectangle 20"/>
          <p:cNvSpPr>
            <a:spLocks noChangeArrowheads="1"/>
          </p:cNvSpPr>
          <p:nvPr/>
        </p:nvSpPr>
        <p:spPr bwMode="auto">
          <a:xfrm>
            <a:off x="4284663" y="5665788"/>
            <a:ext cx="782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Казахстан</a:t>
            </a:r>
          </a:p>
        </p:txBody>
      </p:sp>
      <p:sp>
        <p:nvSpPr>
          <p:cNvPr id="32791" name="Rectangle 21"/>
          <p:cNvSpPr>
            <a:spLocks noChangeArrowheads="1"/>
          </p:cNvSpPr>
          <p:nvPr/>
        </p:nvSpPr>
        <p:spPr bwMode="auto">
          <a:xfrm>
            <a:off x="2928938" y="5410200"/>
            <a:ext cx="909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Кыргызстан</a:t>
            </a:r>
          </a:p>
        </p:txBody>
      </p:sp>
      <p:sp>
        <p:nvSpPr>
          <p:cNvPr id="32792" name="Rectangle 22"/>
          <p:cNvSpPr>
            <a:spLocks noChangeArrowheads="1"/>
          </p:cNvSpPr>
          <p:nvPr/>
        </p:nvSpPr>
        <p:spPr bwMode="auto">
          <a:xfrm>
            <a:off x="6745288" y="4824413"/>
            <a:ext cx="698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Молдова</a:t>
            </a:r>
          </a:p>
        </p:txBody>
      </p:sp>
      <p:sp>
        <p:nvSpPr>
          <p:cNvPr id="32793" name="Rectangle 23"/>
          <p:cNvSpPr>
            <a:spLocks noChangeArrowheads="1"/>
          </p:cNvSpPr>
          <p:nvPr/>
        </p:nvSpPr>
        <p:spPr bwMode="auto">
          <a:xfrm>
            <a:off x="5545138" y="5410200"/>
            <a:ext cx="1000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Таджикистан</a:t>
            </a:r>
          </a:p>
        </p:txBody>
      </p:sp>
      <p:sp>
        <p:nvSpPr>
          <p:cNvPr id="32794" name="Rectangle 24"/>
          <p:cNvSpPr>
            <a:spLocks noChangeArrowheads="1"/>
          </p:cNvSpPr>
          <p:nvPr/>
        </p:nvSpPr>
        <p:spPr bwMode="auto">
          <a:xfrm>
            <a:off x="1536700" y="4105275"/>
            <a:ext cx="8683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Узбекистан</a:t>
            </a:r>
          </a:p>
        </p:txBody>
      </p:sp>
      <p:sp>
        <p:nvSpPr>
          <p:cNvPr id="32795" name="Oval 25"/>
          <p:cNvSpPr>
            <a:spLocks noChangeArrowheads="1"/>
          </p:cNvSpPr>
          <p:nvPr/>
        </p:nvSpPr>
        <p:spPr bwMode="auto">
          <a:xfrm>
            <a:off x="5903913" y="5186363"/>
            <a:ext cx="74612" cy="74612"/>
          </a:xfrm>
          <a:prstGeom prst="ellipse">
            <a:avLst/>
          </a:prstGeom>
          <a:solidFill>
            <a:srgbClr val="99CC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796" name="Oval 26"/>
          <p:cNvSpPr>
            <a:spLocks noChangeArrowheads="1"/>
          </p:cNvSpPr>
          <p:nvPr/>
        </p:nvSpPr>
        <p:spPr bwMode="auto">
          <a:xfrm>
            <a:off x="6953250" y="2954338"/>
            <a:ext cx="104775" cy="103187"/>
          </a:xfrm>
          <a:prstGeom prst="ellipse">
            <a:avLst/>
          </a:prstGeom>
          <a:solidFill>
            <a:srgbClr val="99CC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797" name="Oval 27"/>
          <p:cNvSpPr>
            <a:spLocks noChangeArrowheads="1"/>
          </p:cNvSpPr>
          <p:nvPr/>
        </p:nvSpPr>
        <p:spPr bwMode="auto">
          <a:xfrm>
            <a:off x="2192338" y="2857500"/>
            <a:ext cx="53975" cy="53975"/>
          </a:xfrm>
          <a:prstGeom prst="ellipse">
            <a:avLst/>
          </a:prstGeom>
          <a:solidFill>
            <a:srgbClr val="99CC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798" name="Oval 28"/>
          <p:cNvSpPr>
            <a:spLocks noChangeArrowheads="1"/>
          </p:cNvSpPr>
          <p:nvPr/>
        </p:nvSpPr>
        <p:spPr bwMode="auto">
          <a:xfrm>
            <a:off x="2192338" y="2855913"/>
            <a:ext cx="58737" cy="58737"/>
          </a:xfrm>
          <a:prstGeom prst="ellipse">
            <a:avLst/>
          </a:prstGeom>
          <a:solidFill>
            <a:srgbClr val="99CC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799" name="Oval 29"/>
          <p:cNvSpPr>
            <a:spLocks noChangeArrowheads="1"/>
          </p:cNvSpPr>
          <p:nvPr/>
        </p:nvSpPr>
        <p:spPr bwMode="auto">
          <a:xfrm>
            <a:off x="4527550" y="5337175"/>
            <a:ext cx="114300" cy="114300"/>
          </a:xfrm>
          <a:prstGeom prst="ellipse">
            <a:avLst/>
          </a:prstGeom>
          <a:solidFill>
            <a:srgbClr val="99CC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00" name="Oval 30"/>
          <p:cNvSpPr>
            <a:spLocks noChangeArrowheads="1"/>
          </p:cNvSpPr>
          <p:nvPr/>
        </p:nvSpPr>
        <p:spPr bwMode="auto">
          <a:xfrm>
            <a:off x="3260725" y="5197475"/>
            <a:ext cx="46038" cy="46038"/>
          </a:xfrm>
          <a:prstGeom prst="ellipse">
            <a:avLst/>
          </a:prstGeom>
          <a:solidFill>
            <a:srgbClr val="99CC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01" name="Oval 31"/>
          <p:cNvSpPr>
            <a:spLocks noChangeArrowheads="1"/>
          </p:cNvSpPr>
          <p:nvPr/>
        </p:nvSpPr>
        <p:spPr bwMode="auto">
          <a:xfrm>
            <a:off x="6980238" y="4589463"/>
            <a:ext cx="80962" cy="80962"/>
          </a:xfrm>
          <a:prstGeom prst="ellipse">
            <a:avLst/>
          </a:prstGeom>
          <a:solidFill>
            <a:srgbClr val="99CC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02" name="Oval 32"/>
          <p:cNvSpPr>
            <a:spLocks noChangeArrowheads="1"/>
          </p:cNvSpPr>
          <p:nvPr/>
        </p:nvSpPr>
        <p:spPr bwMode="auto">
          <a:xfrm>
            <a:off x="4556125" y="2168525"/>
            <a:ext cx="57150" cy="57150"/>
          </a:xfrm>
          <a:prstGeom prst="ellipse">
            <a:avLst/>
          </a:prstGeom>
          <a:solidFill>
            <a:srgbClr val="99CC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03" name="Oval 33"/>
          <p:cNvSpPr>
            <a:spLocks noChangeArrowheads="1"/>
          </p:cNvSpPr>
          <p:nvPr/>
        </p:nvSpPr>
        <p:spPr bwMode="auto">
          <a:xfrm>
            <a:off x="3257550" y="2322513"/>
            <a:ext cx="53975" cy="53975"/>
          </a:xfrm>
          <a:prstGeom prst="ellipse">
            <a:avLst/>
          </a:prstGeom>
          <a:solidFill>
            <a:srgbClr val="99CC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04" name="Oval 34"/>
          <p:cNvSpPr>
            <a:spLocks noChangeArrowheads="1"/>
          </p:cNvSpPr>
          <p:nvPr/>
        </p:nvSpPr>
        <p:spPr bwMode="auto">
          <a:xfrm>
            <a:off x="3022600" y="2112963"/>
            <a:ext cx="460375" cy="460375"/>
          </a:xfrm>
          <a:prstGeom prst="ellipse">
            <a:avLst/>
          </a:prstGeom>
          <a:solidFill>
            <a:srgbClr val="004A7C"/>
          </a:solidFill>
          <a:ln w="8001">
            <a:solidFill>
              <a:srgbClr val="004A7C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05" name="Oval 35"/>
          <p:cNvSpPr>
            <a:spLocks noChangeArrowheads="1"/>
          </p:cNvSpPr>
          <p:nvPr/>
        </p:nvSpPr>
        <p:spPr bwMode="auto">
          <a:xfrm>
            <a:off x="1954213" y="2628900"/>
            <a:ext cx="501650" cy="501650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06" name="Oval 36"/>
          <p:cNvSpPr>
            <a:spLocks noChangeArrowheads="1"/>
          </p:cNvSpPr>
          <p:nvPr/>
        </p:nvSpPr>
        <p:spPr bwMode="auto">
          <a:xfrm>
            <a:off x="6765925" y="2760663"/>
            <a:ext cx="473075" cy="473075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07" name="Oval 37"/>
          <p:cNvSpPr>
            <a:spLocks noChangeArrowheads="1"/>
          </p:cNvSpPr>
          <p:nvPr/>
        </p:nvSpPr>
        <p:spPr bwMode="auto">
          <a:xfrm>
            <a:off x="4344988" y="1952625"/>
            <a:ext cx="479425" cy="479425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08" name="Oval 38"/>
          <p:cNvSpPr>
            <a:spLocks noChangeArrowheads="1"/>
          </p:cNvSpPr>
          <p:nvPr/>
        </p:nvSpPr>
        <p:spPr bwMode="auto">
          <a:xfrm>
            <a:off x="4329113" y="5130800"/>
            <a:ext cx="504825" cy="506413"/>
          </a:xfrm>
          <a:prstGeom prst="ellipse">
            <a:avLst/>
          </a:prstGeom>
          <a:solidFill>
            <a:srgbClr val="004A7C"/>
          </a:solidFill>
          <a:ln w="8001">
            <a:solidFill>
              <a:srgbClr val="004A7C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09" name="Oval 39"/>
          <p:cNvSpPr>
            <a:spLocks noChangeArrowheads="1"/>
          </p:cNvSpPr>
          <p:nvPr/>
        </p:nvSpPr>
        <p:spPr bwMode="auto">
          <a:xfrm>
            <a:off x="3059113" y="4983163"/>
            <a:ext cx="428625" cy="428625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10" name="Oval 40"/>
          <p:cNvSpPr>
            <a:spLocks noChangeArrowheads="1"/>
          </p:cNvSpPr>
          <p:nvPr/>
        </p:nvSpPr>
        <p:spPr bwMode="auto">
          <a:xfrm>
            <a:off x="6807200" y="4411663"/>
            <a:ext cx="415925" cy="415925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11" name="Oval 41"/>
          <p:cNvSpPr>
            <a:spLocks noChangeArrowheads="1"/>
          </p:cNvSpPr>
          <p:nvPr/>
        </p:nvSpPr>
        <p:spPr bwMode="auto">
          <a:xfrm>
            <a:off x="5713413" y="5002213"/>
            <a:ext cx="446087" cy="446087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12" name="Oval 42"/>
          <p:cNvSpPr>
            <a:spLocks noChangeArrowheads="1"/>
          </p:cNvSpPr>
          <p:nvPr/>
        </p:nvSpPr>
        <p:spPr bwMode="auto">
          <a:xfrm>
            <a:off x="1970088" y="4319588"/>
            <a:ext cx="442912" cy="441325"/>
          </a:xfrm>
          <a:prstGeom prst="ellipse">
            <a:avLst/>
          </a:prstGeom>
          <a:solidFill>
            <a:srgbClr val="FFF10B"/>
          </a:solidFill>
          <a:ln w="7938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13" name="Rectangle 43"/>
          <p:cNvSpPr>
            <a:spLocks noChangeArrowheads="1"/>
          </p:cNvSpPr>
          <p:nvPr/>
        </p:nvSpPr>
        <p:spPr bwMode="auto">
          <a:xfrm>
            <a:off x="4173538" y="1704975"/>
            <a:ext cx="5207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Грузия</a:t>
            </a:r>
          </a:p>
        </p:txBody>
      </p:sp>
      <p:sp>
        <p:nvSpPr>
          <p:cNvPr id="32814" name="Rectangle 44"/>
          <p:cNvSpPr>
            <a:spLocks noChangeArrowheads="1"/>
          </p:cNvSpPr>
          <p:nvPr/>
        </p:nvSpPr>
        <p:spPr bwMode="auto">
          <a:xfrm>
            <a:off x="3170238" y="2900363"/>
            <a:ext cx="369887" cy="222250"/>
          </a:xfrm>
          <a:prstGeom prst="rect">
            <a:avLst/>
          </a:prstGeom>
          <a:solidFill>
            <a:srgbClr val="0092D2"/>
          </a:solidFill>
          <a:ln w="12700" algn="ctr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37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2815" name="Rectangle 45"/>
          <p:cNvSpPr>
            <a:spLocks noChangeArrowheads="1"/>
          </p:cNvSpPr>
          <p:nvPr/>
        </p:nvSpPr>
        <p:spPr bwMode="auto">
          <a:xfrm>
            <a:off x="5843588" y="3016250"/>
            <a:ext cx="369887" cy="222250"/>
          </a:xfrm>
          <a:prstGeom prst="rect">
            <a:avLst/>
          </a:prstGeom>
          <a:solidFill>
            <a:srgbClr val="0092D2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39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2816" name="Rectangle 46"/>
          <p:cNvSpPr>
            <a:spLocks noChangeArrowheads="1"/>
          </p:cNvSpPr>
          <p:nvPr/>
        </p:nvSpPr>
        <p:spPr bwMode="auto">
          <a:xfrm>
            <a:off x="6565900" y="2368550"/>
            <a:ext cx="369888" cy="222250"/>
          </a:xfrm>
          <a:prstGeom prst="rect">
            <a:avLst/>
          </a:prstGeom>
          <a:solidFill>
            <a:srgbClr val="0092D2"/>
          </a:solidFill>
          <a:ln w="12700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29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2817" name="Rectangle 47"/>
          <p:cNvSpPr>
            <a:spLocks noChangeArrowheads="1"/>
          </p:cNvSpPr>
          <p:nvPr/>
        </p:nvSpPr>
        <p:spPr bwMode="auto">
          <a:xfrm>
            <a:off x="4173538" y="2584450"/>
            <a:ext cx="369887" cy="222250"/>
          </a:xfrm>
          <a:prstGeom prst="rect">
            <a:avLst/>
          </a:prstGeom>
          <a:solidFill>
            <a:srgbClr val="0092D2"/>
          </a:solidFill>
          <a:ln w="12700" algn="ctr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29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2818" name="Rectangle 48"/>
          <p:cNvSpPr>
            <a:spLocks noChangeArrowheads="1"/>
          </p:cNvSpPr>
          <p:nvPr/>
        </p:nvSpPr>
        <p:spPr bwMode="auto">
          <a:xfrm>
            <a:off x="4908550" y="1747838"/>
            <a:ext cx="369888" cy="222250"/>
          </a:xfrm>
          <a:prstGeom prst="rect">
            <a:avLst/>
          </a:prstGeom>
          <a:solidFill>
            <a:srgbClr val="0092D2"/>
          </a:solidFill>
          <a:ln w="12700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35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2819" name="Rectangle 49"/>
          <p:cNvSpPr>
            <a:spLocks noChangeArrowheads="1"/>
          </p:cNvSpPr>
          <p:nvPr/>
        </p:nvSpPr>
        <p:spPr bwMode="auto">
          <a:xfrm>
            <a:off x="3254375" y="4556125"/>
            <a:ext cx="369888" cy="222250"/>
          </a:xfrm>
          <a:prstGeom prst="rect">
            <a:avLst/>
          </a:prstGeom>
          <a:solidFill>
            <a:srgbClr val="0092D2"/>
          </a:solidFill>
          <a:ln w="12700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40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2820" name="Rectangle 50"/>
          <p:cNvSpPr>
            <a:spLocks noChangeArrowheads="1"/>
          </p:cNvSpPr>
          <p:nvPr/>
        </p:nvSpPr>
        <p:spPr bwMode="auto">
          <a:xfrm>
            <a:off x="5773738" y="3879850"/>
            <a:ext cx="369887" cy="222250"/>
          </a:xfrm>
          <a:prstGeom prst="rect">
            <a:avLst/>
          </a:prstGeom>
          <a:solidFill>
            <a:srgbClr val="F8C01B"/>
          </a:solidFill>
          <a:ln w="12700">
            <a:solidFill>
              <a:srgbClr val="F8C01B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/>
              <a:t>52</a:t>
            </a:r>
            <a:r>
              <a:rPr lang="en-US" sz="1300"/>
              <a:t>%</a:t>
            </a:r>
            <a:endParaRPr lang="ru-RU" sz="1300"/>
          </a:p>
        </p:txBody>
      </p:sp>
      <p:sp>
        <p:nvSpPr>
          <p:cNvPr id="32821" name="Rectangle 51"/>
          <p:cNvSpPr>
            <a:spLocks noChangeArrowheads="1"/>
          </p:cNvSpPr>
          <p:nvPr/>
        </p:nvSpPr>
        <p:spPr bwMode="auto">
          <a:xfrm>
            <a:off x="6565900" y="3332163"/>
            <a:ext cx="369888" cy="222250"/>
          </a:xfrm>
          <a:prstGeom prst="rect">
            <a:avLst/>
          </a:prstGeom>
          <a:solidFill>
            <a:srgbClr val="0092D2"/>
          </a:solidFill>
          <a:ln w="12700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34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2822" name="Rectangle 52"/>
          <p:cNvSpPr>
            <a:spLocks noChangeArrowheads="1"/>
          </p:cNvSpPr>
          <p:nvPr/>
        </p:nvSpPr>
        <p:spPr bwMode="auto">
          <a:xfrm>
            <a:off x="5592763" y="4384675"/>
            <a:ext cx="369887" cy="222250"/>
          </a:xfrm>
          <a:prstGeom prst="rect">
            <a:avLst/>
          </a:prstGeom>
          <a:solidFill>
            <a:srgbClr val="F8C01B"/>
          </a:solidFill>
          <a:ln w="12700" algn="ctr">
            <a:solidFill>
              <a:srgbClr val="F8C01B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/>
              <a:t>47</a:t>
            </a:r>
            <a:r>
              <a:rPr lang="en-US" sz="1300"/>
              <a:t>%</a:t>
            </a:r>
            <a:endParaRPr lang="ru-RU" sz="1300"/>
          </a:p>
        </p:txBody>
      </p:sp>
      <p:sp>
        <p:nvSpPr>
          <p:cNvPr id="32823" name="Rectangle 53"/>
          <p:cNvSpPr>
            <a:spLocks noChangeArrowheads="1"/>
          </p:cNvSpPr>
          <p:nvPr/>
        </p:nvSpPr>
        <p:spPr bwMode="auto">
          <a:xfrm>
            <a:off x="2857500" y="3735388"/>
            <a:ext cx="369888" cy="222250"/>
          </a:xfrm>
          <a:prstGeom prst="rect">
            <a:avLst/>
          </a:prstGeom>
          <a:solidFill>
            <a:srgbClr val="0092D2"/>
          </a:solidFill>
          <a:ln w="12700" algn="ctr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29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2824" name="Oval 54"/>
          <p:cNvSpPr>
            <a:spLocks noChangeArrowheads="1"/>
          </p:cNvSpPr>
          <p:nvPr/>
        </p:nvSpPr>
        <p:spPr bwMode="auto">
          <a:xfrm>
            <a:off x="1273175" y="1893888"/>
            <a:ext cx="165100" cy="165100"/>
          </a:xfrm>
          <a:prstGeom prst="ellipse">
            <a:avLst/>
          </a:prstGeom>
          <a:solidFill>
            <a:srgbClr val="FFF10B"/>
          </a:solidFill>
          <a:ln w="8001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25" name="Oval 55"/>
          <p:cNvSpPr>
            <a:spLocks noChangeArrowheads="1"/>
          </p:cNvSpPr>
          <p:nvPr/>
        </p:nvSpPr>
        <p:spPr bwMode="auto">
          <a:xfrm>
            <a:off x="1273175" y="2090738"/>
            <a:ext cx="165100" cy="165100"/>
          </a:xfrm>
          <a:prstGeom prst="ellipse">
            <a:avLst/>
          </a:prstGeom>
          <a:solidFill>
            <a:srgbClr val="004A7C"/>
          </a:solidFill>
          <a:ln w="8001">
            <a:solidFill>
              <a:srgbClr val="004A7C"/>
            </a:solidFill>
            <a:round/>
            <a:headEnd/>
            <a:tailEnd/>
          </a:ln>
        </p:spPr>
        <p:txBody>
          <a:bodyPr/>
          <a:lstStyle/>
          <a:p>
            <a:endParaRPr lang="ru-RU" sz="1300"/>
          </a:p>
        </p:txBody>
      </p:sp>
      <p:sp>
        <p:nvSpPr>
          <p:cNvPr id="32826" name="Rectangle 56"/>
          <p:cNvSpPr>
            <a:spLocks noChangeArrowheads="1"/>
          </p:cNvSpPr>
          <p:nvPr/>
        </p:nvSpPr>
        <p:spPr bwMode="auto">
          <a:xfrm>
            <a:off x="1495425" y="1922463"/>
            <a:ext cx="108108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4A7C"/>
                </a:solidFill>
              </a:rPr>
              <a:t>Вопрос задавался</a:t>
            </a:r>
          </a:p>
        </p:txBody>
      </p:sp>
      <p:sp>
        <p:nvSpPr>
          <p:cNvPr id="32827" name="Rectangle 57"/>
          <p:cNvSpPr>
            <a:spLocks noChangeArrowheads="1"/>
          </p:cNvSpPr>
          <p:nvPr/>
        </p:nvSpPr>
        <p:spPr bwMode="auto">
          <a:xfrm>
            <a:off x="1489075" y="2109788"/>
            <a:ext cx="1257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4A7C"/>
                </a:solidFill>
              </a:rPr>
              <a:t>Вопрос не задавался</a:t>
            </a:r>
          </a:p>
        </p:txBody>
      </p:sp>
      <p:sp>
        <p:nvSpPr>
          <p:cNvPr id="32828" name="Rectangle 59"/>
          <p:cNvSpPr>
            <a:spLocks noChangeArrowheads="1"/>
          </p:cNvSpPr>
          <p:nvPr/>
        </p:nvSpPr>
        <p:spPr bwMode="auto">
          <a:xfrm>
            <a:off x="5718175" y="2233613"/>
            <a:ext cx="635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Украина</a:t>
            </a:r>
          </a:p>
        </p:txBody>
      </p:sp>
      <p:sp>
        <p:nvSpPr>
          <p:cNvPr id="32829" name="Rectangle 60"/>
          <p:cNvSpPr>
            <a:spLocks noChangeArrowheads="1"/>
          </p:cNvSpPr>
          <p:nvPr/>
        </p:nvSpPr>
        <p:spPr bwMode="auto">
          <a:xfrm>
            <a:off x="4373563" y="3695700"/>
            <a:ext cx="546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Россия</a:t>
            </a:r>
          </a:p>
        </p:txBody>
      </p:sp>
      <p:sp>
        <p:nvSpPr>
          <p:cNvPr id="32830" name="Line 61"/>
          <p:cNvSpPr>
            <a:spLocks noChangeShapeType="1"/>
          </p:cNvSpPr>
          <p:nvPr/>
        </p:nvSpPr>
        <p:spPr bwMode="auto">
          <a:xfrm>
            <a:off x="6600825" y="5387975"/>
            <a:ext cx="539750" cy="0"/>
          </a:xfrm>
          <a:prstGeom prst="line">
            <a:avLst/>
          </a:prstGeom>
          <a:noFill/>
          <a:ln w="50800">
            <a:solidFill>
              <a:srgbClr val="F8C01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831" name="Line 62"/>
          <p:cNvSpPr>
            <a:spLocks noChangeShapeType="1"/>
          </p:cNvSpPr>
          <p:nvPr/>
        </p:nvSpPr>
        <p:spPr bwMode="auto">
          <a:xfrm>
            <a:off x="6600825" y="5603875"/>
            <a:ext cx="539750" cy="0"/>
          </a:xfrm>
          <a:prstGeom prst="line">
            <a:avLst/>
          </a:prstGeom>
          <a:noFill/>
          <a:ln w="63500">
            <a:solidFill>
              <a:srgbClr val="004A7C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832" name="Rectangle 63"/>
          <p:cNvSpPr>
            <a:spLocks noChangeArrowheads="1"/>
          </p:cNvSpPr>
          <p:nvPr/>
        </p:nvSpPr>
        <p:spPr bwMode="auto">
          <a:xfrm>
            <a:off x="7177088" y="5311775"/>
            <a:ext cx="825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(</a:t>
            </a:r>
            <a:r>
              <a:rPr lang="en-US" sz="1300">
                <a:solidFill>
                  <a:srgbClr val="004A7C"/>
                </a:solidFill>
              </a:rPr>
              <a:t>40</a:t>
            </a:r>
            <a:r>
              <a:rPr lang="ru-RU" sz="1300">
                <a:solidFill>
                  <a:srgbClr val="004A7C"/>
                </a:solidFill>
              </a:rPr>
              <a:t>%-</a:t>
            </a:r>
            <a:r>
              <a:rPr lang="en-US" sz="1300">
                <a:solidFill>
                  <a:srgbClr val="004A7C"/>
                </a:solidFill>
              </a:rPr>
              <a:t>6</a:t>
            </a:r>
            <a:r>
              <a:rPr lang="ru-RU" sz="1300">
                <a:solidFill>
                  <a:srgbClr val="004A7C"/>
                </a:solidFill>
              </a:rPr>
              <a:t>0%</a:t>
            </a:r>
            <a:r>
              <a:rPr lang="en-US" sz="1300">
                <a:solidFill>
                  <a:srgbClr val="004A7C"/>
                </a:solidFill>
              </a:rPr>
              <a:t>]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2833" name="Rectangle 64"/>
          <p:cNvSpPr>
            <a:spLocks noChangeArrowheads="1"/>
          </p:cNvSpPr>
          <p:nvPr/>
        </p:nvSpPr>
        <p:spPr bwMode="auto">
          <a:xfrm>
            <a:off x="7177088" y="5527675"/>
            <a:ext cx="825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(</a:t>
            </a:r>
            <a:r>
              <a:rPr lang="en-US" sz="1300">
                <a:solidFill>
                  <a:srgbClr val="004A7C"/>
                </a:solidFill>
              </a:rPr>
              <a:t>60</a:t>
            </a:r>
            <a:r>
              <a:rPr lang="ru-RU" sz="1300">
                <a:solidFill>
                  <a:srgbClr val="004A7C"/>
                </a:solidFill>
              </a:rPr>
              <a:t>%-</a:t>
            </a:r>
            <a:r>
              <a:rPr lang="en-US" sz="1300">
                <a:solidFill>
                  <a:srgbClr val="004A7C"/>
                </a:solidFill>
              </a:rPr>
              <a:t>80</a:t>
            </a:r>
            <a:r>
              <a:rPr lang="ru-RU" sz="1300">
                <a:solidFill>
                  <a:srgbClr val="004A7C"/>
                </a:solidFill>
              </a:rPr>
              <a:t>%</a:t>
            </a:r>
            <a:r>
              <a:rPr lang="en-US" sz="1300">
                <a:solidFill>
                  <a:srgbClr val="004A7C"/>
                </a:solidFill>
              </a:rPr>
              <a:t>]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2834" name="Rectangle 65"/>
          <p:cNvSpPr>
            <a:spLocks noChangeArrowheads="1"/>
          </p:cNvSpPr>
          <p:nvPr/>
        </p:nvSpPr>
        <p:spPr bwMode="auto">
          <a:xfrm>
            <a:off x="7177088" y="5743575"/>
            <a:ext cx="9175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(</a:t>
            </a:r>
            <a:r>
              <a:rPr lang="en-US" sz="1300">
                <a:solidFill>
                  <a:srgbClr val="004A7C"/>
                </a:solidFill>
              </a:rPr>
              <a:t>80</a:t>
            </a:r>
            <a:r>
              <a:rPr lang="ru-RU" sz="1300">
                <a:solidFill>
                  <a:srgbClr val="004A7C"/>
                </a:solidFill>
              </a:rPr>
              <a:t>%-</a:t>
            </a:r>
            <a:r>
              <a:rPr lang="en-US" sz="1300">
                <a:solidFill>
                  <a:srgbClr val="004A7C"/>
                </a:solidFill>
              </a:rPr>
              <a:t>100</a:t>
            </a:r>
            <a:r>
              <a:rPr lang="ru-RU" sz="1300">
                <a:solidFill>
                  <a:srgbClr val="004A7C"/>
                </a:solidFill>
              </a:rPr>
              <a:t>%</a:t>
            </a:r>
            <a:r>
              <a:rPr lang="en-US" sz="1300">
                <a:solidFill>
                  <a:srgbClr val="004A7C"/>
                </a:solidFill>
              </a:rPr>
              <a:t>]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2835" name="Line 67"/>
          <p:cNvSpPr>
            <a:spLocks noChangeShapeType="1"/>
          </p:cNvSpPr>
          <p:nvPr/>
        </p:nvSpPr>
        <p:spPr bwMode="auto">
          <a:xfrm>
            <a:off x="6600825" y="5172075"/>
            <a:ext cx="539750" cy="0"/>
          </a:xfrm>
          <a:prstGeom prst="line">
            <a:avLst/>
          </a:prstGeom>
          <a:noFill/>
          <a:ln w="38100">
            <a:solidFill>
              <a:srgbClr val="0092D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836" name="Rectangle 68"/>
          <p:cNvSpPr>
            <a:spLocks noChangeArrowheads="1"/>
          </p:cNvSpPr>
          <p:nvPr/>
        </p:nvSpPr>
        <p:spPr bwMode="auto">
          <a:xfrm>
            <a:off x="7177088" y="5095875"/>
            <a:ext cx="825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(2</a:t>
            </a:r>
            <a:r>
              <a:rPr lang="en-US" sz="1300">
                <a:solidFill>
                  <a:srgbClr val="004A7C"/>
                </a:solidFill>
              </a:rPr>
              <a:t>0</a:t>
            </a:r>
            <a:r>
              <a:rPr lang="ru-RU" sz="1300">
                <a:solidFill>
                  <a:srgbClr val="004A7C"/>
                </a:solidFill>
              </a:rPr>
              <a:t>%-</a:t>
            </a:r>
            <a:r>
              <a:rPr lang="en-US" sz="1300">
                <a:solidFill>
                  <a:srgbClr val="004A7C"/>
                </a:solidFill>
              </a:rPr>
              <a:t>6</a:t>
            </a:r>
            <a:r>
              <a:rPr lang="ru-RU" sz="1300">
                <a:solidFill>
                  <a:srgbClr val="004A7C"/>
                </a:solidFill>
              </a:rPr>
              <a:t>0%</a:t>
            </a:r>
            <a:r>
              <a:rPr lang="en-US" sz="1300">
                <a:solidFill>
                  <a:srgbClr val="004A7C"/>
                </a:solidFill>
              </a:rPr>
              <a:t>]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32837" name="Line 69"/>
          <p:cNvSpPr>
            <a:spLocks noChangeShapeType="1"/>
          </p:cNvSpPr>
          <p:nvPr/>
        </p:nvSpPr>
        <p:spPr bwMode="auto">
          <a:xfrm>
            <a:off x="6600825" y="5819775"/>
            <a:ext cx="539750" cy="0"/>
          </a:xfrm>
          <a:prstGeom prst="line">
            <a:avLst/>
          </a:prstGeom>
          <a:noFill/>
          <a:ln w="76200">
            <a:solidFill>
              <a:srgbClr val="FFF10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838" name="Rectangle 70"/>
          <p:cNvSpPr>
            <a:spLocks noChangeArrowheads="1"/>
          </p:cNvSpPr>
          <p:nvPr/>
        </p:nvSpPr>
        <p:spPr bwMode="auto">
          <a:xfrm>
            <a:off x="3686175" y="4935538"/>
            <a:ext cx="369888" cy="222250"/>
          </a:xfrm>
          <a:prstGeom prst="rect">
            <a:avLst/>
          </a:prstGeom>
          <a:solidFill>
            <a:srgbClr val="0092D2"/>
          </a:solidFill>
          <a:ln w="12700" algn="ctr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21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2839" name="Rectangle 71"/>
          <p:cNvSpPr>
            <a:spLocks noChangeArrowheads="1"/>
          </p:cNvSpPr>
          <p:nvPr/>
        </p:nvSpPr>
        <p:spPr bwMode="auto">
          <a:xfrm>
            <a:off x="7142163" y="3735388"/>
            <a:ext cx="369887" cy="222250"/>
          </a:xfrm>
          <a:prstGeom prst="rect">
            <a:avLst/>
          </a:prstGeom>
          <a:solidFill>
            <a:srgbClr val="0092D2"/>
          </a:solidFill>
          <a:ln w="12700" algn="ctr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</a:rPr>
              <a:t>23</a:t>
            </a:r>
            <a:r>
              <a:rPr lang="en-US" sz="1300">
                <a:solidFill>
                  <a:schemeClr val="bg1"/>
                </a:solidFill>
              </a:rPr>
              <a:t>%</a:t>
            </a:r>
            <a:endParaRPr lang="ru-RU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22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0" y="6553200"/>
            <a:ext cx="140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7 стран</a:t>
            </a:r>
          </a:p>
        </p:txBody>
      </p:sp>
      <p:sp>
        <p:nvSpPr>
          <p:cNvPr id="31747" name="Заголовок 5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pitchFamily="34" charset="0"/>
                <a:ea typeface="Geneva"/>
                <a:cs typeface="Geneva"/>
              </a:rPr>
              <a:t>Культура. Показатели автономности</a:t>
            </a:r>
            <a:br>
              <a:rPr lang="ru-RU" dirty="0" smtClean="0">
                <a:latin typeface="Arial" pitchFamily="34" charset="0"/>
                <a:ea typeface="Geneva"/>
                <a:cs typeface="Geneva"/>
              </a:rPr>
            </a:br>
            <a:endParaRPr lang="ru-RU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31748" name="Содержимое 6"/>
          <p:cNvSpPr>
            <a:spLocks noGrp="1"/>
          </p:cNvSpPr>
          <p:nvPr>
            <p:ph sz="half" idx="2"/>
          </p:nvPr>
        </p:nvSpPr>
        <p:spPr>
          <a:xfrm>
            <a:off x="401638" y="1143000"/>
            <a:ext cx="8562975" cy="825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ea typeface="Geneva"/>
                <a:cs typeface="Geneva"/>
              </a:rPr>
              <a:t>Про какие из перечисленных стран можно сказать, что Вы интересуетесь их историей, культурой, географией (природой)?</a:t>
            </a: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2728908" y="2051050"/>
            <a:ext cx="4427538" cy="200025"/>
            <a:chOff x="1825" y="1085"/>
            <a:chExt cx="2789" cy="126"/>
          </a:xfrm>
        </p:grpSpPr>
        <p:grpSp>
          <p:nvGrpSpPr>
            <p:cNvPr id="3" name="Group 105"/>
            <p:cNvGrpSpPr>
              <a:grpSpLocks/>
            </p:cNvGrpSpPr>
            <p:nvPr/>
          </p:nvGrpSpPr>
          <p:grpSpPr bwMode="auto">
            <a:xfrm>
              <a:off x="3436" y="1085"/>
              <a:ext cx="1178" cy="126"/>
              <a:chOff x="1077" y="1085"/>
              <a:chExt cx="1178" cy="126"/>
            </a:xfrm>
          </p:grpSpPr>
          <p:sp>
            <p:nvSpPr>
              <p:cNvPr id="31843" name="Rectangle 106"/>
              <p:cNvSpPr>
                <a:spLocks noChangeArrowheads="1"/>
              </p:cNvSpPr>
              <p:nvPr/>
            </p:nvSpPr>
            <p:spPr bwMode="auto">
              <a:xfrm>
                <a:off x="1077" y="1111"/>
                <a:ext cx="63" cy="64"/>
              </a:xfrm>
              <a:prstGeom prst="rect">
                <a:avLst/>
              </a:prstGeom>
              <a:solidFill>
                <a:srgbClr val="F8C01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31844" name="Rectangle 107"/>
              <p:cNvSpPr>
                <a:spLocks noChangeArrowheads="1"/>
              </p:cNvSpPr>
              <p:nvPr/>
            </p:nvSpPr>
            <p:spPr bwMode="auto">
              <a:xfrm>
                <a:off x="1165" y="1085"/>
                <a:ext cx="109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 dirty="0" smtClean="0">
                    <a:solidFill>
                      <a:srgbClr val="004A84"/>
                    </a:solidFill>
                  </a:rPr>
                  <a:t>Затрудняюсь ответить</a:t>
                </a:r>
                <a:endParaRPr lang="ru-RU" sz="1300" dirty="0">
                  <a:solidFill>
                    <a:srgbClr val="004A84"/>
                  </a:solidFill>
                </a:endParaRPr>
              </a:p>
            </p:txBody>
          </p:sp>
        </p:grpSp>
        <p:grpSp>
          <p:nvGrpSpPr>
            <p:cNvPr id="5" name="Group 111"/>
            <p:cNvGrpSpPr>
              <a:grpSpLocks/>
            </p:cNvGrpSpPr>
            <p:nvPr/>
          </p:nvGrpSpPr>
          <p:grpSpPr bwMode="auto">
            <a:xfrm>
              <a:off x="1825" y="1085"/>
              <a:ext cx="859" cy="126"/>
              <a:chOff x="4326" y="1085"/>
              <a:chExt cx="859" cy="126"/>
            </a:xfrm>
          </p:grpSpPr>
          <p:sp>
            <p:nvSpPr>
              <p:cNvPr id="31839" name="Rectangle 112"/>
              <p:cNvSpPr>
                <a:spLocks noChangeArrowheads="1"/>
              </p:cNvSpPr>
              <p:nvPr/>
            </p:nvSpPr>
            <p:spPr bwMode="auto">
              <a:xfrm>
                <a:off x="4326" y="1111"/>
                <a:ext cx="63" cy="64"/>
              </a:xfrm>
              <a:prstGeom prst="rect">
                <a:avLst/>
              </a:prstGeom>
              <a:solidFill>
                <a:srgbClr val="0092D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31840" name="Rectangle 113"/>
              <p:cNvSpPr>
                <a:spLocks noChangeArrowheads="1"/>
              </p:cNvSpPr>
              <p:nvPr/>
            </p:nvSpPr>
            <p:spPr bwMode="auto">
              <a:xfrm>
                <a:off x="4414" y="1085"/>
                <a:ext cx="7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 dirty="0" smtClean="0">
                    <a:solidFill>
                      <a:srgbClr val="004A84"/>
                    </a:solidFill>
                  </a:rPr>
                  <a:t>Таких стран нет</a:t>
                </a:r>
                <a:endParaRPr lang="ru-RU" sz="1300" dirty="0">
                  <a:solidFill>
                    <a:srgbClr val="004A84"/>
                  </a:solidFill>
                </a:endParaRPr>
              </a:p>
            </p:txBody>
          </p:sp>
        </p:grpSp>
      </p:grpSp>
      <p:sp>
        <p:nvSpPr>
          <p:cNvPr id="207" name="Rectangle 3"/>
          <p:cNvSpPr>
            <a:spLocks noChangeArrowheads="1"/>
          </p:cNvSpPr>
          <p:nvPr/>
        </p:nvSpPr>
        <p:spPr bwMode="auto">
          <a:xfrm>
            <a:off x="1787496" y="3378216"/>
            <a:ext cx="476250" cy="128587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2311371" y="3178191"/>
            <a:ext cx="476250" cy="148590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09" name="Rectangle 5"/>
          <p:cNvSpPr>
            <a:spLocks noChangeArrowheads="1"/>
          </p:cNvSpPr>
          <p:nvPr/>
        </p:nvSpPr>
        <p:spPr bwMode="auto">
          <a:xfrm>
            <a:off x="2835246" y="3498866"/>
            <a:ext cx="474663" cy="116522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10" name="Rectangle 6"/>
          <p:cNvSpPr>
            <a:spLocks noChangeArrowheads="1"/>
          </p:cNvSpPr>
          <p:nvPr/>
        </p:nvSpPr>
        <p:spPr bwMode="auto">
          <a:xfrm>
            <a:off x="3357534" y="3532204"/>
            <a:ext cx="476250" cy="1131887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11" name="Rectangle 7"/>
          <p:cNvSpPr>
            <a:spLocks noChangeArrowheads="1"/>
          </p:cNvSpPr>
          <p:nvPr/>
        </p:nvSpPr>
        <p:spPr bwMode="auto">
          <a:xfrm>
            <a:off x="3879821" y="3705241"/>
            <a:ext cx="477838" cy="95885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12" name="Rectangle 8"/>
          <p:cNvSpPr>
            <a:spLocks noChangeArrowheads="1"/>
          </p:cNvSpPr>
          <p:nvPr/>
        </p:nvSpPr>
        <p:spPr bwMode="auto">
          <a:xfrm>
            <a:off x="4403696" y="3494104"/>
            <a:ext cx="476250" cy="1169987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13" name="Rectangle 9"/>
          <p:cNvSpPr>
            <a:spLocks noChangeArrowheads="1"/>
          </p:cNvSpPr>
          <p:nvPr/>
        </p:nvSpPr>
        <p:spPr bwMode="auto">
          <a:xfrm>
            <a:off x="4927571" y="3944954"/>
            <a:ext cx="474663" cy="719137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14" name="Rectangle 10"/>
          <p:cNvSpPr>
            <a:spLocks noChangeArrowheads="1"/>
          </p:cNvSpPr>
          <p:nvPr/>
        </p:nvSpPr>
        <p:spPr bwMode="auto">
          <a:xfrm>
            <a:off x="5449859" y="4170379"/>
            <a:ext cx="476250" cy="493712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15" name="Rectangle 11"/>
          <p:cNvSpPr>
            <a:spLocks noChangeArrowheads="1"/>
          </p:cNvSpPr>
          <p:nvPr/>
        </p:nvSpPr>
        <p:spPr bwMode="auto">
          <a:xfrm>
            <a:off x="5973734" y="4414854"/>
            <a:ext cx="474662" cy="249237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16" name="Rectangle 12"/>
          <p:cNvSpPr>
            <a:spLocks noChangeArrowheads="1"/>
          </p:cNvSpPr>
          <p:nvPr/>
        </p:nvSpPr>
        <p:spPr bwMode="auto">
          <a:xfrm>
            <a:off x="6496021" y="4303729"/>
            <a:ext cx="476250" cy="360362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17" name="Rectangle 13"/>
          <p:cNvSpPr>
            <a:spLocks noChangeArrowheads="1"/>
          </p:cNvSpPr>
          <p:nvPr/>
        </p:nvSpPr>
        <p:spPr bwMode="auto">
          <a:xfrm>
            <a:off x="7018309" y="4383104"/>
            <a:ext cx="477837" cy="280987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18" name="Rectangle 14"/>
          <p:cNvSpPr>
            <a:spLocks noChangeArrowheads="1"/>
          </p:cNvSpPr>
          <p:nvPr/>
        </p:nvSpPr>
        <p:spPr bwMode="auto">
          <a:xfrm>
            <a:off x="7542184" y="3819541"/>
            <a:ext cx="476250" cy="84455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19" name="Rectangle 15"/>
          <p:cNvSpPr>
            <a:spLocks noChangeArrowheads="1"/>
          </p:cNvSpPr>
          <p:nvPr/>
        </p:nvSpPr>
        <p:spPr bwMode="auto">
          <a:xfrm>
            <a:off x="1787496" y="2700354"/>
            <a:ext cx="476250" cy="677862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20" name="Rectangle 16"/>
          <p:cNvSpPr>
            <a:spLocks noChangeArrowheads="1"/>
          </p:cNvSpPr>
          <p:nvPr/>
        </p:nvSpPr>
        <p:spPr bwMode="auto">
          <a:xfrm>
            <a:off x="2311371" y="2857516"/>
            <a:ext cx="476250" cy="32067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21" name="Rectangle 17"/>
          <p:cNvSpPr>
            <a:spLocks noChangeArrowheads="1"/>
          </p:cNvSpPr>
          <p:nvPr/>
        </p:nvSpPr>
        <p:spPr bwMode="auto">
          <a:xfrm>
            <a:off x="2835246" y="3108341"/>
            <a:ext cx="474663" cy="39052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22" name="Rectangle 18"/>
          <p:cNvSpPr>
            <a:spLocks noChangeArrowheads="1"/>
          </p:cNvSpPr>
          <p:nvPr/>
        </p:nvSpPr>
        <p:spPr bwMode="auto">
          <a:xfrm>
            <a:off x="3357534" y="3243279"/>
            <a:ext cx="476250" cy="28892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23" name="Rectangle 19"/>
          <p:cNvSpPr>
            <a:spLocks noChangeArrowheads="1"/>
          </p:cNvSpPr>
          <p:nvPr/>
        </p:nvSpPr>
        <p:spPr bwMode="auto">
          <a:xfrm>
            <a:off x="3879821" y="3367104"/>
            <a:ext cx="477838" cy="338137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24" name="Rectangle 20"/>
          <p:cNvSpPr>
            <a:spLocks noChangeArrowheads="1"/>
          </p:cNvSpPr>
          <p:nvPr/>
        </p:nvSpPr>
        <p:spPr bwMode="auto">
          <a:xfrm>
            <a:off x="4403696" y="3392504"/>
            <a:ext cx="476250" cy="10160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25" name="Rectangle 21"/>
          <p:cNvSpPr>
            <a:spLocks noChangeArrowheads="1"/>
          </p:cNvSpPr>
          <p:nvPr/>
        </p:nvSpPr>
        <p:spPr bwMode="auto">
          <a:xfrm>
            <a:off x="4927571" y="3519504"/>
            <a:ext cx="474663" cy="42545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26" name="Rectangle 22"/>
          <p:cNvSpPr>
            <a:spLocks noChangeArrowheads="1"/>
          </p:cNvSpPr>
          <p:nvPr/>
        </p:nvSpPr>
        <p:spPr bwMode="auto">
          <a:xfrm>
            <a:off x="5449859" y="3841766"/>
            <a:ext cx="476250" cy="32861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27" name="Rectangle 23"/>
          <p:cNvSpPr>
            <a:spLocks noChangeArrowheads="1"/>
          </p:cNvSpPr>
          <p:nvPr/>
        </p:nvSpPr>
        <p:spPr bwMode="auto">
          <a:xfrm>
            <a:off x="5973734" y="3894154"/>
            <a:ext cx="474662" cy="52070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28" name="Rectangle 24"/>
          <p:cNvSpPr>
            <a:spLocks noChangeArrowheads="1"/>
          </p:cNvSpPr>
          <p:nvPr/>
        </p:nvSpPr>
        <p:spPr bwMode="auto">
          <a:xfrm>
            <a:off x="6496021" y="3960829"/>
            <a:ext cx="476250" cy="34290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29" name="Rectangle 25"/>
          <p:cNvSpPr>
            <a:spLocks noChangeArrowheads="1"/>
          </p:cNvSpPr>
          <p:nvPr/>
        </p:nvSpPr>
        <p:spPr bwMode="auto">
          <a:xfrm>
            <a:off x="7018309" y="4291029"/>
            <a:ext cx="477837" cy="9207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30" name="Rectangle 26"/>
          <p:cNvSpPr>
            <a:spLocks noChangeArrowheads="1"/>
          </p:cNvSpPr>
          <p:nvPr/>
        </p:nvSpPr>
        <p:spPr bwMode="auto">
          <a:xfrm>
            <a:off x="7542184" y="3470291"/>
            <a:ext cx="476250" cy="349250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31" name="Line 27"/>
          <p:cNvSpPr>
            <a:spLocks noChangeShapeType="1"/>
          </p:cNvSpPr>
          <p:nvPr/>
        </p:nvSpPr>
        <p:spPr bwMode="auto">
          <a:xfrm>
            <a:off x="1765271" y="4664091"/>
            <a:ext cx="627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32" name="Line 28"/>
          <p:cNvSpPr>
            <a:spLocks noChangeShapeType="1"/>
          </p:cNvSpPr>
          <p:nvPr/>
        </p:nvSpPr>
        <p:spPr bwMode="auto">
          <a:xfrm flipV="1">
            <a:off x="1765271" y="4664091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33" name="Line 29"/>
          <p:cNvSpPr>
            <a:spLocks noChangeShapeType="1"/>
          </p:cNvSpPr>
          <p:nvPr/>
        </p:nvSpPr>
        <p:spPr bwMode="auto">
          <a:xfrm flipV="1">
            <a:off x="2287559" y="4664091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34" name="Line 30"/>
          <p:cNvSpPr>
            <a:spLocks noChangeShapeType="1"/>
          </p:cNvSpPr>
          <p:nvPr/>
        </p:nvSpPr>
        <p:spPr bwMode="auto">
          <a:xfrm flipV="1">
            <a:off x="2811434" y="4664091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35" name="Line 31"/>
          <p:cNvSpPr>
            <a:spLocks noChangeShapeType="1"/>
          </p:cNvSpPr>
          <p:nvPr/>
        </p:nvSpPr>
        <p:spPr bwMode="auto">
          <a:xfrm flipV="1">
            <a:off x="3333721" y="4664091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36" name="Line 32"/>
          <p:cNvSpPr>
            <a:spLocks noChangeShapeType="1"/>
          </p:cNvSpPr>
          <p:nvPr/>
        </p:nvSpPr>
        <p:spPr bwMode="auto">
          <a:xfrm flipV="1">
            <a:off x="3856009" y="4664091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37" name="Line 33"/>
          <p:cNvSpPr>
            <a:spLocks noChangeShapeType="1"/>
          </p:cNvSpPr>
          <p:nvPr/>
        </p:nvSpPr>
        <p:spPr bwMode="auto">
          <a:xfrm flipV="1">
            <a:off x="4379884" y="4664091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38" name="Line 34"/>
          <p:cNvSpPr>
            <a:spLocks noChangeShapeType="1"/>
          </p:cNvSpPr>
          <p:nvPr/>
        </p:nvSpPr>
        <p:spPr bwMode="auto">
          <a:xfrm flipV="1">
            <a:off x="4903759" y="4664091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39" name="Line 35"/>
          <p:cNvSpPr>
            <a:spLocks noChangeShapeType="1"/>
          </p:cNvSpPr>
          <p:nvPr/>
        </p:nvSpPr>
        <p:spPr bwMode="auto">
          <a:xfrm flipV="1">
            <a:off x="5426046" y="4664091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40" name="Line 36"/>
          <p:cNvSpPr>
            <a:spLocks noChangeShapeType="1"/>
          </p:cNvSpPr>
          <p:nvPr/>
        </p:nvSpPr>
        <p:spPr bwMode="auto">
          <a:xfrm flipV="1">
            <a:off x="5949921" y="4664091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41" name="Line 37"/>
          <p:cNvSpPr>
            <a:spLocks noChangeShapeType="1"/>
          </p:cNvSpPr>
          <p:nvPr/>
        </p:nvSpPr>
        <p:spPr bwMode="auto">
          <a:xfrm flipV="1">
            <a:off x="6472209" y="4664091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42" name="Line 38"/>
          <p:cNvSpPr>
            <a:spLocks noChangeShapeType="1"/>
          </p:cNvSpPr>
          <p:nvPr/>
        </p:nvSpPr>
        <p:spPr bwMode="auto">
          <a:xfrm flipV="1">
            <a:off x="6996084" y="4664091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43" name="Line 39"/>
          <p:cNvSpPr>
            <a:spLocks noChangeShapeType="1"/>
          </p:cNvSpPr>
          <p:nvPr/>
        </p:nvSpPr>
        <p:spPr bwMode="auto">
          <a:xfrm flipV="1">
            <a:off x="7518371" y="4664091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44" name="Line 40"/>
          <p:cNvSpPr>
            <a:spLocks noChangeShapeType="1"/>
          </p:cNvSpPr>
          <p:nvPr/>
        </p:nvSpPr>
        <p:spPr bwMode="auto">
          <a:xfrm flipV="1">
            <a:off x="8042246" y="4664091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45" name="Rectangle 41"/>
          <p:cNvSpPr>
            <a:spLocks noChangeArrowheads="1"/>
          </p:cNvSpPr>
          <p:nvPr/>
        </p:nvSpPr>
        <p:spPr bwMode="auto">
          <a:xfrm>
            <a:off x="1900209" y="3948129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35%</a:t>
            </a:r>
          </a:p>
        </p:txBody>
      </p:sp>
      <p:sp>
        <p:nvSpPr>
          <p:cNvPr id="246" name="Rectangle 42"/>
          <p:cNvSpPr>
            <a:spLocks noChangeArrowheads="1"/>
          </p:cNvSpPr>
          <p:nvPr/>
        </p:nvSpPr>
        <p:spPr bwMode="auto">
          <a:xfrm>
            <a:off x="2424084" y="3849704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40%</a:t>
            </a:r>
          </a:p>
        </p:txBody>
      </p:sp>
      <p:sp>
        <p:nvSpPr>
          <p:cNvPr id="247" name="Rectangle 43"/>
          <p:cNvSpPr>
            <a:spLocks noChangeArrowheads="1"/>
          </p:cNvSpPr>
          <p:nvPr/>
        </p:nvSpPr>
        <p:spPr bwMode="auto">
          <a:xfrm>
            <a:off x="2946371" y="4010041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31%</a:t>
            </a:r>
          </a:p>
        </p:txBody>
      </p:sp>
      <p:sp>
        <p:nvSpPr>
          <p:cNvPr id="248" name="Rectangle 44"/>
          <p:cNvSpPr>
            <a:spLocks noChangeArrowheads="1"/>
          </p:cNvSpPr>
          <p:nvPr/>
        </p:nvSpPr>
        <p:spPr bwMode="auto">
          <a:xfrm>
            <a:off x="3470246" y="4025916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30%</a:t>
            </a:r>
          </a:p>
        </p:txBody>
      </p:sp>
      <p:sp>
        <p:nvSpPr>
          <p:cNvPr id="249" name="Rectangle 45"/>
          <p:cNvSpPr>
            <a:spLocks noChangeArrowheads="1"/>
          </p:cNvSpPr>
          <p:nvPr/>
        </p:nvSpPr>
        <p:spPr bwMode="auto">
          <a:xfrm>
            <a:off x="3994121" y="4111641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26%</a:t>
            </a:r>
          </a:p>
        </p:txBody>
      </p:sp>
      <p:sp>
        <p:nvSpPr>
          <p:cNvPr id="250" name="Rectangle 46"/>
          <p:cNvSpPr>
            <a:spLocks noChangeArrowheads="1"/>
          </p:cNvSpPr>
          <p:nvPr/>
        </p:nvSpPr>
        <p:spPr bwMode="auto">
          <a:xfrm>
            <a:off x="4516409" y="4006866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32%</a:t>
            </a:r>
          </a:p>
        </p:txBody>
      </p:sp>
      <p:sp>
        <p:nvSpPr>
          <p:cNvPr id="251" name="Rectangle 47"/>
          <p:cNvSpPr>
            <a:spLocks noChangeArrowheads="1"/>
          </p:cNvSpPr>
          <p:nvPr/>
        </p:nvSpPr>
        <p:spPr bwMode="auto">
          <a:xfrm>
            <a:off x="5038696" y="4232291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19%</a:t>
            </a:r>
          </a:p>
        </p:txBody>
      </p:sp>
      <p:sp>
        <p:nvSpPr>
          <p:cNvPr id="252" name="Rectangle 48"/>
          <p:cNvSpPr>
            <a:spLocks noChangeArrowheads="1"/>
          </p:cNvSpPr>
          <p:nvPr/>
        </p:nvSpPr>
        <p:spPr bwMode="auto">
          <a:xfrm>
            <a:off x="5562571" y="4345004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13%</a:t>
            </a:r>
          </a:p>
        </p:txBody>
      </p:sp>
      <p:sp>
        <p:nvSpPr>
          <p:cNvPr id="253" name="Rectangle 49"/>
          <p:cNvSpPr>
            <a:spLocks noChangeArrowheads="1"/>
          </p:cNvSpPr>
          <p:nvPr/>
        </p:nvSpPr>
        <p:spPr bwMode="auto">
          <a:xfrm>
            <a:off x="6121371" y="4467241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7%</a:t>
            </a:r>
          </a:p>
        </p:txBody>
      </p:sp>
      <p:sp>
        <p:nvSpPr>
          <p:cNvPr id="254" name="Rectangle 50"/>
          <p:cNvSpPr>
            <a:spLocks noChangeArrowheads="1"/>
          </p:cNvSpPr>
          <p:nvPr/>
        </p:nvSpPr>
        <p:spPr bwMode="auto">
          <a:xfrm>
            <a:off x="6608734" y="4411679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10%</a:t>
            </a:r>
          </a:p>
        </p:txBody>
      </p:sp>
      <p:sp>
        <p:nvSpPr>
          <p:cNvPr id="255" name="Rectangle 51"/>
          <p:cNvSpPr>
            <a:spLocks noChangeArrowheads="1"/>
          </p:cNvSpPr>
          <p:nvPr/>
        </p:nvSpPr>
        <p:spPr bwMode="auto">
          <a:xfrm>
            <a:off x="7167534" y="4451366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8%</a:t>
            </a:r>
          </a:p>
        </p:txBody>
      </p:sp>
      <p:sp>
        <p:nvSpPr>
          <p:cNvPr id="256" name="Rectangle 52"/>
          <p:cNvSpPr>
            <a:spLocks noChangeArrowheads="1"/>
          </p:cNvSpPr>
          <p:nvPr/>
        </p:nvSpPr>
        <p:spPr bwMode="auto">
          <a:xfrm>
            <a:off x="7654896" y="4170379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23%</a:t>
            </a:r>
          </a:p>
        </p:txBody>
      </p:sp>
      <p:sp>
        <p:nvSpPr>
          <p:cNvPr id="257" name="Rectangle 53"/>
          <p:cNvSpPr>
            <a:spLocks noChangeArrowheads="1"/>
          </p:cNvSpPr>
          <p:nvPr/>
        </p:nvSpPr>
        <p:spPr bwMode="auto">
          <a:xfrm>
            <a:off x="1900209" y="2967054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18%</a:t>
            </a:r>
          </a:p>
        </p:txBody>
      </p:sp>
      <p:sp>
        <p:nvSpPr>
          <p:cNvPr id="258" name="Rectangle 54"/>
          <p:cNvSpPr>
            <a:spLocks noChangeArrowheads="1"/>
          </p:cNvSpPr>
          <p:nvPr/>
        </p:nvSpPr>
        <p:spPr bwMode="auto">
          <a:xfrm>
            <a:off x="2459009" y="2946416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259" name="Rectangle 55"/>
          <p:cNvSpPr>
            <a:spLocks noChangeArrowheads="1"/>
          </p:cNvSpPr>
          <p:nvPr/>
        </p:nvSpPr>
        <p:spPr bwMode="auto">
          <a:xfrm>
            <a:off x="2946371" y="3232166"/>
            <a:ext cx="3210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11%</a:t>
            </a:r>
          </a:p>
        </p:txBody>
      </p:sp>
      <p:sp>
        <p:nvSpPr>
          <p:cNvPr id="260" name="Rectangle 56"/>
          <p:cNvSpPr>
            <a:spLocks noChangeArrowheads="1"/>
          </p:cNvSpPr>
          <p:nvPr/>
        </p:nvSpPr>
        <p:spPr bwMode="auto">
          <a:xfrm>
            <a:off x="3505171" y="3316304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261" name="Rectangle 57"/>
          <p:cNvSpPr>
            <a:spLocks noChangeArrowheads="1"/>
          </p:cNvSpPr>
          <p:nvPr/>
        </p:nvSpPr>
        <p:spPr bwMode="auto">
          <a:xfrm>
            <a:off x="4029046" y="3463941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262" name="Rectangle 58"/>
          <p:cNvSpPr>
            <a:spLocks noChangeArrowheads="1"/>
          </p:cNvSpPr>
          <p:nvPr/>
        </p:nvSpPr>
        <p:spPr bwMode="auto">
          <a:xfrm>
            <a:off x="4551334" y="3219469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3%</a:t>
            </a:r>
          </a:p>
        </p:txBody>
      </p:sp>
      <p:sp>
        <p:nvSpPr>
          <p:cNvPr id="263" name="Rectangle 59"/>
          <p:cNvSpPr>
            <a:spLocks noChangeArrowheads="1"/>
          </p:cNvSpPr>
          <p:nvPr/>
        </p:nvSpPr>
        <p:spPr bwMode="auto">
          <a:xfrm>
            <a:off x="5038696" y="3660791"/>
            <a:ext cx="3210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11%</a:t>
            </a:r>
          </a:p>
        </p:txBody>
      </p:sp>
      <p:sp>
        <p:nvSpPr>
          <p:cNvPr id="264" name="Rectangle 60"/>
          <p:cNvSpPr>
            <a:spLocks noChangeArrowheads="1"/>
          </p:cNvSpPr>
          <p:nvPr/>
        </p:nvSpPr>
        <p:spPr bwMode="auto">
          <a:xfrm>
            <a:off x="5597496" y="3933841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265" name="Rectangle 61"/>
          <p:cNvSpPr>
            <a:spLocks noChangeArrowheads="1"/>
          </p:cNvSpPr>
          <p:nvPr/>
        </p:nvSpPr>
        <p:spPr bwMode="auto">
          <a:xfrm>
            <a:off x="6084859" y="4081479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14%</a:t>
            </a:r>
          </a:p>
        </p:txBody>
      </p:sp>
      <p:sp>
        <p:nvSpPr>
          <p:cNvPr id="266" name="Rectangle 62"/>
          <p:cNvSpPr>
            <a:spLocks noChangeArrowheads="1"/>
          </p:cNvSpPr>
          <p:nvPr/>
        </p:nvSpPr>
        <p:spPr bwMode="auto">
          <a:xfrm>
            <a:off x="6643659" y="4060841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267" name="Rectangle 63"/>
          <p:cNvSpPr>
            <a:spLocks noChangeArrowheads="1"/>
          </p:cNvSpPr>
          <p:nvPr/>
        </p:nvSpPr>
        <p:spPr bwMode="auto">
          <a:xfrm>
            <a:off x="7167534" y="4135454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3%</a:t>
            </a:r>
          </a:p>
        </p:txBody>
      </p:sp>
      <p:sp>
        <p:nvSpPr>
          <p:cNvPr id="268" name="Rectangle 64"/>
          <p:cNvSpPr>
            <a:spLocks noChangeArrowheads="1"/>
          </p:cNvSpPr>
          <p:nvPr/>
        </p:nvSpPr>
        <p:spPr bwMode="auto">
          <a:xfrm>
            <a:off x="7689821" y="3573479"/>
            <a:ext cx="240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269" name="Rectangle 65"/>
          <p:cNvSpPr>
            <a:spLocks noChangeArrowheads="1"/>
          </p:cNvSpPr>
          <p:nvPr/>
        </p:nvSpPr>
        <p:spPr bwMode="auto">
          <a:xfrm>
            <a:off x="1785909" y="4772041"/>
            <a:ext cx="63530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Украина</a:t>
            </a:r>
          </a:p>
        </p:txBody>
      </p:sp>
      <p:sp>
        <p:nvSpPr>
          <p:cNvPr id="270" name="Rectangle 66"/>
          <p:cNvSpPr>
            <a:spLocks noChangeArrowheads="1"/>
          </p:cNvSpPr>
          <p:nvPr/>
        </p:nvSpPr>
        <p:spPr bwMode="auto">
          <a:xfrm>
            <a:off x="2341534" y="4970478"/>
            <a:ext cx="54572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Россия</a:t>
            </a:r>
          </a:p>
        </p:txBody>
      </p:sp>
      <p:sp>
        <p:nvSpPr>
          <p:cNvPr id="271" name="Rectangle 67"/>
          <p:cNvSpPr>
            <a:spLocks noChangeArrowheads="1"/>
          </p:cNvSpPr>
          <p:nvPr/>
        </p:nvSpPr>
        <p:spPr bwMode="auto">
          <a:xfrm>
            <a:off x="2816196" y="4772041"/>
            <a:ext cx="6860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Армения</a:t>
            </a:r>
          </a:p>
        </p:txBody>
      </p:sp>
      <p:sp>
        <p:nvSpPr>
          <p:cNvPr id="272" name="Rectangle 68"/>
          <p:cNvSpPr>
            <a:spLocks noChangeArrowheads="1"/>
          </p:cNvSpPr>
          <p:nvPr/>
        </p:nvSpPr>
        <p:spPr bwMode="auto">
          <a:xfrm>
            <a:off x="3282392" y="4970478"/>
            <a:ext cx="868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Узбекистан</a:t>
            </a:r>
          </a:p>
        </p:txBody>
      </p:sp>
      <p:sp>
        <p:nvSpPr>
          <p:cNvPr id="273" name="Rectangle 69"/>
          <p:cNvSpPr>
            <a:spLocks noChangeArrowheads="1"/>
          </p:cNvSpPr>
          <p:nvPr/>
        </p:nvSpPr>
        <p:spPr bwMode="auto">
          <a:xfrm>
            <a:off x="3843309" y="4772041"/>
            <a:ext cx="72975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Беларусь</a:t>
            </a:r>
          </a:p>
        </p:txBody>
      </p:sp>
      <p:sp>
        <p:nvSpPr>
          <p:cNvPr id="274" name="Rectangle 70"/>
          <p:cNvSpPr>
            <a:spLocks noChangeArrowheads="1"/>
          </p:cNvSpPr>
          <p:nvPr/>
        </p:nvSpPr>
        <p:spPr bwMode="auto">
          <a:xfrm>
            <a:off x="4283575" y="4970478"/>
            <a:ext cx="104426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rgbClr val="004A7C"/>
                </a:solidFill>
              </a:rPr>
              <a:t>Азербайджан</a:t>
            </a:r>
          </a:p>
        </p:txBody>
      </p:sp>
      <p:sp>
        <p:nvSpPr>
          <p:cNvPr id="275" name="Rectangle 71"/>
          <p:cNvSpPr>
            <a:spLocks noChangeArrowheads="1"/>
          </p:cNvSpPr>
          <p:nvPr/>
        </p:nvSpPr>
        <p:spPr bwMode="auto">
          <a:xfrm>
            <a:off x="4870421" y="4772041"/>
            <a:ext cx="78309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Казахстан</a:t>
            </a:r>
          </a:p>
        </p:txBody>
      </p:sp>
      <p:sp>
        <p:nvSpPr>
          <p:cNvPr id="276" name="Rectangle 72"/>
          <p:cNvSpPr>
            <a:spLocks noChangeArrowheads="1"/>
          </p:cNvSpPr>
          <p:nvPr/>
        </p:nvSpPr>
        <p:spPr bwMode="auto">
          <a:xfrm>
            <a:off x="5429749" y="4970478"/>
            <a:ext cx="90999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rgbClr val="004A7C"/>
                </a:solidFill>
              </a:rPr>
              <a:t>Кыргызстан</a:t>
            </a:r>
          </a:p>
        </p:txBody>
      </p:sp>
      <p:sp>
        <p:nvSpPr>
          <p:cNvPr id="277" name="Rectangle 73"/>
          <p:cNvSpPr>
            <a:spLocks noChangeArrowheads="1"/>
          </p:cNvSpPr>
          <p:nvPr/>
        </p:nvSpPr>
        <p:spPr bwMode="auto">
          <a:xfrm>
            <a:off x="6015009" y="4772041"/>
            <a:ext cx="5145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Грузия</a:t>
            </a:r>
          </a:p>
        </p:txBody>
      </p:sp>
      <p:sp>
        <p:nvSpPr>
          <p:cNvPr id="278" name="Rectangle 74"/>
          <p:cNvSpPr>
            <a:spLocks noChangeArrowheads="1"/>
          </p:cNvSpPr>
          <p:nvPr/>
        </p:nvSpPr>
        <p:spPr bwMode="auto">
          <a:xfrm>
            <a:off x="6472209" y="4970478"/>
            <a:ext cx="6984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Молдова</a:t>
            </a:r>
          </a:p>
        </p:txBody>
      </p:sp>
      <p:sp>
        <p:nvSpPr>
          <p:cNvPr id="279" name="Rectangle 75"/>
          <p:cNvSpPr>
            <a:spLocks noChangeArrowheads="1"/>
          </p:cNvSpPr>
          <p:nvPr/>
        </p:nvSpPr>
        <p:spPr bwMode="auto">
          <a:xfrm>
            <a:off x="6880196" y="4772041"/>
            <a:ext cx="100053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Таджикистан</a:t>
            </a:r>
          </a:p>
        </p:txBody>
      </p:sp>
      <p:sp>
        <p:nvSpPr>
          <p:cNvPr id="280" name="Rectangle 76"/>
          <p:cNvSpPr>
            <a:spLocks noChangeArrowheads="1"/>
          </p:cNvSpPr>
          <p:nvPr/>
        </p:nvSpPr>
        <p:spPr bwMode="auto">
          <a:xfrm>
            <a:off x="7524721" y="4970478"/>
            <a:ext cx="67762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Среднее</a:t>
            </a:r>
          </a:p>
        </p:txBody>
      </p:sp>
    </p:spTree>
    <p:extLst>
      <p:ext uri="{BB962C8B-B14F-4D97-AF65-F5344CB8AC3E}">
        <p14:creationId xmlns:p14="http://schemas.microsoft.com/office/powerpoint/2010/main" val="409279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964613" y="298450"/>
            <a:ext cx="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sz="2500">
              <a:solidFill>
                <a:srgbClr val="004A84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7950" y="628650"/>
            <a:ext cx="892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lvl="1" eaLnBrk="1" hangingPunct="1">
              <a:spcBef>
                <a:spcPct val="50000"/>
              </a:spcBef>
            </a:pPr>
            <a:endParaRPr lang="ru-RU" sz="1600">
              <a:solidFill>
                <a:srgbClr val="004A84"/>
              </a:solidFill>
            </a:endParaRPr>
          </a:p>
        </p:txBody>
      </p:sp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pitchFamily="34" charset="0"/>
                <a:ea typeface="Geneva"/>
                <a:cs typeface="Geneva"/>
              </a:rPr>
              <a:t>Техническое описание проекта</a:t>
            </a:r>
          </a:p>
        </p:txBody>
      </p:sp>
      <p:sp>
        <p:nvSpPr>
          <p:cNvPr id="15365" name="Содержимое 6"/>
          <p:cNvSpPr>
            <a:spLocks noGrp="1"/>
          </p:cNvSpPr>
          <p:nvPr>
            <p:ph sz="half" idx="2"/>
          </p:nvPr>
        </p:nvSpPr>
        <p:spPr>
          <a:xfrm>
            <a:off x="401638" y="1211263"/>
            <a:ext cx="4849812" cy="428307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ru-RU" b="1" smtClean="0">
                <a:latin typeface="Arial" pitchFamily="34" charset="0"/>
                <a:ea typeface="Geneva"/>
                <a:cs typeface="Geneva"/>
              </a:rPr>
              <a:t>ОБЩАЯ ЦЕЛЬ ПРОЕКТА</a:t>
            </a:r>
          </a:p>
          <a:p>
            <a:pPr lvl="1" eaLnBrk="1" hangingPunct="1">
              <a:spcBef>
                <a:spcPct val="50000"/>
              </a:spcBef>
            </a:pPr>
            <a:r>
              <a:rPr lang="ru-RU" smtClean="0">
                <a:solidFill>
                  <a:srgbClr val="004A84"/>
                </a:solidFill>
                <a:latin typeface="Arial" pitchFamily="34" charset="0"/>
                <a:ea typeface="Geneva"/>
              </a:rPr>
              <a:t>Создание системы регулярных исследований с фокусом на оценке интеграционных предпочтений/ориентаций граждан государств бывшего СССР.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ru-RU" b="1" smtClean="0">
                <a:latin typeface="Arial" pitchFamily="34" charset="0"/>
                <a:ea typeface="Geneva"/>
                <a:cs typeface="Geneva"/>
              </a:rPr>
              <a:t>АКТУАЛЬНОСТЬ</a:t>
            </a:r>
          </a:p>
          <a:p>
            <a:pPr lvl="1" eaLnBrk="1" hangingPunct="1">
              <a:spcBef>
                <a:spcPct val="50000"/>
              </a:spcBef>
            </a:pPr>
            <a:r>
              <a:rPr lang="ru-RU" smtClean="0">
                <a:solidFill>
                  <a:srgbClr val="004A84"/>
                </a:solidFill>
                <a:latin typeface="Arial" pitchFamily="34" charset="0"/>
                <a:ea typeface="Geneva"/>
              </a:rPr>
              <a:t>Систематических исследований интеграционных предпочтений граждан стран данного региона не осуществлялось с 2004 года. Комплексное понимание отношения граждан к интеграционным процессам важно для успеха интеграции.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ru-RU" b="1" smtClean="0">
                <a:latin typeface="Arial" pitchFamily="34" charset="0"/>
                <a:ea typeface="Geneva"/>
                <a:cs typeface="Geneva"/>
              </a:rPr>
              <a:t>СТАТУС ПРОЕКТА</a:t>
            </a:r>
          </a:p>
          <a:p>
            <a:pPr lvl="1" eaLnBrk="1" hangingPunct="1">
              <a:spcBef>
                <a:spcPct val="50000"/>
              </a:spcBef>
            </a:pPr>
            <a:r>
              <a:rPr lang="ru-RU" smtClean="0">
                <a:solidFill>
                  <a:srgbClr val="004A84"/>
                </a:solidFill>
                <a:latin typeface="Arial" pitchFamily="34" charset="0"/>
                <a:ea typeface="Geneva"/>
              </a:rPr>
              <a:t>Проведен первый замер. Предполагается, что опрос «Интеграционный барометр ЕАБР» будет проходить ежегодно в режиме мониторинга, что позволит оценить долгосрочные тренды в общественном мнении.</a:t>
            </a:r>
            <a:endParaRPr lang="ru-RU" smtClean="0">
              <a:latin typeface="Arial" pitchFamily="34" charset="0"/>
              <a:ea typeface="Geneva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 bwMode="auto">
          <a:xfrm>
            <a:off x="5513388" y="1211263"/>
            <a:ext cx="324485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ru-RU" sz="1600" b="1" dirty="0">
                <a:solidFill>
                  <a:srgbClr val="004A84"/>
                </a:solidFill>
                <a:latin typeface="Arial"/>
                <a:ea typeface="Geneva" charset="-128"/>
                <a:cs typeface="Geneva" charset="-128"/>
              </a:rPr>
              <a:t>МЕТОД СБОРА ДАННЫХ</a:t>
            </a:r>
          </a:p>
          <a:p>
            <a:pPr marL="0" lvl="1">
              <a:spcBef>
                <a:spcPct val="50000"/>
              </a:spcBef>
              <a:defRPr/>
            </a:pPr>
            <a:r>
              <a:rPr lang="ru-RU" sz="1600" dirty="0">
                <a:solidFill>
                  <a:srgbClr val="004A84"/>
                </a:solidFill>
                <a:latin typeface="Arial"/>
                <a:ea typeface="Geneva" charset="-128"/>
                <a:cs typeface="+mn-cs"/>
              </a:rPr>
              <a:t>Общенациональные </a:t>
            </a:r>
            <a:r>
              <a:rPr lang="en-US" sz="1600" dirty="0">
                <a:solidFill>
                  <a:srgbClr val="004A84"/>
                </a:solidFill>
                <a:latin typeface="Arial"/>
                <a:ea typeface="Geneva" charset="-128"/>
                <a:cs typeface="+mn-cs"/>
              </a:rPr>
              <a:t>face-to-face </a:t>
            </a:r>
            <a:r>
              <a:rPr lang="ru-RU" sz="1600" dirty="0">
                <a:solidFill>
                  <a:srgbClr val="004A84"/>
                </a:solidFill>
                <a:latin typeface="Arial"/>
                <a:ea typeface="Geneva" charset="-128"/>
                <a:cs typeface="+mn-cs"/>
              </a:rPr>
              <a:t>опросы по репрезентативным выборкам.</a:t>
            </a:r>
            <a:endParaRPr lang="en-US" sz="1600" dirty="0">
              <a:solidFill>
                <a:srgbClr val="004A84"/>
              </a:solidFill>
              <a:latin typeface="Arial"/>
              <a:ea typeface="Geneva" charset="-128"/>
              <a:cs typeface="+mn-cs"/>
            </a:endParaRPr>
          </a:p>
          <a:p>
            <a:pPr marL="177800" indent="-17780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ru-RU" sz="1600" b="1" dirty="0">
                <a:solidFill>
                  <a:srgbClr val="004A84"/>
                </a:solidFill>
                <a:latin typeface="Arial"/>
                <a:ea typeface="Geneva" charset="-128"/>
                <a:cs typeface="Geneva" charset="-128"/>
              </a:rPr>
              <a:t>ВЫБОРКА</a:t>
            </a:r>
          </a:p>
          <a:p>
            <a:pPr marL="0" lvl="1">
              <a:spcBef>
                <a:spcPct val="50000"/>
              </a:spcBef>
              <a:defRPr/>
            </a:pPr>
            <a:r>
              <a:rPr lang="ru-RU" sz="1600" dirty="0">
                <a:solidFill>
                  <a:srgbClr val="004A84"/>
                </a:solidFill>
                <a:latin typeface="Arial"/>
                <a:ea typeface="Geneva" charset="-128"/>
                <a:cs typeface="+mn-cs"/>
              </a:rPr>
              <a:t>Всего опрошено более 13 тысяч человек (от 950 до 2000 в каждой из 11 стран).</a:t>
            </a:r>
          </a:p>
          <a:p>
            <a:pPr marL="177800" indent="-17780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ru-RU" sz="1600" b="1" dirty="0">
                <a:solidFill>
                  <a:srgbClr val="004A84"/>
                </a:solidFill>
                <a:latin typeface="Arial"/>
                <a:ea typeface="Geneva" charset="-128"/>
                <a:cs typeface="Geneva" charset="-128"/>
              </a:rPr>
              <a:t>УЧАСТНИКИ ПРОЕКТА</a:t>
            </a:r>
          </a:p>
          <a:p>
            <a:pPr marL="0" lvl="1">
              <a:spcBef>
                <a:spcPct val="50000"/>
              </a:spcBef>
              <a:defRPr/>
            </a:pPr>
            <a:r>
              <a:rPr lang="ru-RU" sz="1600" dirty="0">
                <a:solidFill>
                  <a:srgbClr val="004A84"/>
                </a:solidFill>
                <a:latin typeface="Arial"/>
                <a:ea typeface="Geneva" charset="-128"/>
                <a:cs typeface="+mn-cs"/>
              </a:rPr>
              <a:t>Международный консорциум «Евразийский монитор</a:t>
            </a:r>
            <a:r>
              <a:rPr lang="ru-RU" dirty="0">
                <a:solidFill>
                  <a:srgbClr val="004A84"/>
                </a:solidFill>
                <a:latin typeface="Arial"/>
                <a:ea typeface="Geneva" charset="-128"/>
                <a:cs typeface="+mn-cs"/>
              </a:rPr>
              <a:t>»</a:t>
            </a:r>
            <a:endParaRPr lang="en-US" dirty="0">
              <a:solidFill>
                <a:srgbClr val="004A84"/>
              </a:solidFill>
              <a:latin typeface="Arial"/>
              <a:ea typeface="Geneva" charset="-128"/>
              <a:cs typeface="+mn-cs"/>
            </a:endParaRPr>
          </a:p>
          <a:p>
            <a:pPr marL="0" lvl="1">
              <a:spcBef>
                <a:spcPct val="50000"/>
              </a:spcBef>
              <a:defRPr/>
            </a:pPr>
            <a:r>
              <a:rPr lang="ru-RU" sz="1600" dirty="0">
                <a:solidFill>
                  <a:srgbClr val="004A84"/>
                </a:solidFill>
                <a:latin typeface="Arial"/>
                <a:ea typeface="Geneva" charset="-128"/>
                <a:cs typeface="+mn-cs"/>
              </a:rPr>
              <a:t>Центр интеграционных исследований ЕАБР</a:t>
            </a:r>
          </a:p>
          <a:p>
            <a:pPr marL="0" lvl="1">
              <a:spcBef>
                <a:spcPct val="50000"/>
              </a:spcBef>
              <a:defRPr/>
            </a:pPr>
            <a:endParaRPr lang="ru-RU" sz="1600" dirty="0">
              <a:solidFill>
                <a:srgbClr val="004A84"/>
              </a:solidFill>
              <a:latin typeface="Arial"/>
              <a:ea typeface="Geneva" charset="-128"/>
              <a:cs typeface="+mn-cs"/>
            </a:endParaRPr>
          </a:p>
          <a:p>
            <a:pPr marL="177800" indent="-177800">
              <a:spcBef>
                <a:spcPts val="1500"/>
              </a:spcBef>
              <a:buFont typeface="Wingdings" charset="2"/>
              <a:buChar char="§"/>
              <a:defRPr/>
            </a:pPr>
            <a:endParaRPr lang="ru-RU" sz="1600" dirty="0">
              <a:solidFill>
                <a:srgbClr val="004A84"/>
              </a:solidFill>
              <a:latin typeface="Arial"/>
              <a:ea typeface="Geneva" charset="-128"/>
              <a:cs typeface="Genev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pitchFamily="34" charset="0"/>
                <a:ea typeface="Geneva"/>
                <a:cs typeface="Geneva"/>
              </a:rPr>
              <a:t>Сводные данные об интеграционных предпочтениях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2"/>
          </p:nvPr>
        </p:nvSpPr>
        <p:spPr>
          <a:xfrm>
            <a:off x="407988" y="1241425"/>
            <a:ext cx="7635875" cy="411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pitchFamily="34" charset="0"/>
                <a:ea typeface="Geneva"/>
                <a:cs typeface="Geneva"/>
              </a:rPr>
              <a:t>Группировка стран по приоритетным для них геополитическим векторам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pic>
        <p:nvPicPr>
          <p:cNvPr id="18436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633538"/>
            <a:ext cx="33337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901950"/>
            <a:ext cx="3438525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33538"/>
            <a:ext cx="3459162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2794000"/>
            <a:ext cx="3459163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51" y="5472990"/>
            <a:ext cx="2969070" cy="97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01638" y="485182"/>
            <a:ext cx="8297862" cy="4278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pitchFamily="34" charset="0"/>
                <a:ea typeface="Geneva"/>
                <a:cs typeface="Geneva"/>
              </a:rPr>
              <a:t>Сумма притяжения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2"/>
          </p:nvPr>
        </p:nvSpPr>
        <p:spPr>
          <a:xfrm>
            <a:off x="407988" y="913011"/>
            <a:ext cx="7635875" cy="411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ea typeface="Geneva"/>
                <a:cs typeface="Geneva"/>
              </a:rPr>
              <a:t>Конфигурация стран СНГ по степени взаимной привлекательности в массовом сознании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21" y="1399766"/>
            <a:ext cx="4719712" cy="481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4803784" y="3237309"/>
            <a:ext cx="2212936" cy="22635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571999" y="2795627"/>
            <a:ext cx="2945478" cy="31242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2" name="TextBox 1"/>
          <p:cNvSpPr txBox="1"/>
          <p:nvPr/>
        </p:nvSpPr>
        <p:spPr>
          <a:xfrm>
            <a:off x="232012" y="1583140"/>
            <a:ext cx="27841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Конфигурация построена методом многомерного </a:t>
            </a:r>
            <a:r>
              <a:rPr lang="ru-RU" sz="1200" dirty="0" err="1" smtClean="0"/>
              <a:t>шкалирования</a:t>
            </a:r>
            <a:r>
              <a:rPr lang="ru-RU" sz="1200" dirty="0" smtClean="0"/>
              <a:t> на основе симметричной матрицы расстояний.</a:t>
            </a:r>
          </a:p>
          <a:p>
            <a:r>
              <a:rPr lang="ru-RU" sz="1200" dirty="0" smtClean="0"/>
              <a:t>Матрица расстояния строилась на основе частоты упоминаний стран в качестве привлекательных в 9 общих вопросах. Чем чаще респонденты двух стран упоминали другую страну в этой паре в качестве привлекательной, тем ближе эти страны в финальной конфигурации. Отдельные погрешности возможны ввиду трудности проекции многомерного пространства на двумерную плоскость.</a:t>
            </a:r>
          </a:p>
          <a:p>
            <a:endParaRPr lang="ru-RU" sz="1200" dirty="0"/>
          </a:p>
          <a:p>
            <a:r>
              <a:rPr lang="ru-RU" sz="1200" dirty="0" smtClean="0"/>
              <a:t>Диаметр кружка пропорционален численности населения страны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560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 txBox="1">
            <a:spLocks noGrp="1"/>
          </p:cNvSpPr>
          <p:nvPr/>
        </p:nvSpPr>
        <p:spPr bwMode="auto">
          <a:xfrm>
            <a:off x="8655050" y="6492875"/>
            <a:ext cx="38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DD50952-999D-4543-9D64-C287719993AE}" type="slidenum">
              <a:rPr lang="lt-LT" sz="1200">
                <a:solidFill>
                  <a:srgbClr val="595959"/>
                </a:solidFill>
              </a:rPr>
              <a:pPr algn="r"/>
              <a:t>22</a:t>
            </a:fld>
            <a:endParaRPr lang="lt-LT" sz="1200">
              <a:solidFill>
                <a:srgbClr val="595959"/>
              </a:solidFill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456113" y="276225"/>
            <a:ext cx="45085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0070C0"/>
                </a:solidFill>
              </a:rPr>
              <a:t>С КЕМ ОБЪЕДИНЯТЬСЯ?</a:t>
            </a:r>
          </a:p>
        </p:txBody>
      </p:sp>
      <p:sp>
        <p:nvSpPr>
          <p:cNvPr id="37427" name="Rectangle 563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28" name="Rectangle 564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30" name="Rectangle 566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31" name="Rectangle 567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33" name="Rectangle 569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34" name="Rectangle 570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36" name="Rectangle 572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37" name="Rectangle 573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39" name="Rectangle 575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40" name="Rectangle 576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42" name="Rectangle 578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43" name="Rectangle 579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45" name="Rectangle 581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46" name="Rectangle 582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48" name="Rectangle 584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49" name="Rectangle 585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51" name="Rectangle 587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52" name="Rectangle 588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54" name="Rectangle 590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55" name="Rectangle 591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57" name="Rectangle 593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7458" name="Rectangle 594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pic>
        <p:nvPicPr>
          <p:cNvPr id="37483" name="Picture 6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133" y="1616076"/>
            <a:ext cx="8290917" cy="4552712"/>
          </a:xfrm>
          <a:prstGeom prst="rect">
            <a:avLst/>
          </a:prstGeom>
          <a:noFill/>
          <a:ln w="38100">
            <a:noFill/>
            <a:miter lim="800000"/>
            <a:headEnd type="none" w="med" len="lg"/>
            <a:tailEnd type="none" w="med" len="lg"/>
          </a:ln>
          <a:effectLst/>
        </p:spPr>
      </p:pic>
      <p:sp>
        <p:nvSpPr>
          <p:cNvPr id="37484" name="Text Box 4"/>
          <p:cNvSpPr txBox="1">
            <a:spLocks noChangeArrowheads="1"/>
          </p:cNvSpPr>
          <p:nvPr/>
        </p:nvSpPr>
        <p:spPr bwMode="auto">
          <a:xfrm>
            <a:off x="107950" y="1052513"/>
            <a:ext cx="89281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 dirty="0">
                <a:solidFill>
                  <a:srgbClr val="5F5F5F"/>
                </a:solidFill>
              </a:rPr>
              <a:t>Если бы Вы могли решать такие вопросы, то с какими из указанных на карточке стран, на Ваш взгляд, было бы правильно объединиться нашей стране?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62517" y="4411400"/>
            <a:ext cx="8494147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1"/>
          <p:cNvSpPr>
            <a:spLocks noChangeArrowheads="1"/>
          </p:cNvSpPr>
          <p:nvPr/>
        </p:nvSpPr>
        <p:spPr bwMode="auto">
          <a:xfrm>
            <a:off x="904875" y="3754438"/>
            <a:ext cx="7442200" cy="2873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Rectangle 103"/>
          <p:cNvSpPr>
            <a:spLocks noChangeArrowheads="1"/>
          </p:cNvSpPr>
          <p:nvPr/>
        </p:nvSpPr>
        <p:spPr bwMode="auto">
          <a:xfrm>
            <a:off x="2701925" y="1981200"/>
            <a:ext cx="2078038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4580" name="Rectangle 104"/>
          <p:cNvSpPr>
            <a:spLocks noChangeArrowheads="1"/>
          </p:cNvSpPr>
          <p:nvPr/>
        </p:nvSpPr>
        <p:spPr bwMode="auto">
          <a:xfrm>
            <a:off x="2716213" y="2279650"/>
            <a:ext cx="1754187" cy="246063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4581" name="Rectangle 105"/>
          <p:cNvSpPr>
            <a:spLocks noChangeArrowheads="1"/>
          </p:cNvSpPr>
          <p:nvPr/>
        </p:nvSpPr>
        <p:spPr bwMode="auto">
          <a:xfrm>
            <a:off x="2716213" y="2576513"/>
            <a:ext cx="1547812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4582" name="Rectangle 106"/>
          <p:cNvSpPr>
            <a:spLocks noChangeArrowheads="1"/>
          </p:cNvSpPr>
          <p:nvPr/>
        </p:nvSpPr>
        <p:spPr bwMode="auto">
          <a:xfrm>
            <a:off x="2716213" y="2873375"/>
            <a:ext cx="1546225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4583" name="Rectangle 107"/>
          <p:cNvSpPr>
            <a:spLocks noChangeArrowheads="1"/>
          </p:cNvSpPr>
          <p:nvPr/>
        </p:nvSpPr>
        <p:spPr bwMode="auto">
          <a:xfrm>
            <a:off x="2716213" y="3170238"/>
            <a:ext cx="1362075" cy="249237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4584" name="Rectangle 108"/>
          <p:cNvSpPr>
            <a:spLocks noChangeArrowheads="1"/>
          </p:cNvSpPr>
          <p:nvPr/>
        </p:nvSpPr>
        <p:spPr bwMode="auto">
          <a:xfrm>
            <a:off x="2716213" y="3468688"/>
            <a:ext cx="1360487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4585" name="Rectangle 109"/>
          <p:cNvSpPr>
            <a:spLocks noChangeArrowheads="1"/>
          </p:cNvSpPr>
          <p:nvPr/>
        </p:nvSpPr>
        <p:spPr bwMode="auto">
          <a:xfrm>
            <a:off x="2716213" y="3765550"/>
            <a:ext cx="1346200" cy="249238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6" name="Rectangle 110"/>
          <p:cNvSpPr>
            <a:spLocks noChangeArrowheads="1"/>
          </p:cNvSpPr>
          <p:nvPr/>
        </p:nvSpPr>
        <p:spPr bwMode="auto">
          <a:xfrm>
            <a:off x="2716213" y="4064000"/>
            <a:ext cx="1274762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Rectangle 111"/>
          <p:cNvSpPr>
            <a:spLocks noChangeArrowheads="1"/>
          </p:cNvSpPr>
          <p:nvPr/>
        </p:nvSpPr>
        <p:spPr bwMode="auto">
          <a:xfrm>
            <a:off x="2716213" y="4360863"/>
            <a:ext cx="1147762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8" name="Rectangle 112"/>
          <p:cNvSpPr>
            <a:spLocks noChangeArrowheads="1"/>
          </p:cNvSpPr>
          <p:nvPr/>
        </p:nvSpPr>
        <p:spPr bwMode="auto">
          <a:xfrm>
            <a:off x="2716213" y="4659313"/>
            <a:ext cx="949325" cy="246062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9" name="Rectangle 113"/>
          <p:cNvSpPr>
            <a:spLocks noChangeArrowheads="1"/>
          </p:cNvSpPr>
          <p:nvPr/>
        </p:nvSpPr>
        <p:spPr bwMode="auto">
          <a:xfrm>
            <a:off x="2716213" y="4956175"/>
            <a:ext cx="909637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0" name="Rectangle 114"/>
          <p:cNvSpPr>
            <a:spLocks noChangeArrowheads="1"/>
          </p:cNvSpPr>
          <p:nvPr/>
        </p:nvSpPr>
        <p:spPr bwMode="auto">
          <a:xfrm>
            <a:off x="2716213" y="5253038"/>
            <a:ext cx="876300" cy="24765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1" name="Rectangle 115"/>
          <p:cNvSpPr>
            <a:spLocks noChangeArrowheads="1"/>
          </p:cNvSpPr>
          <p:nvPr/>
        </p:nvSpPr>
        <p:spPr bwMode="auto">
          <a:xfrm>
            <a:off x="4776788" y="1981200"/>
            <a:ext cx="781050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4A7C"/>
              </a:solidFill>
            </a:endParaRPr>
          </a:p>
        </p:txBody>
      </p:sp>
      <p:sp>
        <p:nvSpPr>
          <p:cNvPr id="24592" name="Rectangle 116"/>
          <p:cNvSpPr>
            <a:spLocks noChangeArrowheads="1"/>
          </p:cNvSpPr>
          <p:nvPr/>
        </p:nvSpPr>
        <p:spPr bwMode="auto">
          <a:xfrm>
            <a:off x="4470400" y="2279650"/>
            <a:ext cx="950913" cy="246063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8C01B"/>
              </a:solidFill>
            </a:endParaRPr>
          </a:p>
        </p:txBody>
      </p:sp>
      <p:sp>
        <p:nvSpPr>
          <p:cNvPr id="24593" name="Rectangle 117"/>
          <p:cNvSpPr>
            <a:spLocks noChangeArrowheads="1"/>
          </p:cNvSpPr>
          <p:nvPr/>
        </p:nvSpPr>
        <p:spPr bwMode="auto">
          <a:xfrm>
            <a:off x="4264025" y="2576513"/>
            <a:ext cx="1098550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8C01B"/>
              </a:solidFill>
            </a:endParaRPr>
          </a:p>
        </p:txBody>
      </p:sp>
      <p:sp>
        <p:nvSpPr>
          <p:cNvPr id="24594" name="Rectangle 118"/>
          <p:cNvSpPr>
            <a:spLocks noChangeArrowheads="1"/>
          </p:cNvSpPr>
          <p:nvPr/>
        </p:nvSpPr>
        <p:spPr bwMode="auto">
          <a:xfrm>
            <a:off x="4262438" y="2873375"/>
            <a:ext cx="677862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8C01B"/>
              </a:solidFill>
            </a:endParaRPr>
          </a:p>
        </p:txBody>
      </p:sp>
      <p:sp>
        <p:nvSpPr>
          <p:cNvPr id="24595" name="Rectangle 119"/>
          <p:cNvSpPr>
            <a:spLocks noChangeArrowheads="1"/>
          </p:cNvSpPr>
          <p:nvPr/>
        </p:nvSpPr>
        <p:spPr bwMode="auto">
          <a:xfrm>
            <a:off x="4078288" y="3170238"/>
            <a:ext cx="1133475" cy="249237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8C01B"/>
              </a:solidFill>
            </a:endParaRPr>
          </a:p>
        </p:txBody>
      </p:sp>
      <p:sp>
        <p:nvSpPr>
          <p:cNvPr id="24596" name="Rectangle 120"/>
          <p:cNvSpPr>
            <a:spLocks noChangeArrowheads="1"/>
          </p:cNvSpPr>
          <p:nvPr/>
        </p:nvSpPr>
        <p:spPr bwMode="auto">
          <a:xfrm>
            <a:off x="4076700" y="3468688"/>
            <a:ext cx="1100138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8C01B"/>
              </a:solidFill>
            </a:endParaRPr>
          </a:p>
        </p:txBody>
      </p:sp>
      <p:sp>
        <p:nvSpPr>
          <p:cNvPr id="24597" name="Rectangle 121"/>
          <p:cNvSpPr>
            <a:spLocks noChangeArrowheads="1"/>
          </p:cNvSpPr>
          <p:nvPr/>
        </p:nvSpPr>
        <p:spPr bwMode="auto">
          <a:xfrm>
            <a:off x="4062413" y="3765550"/>
            <a:ext cx="1011237" cy="249238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8C01B"/>
              </a:solidFill>
            </a:endParaRPr>
          </a:p>
        </p:txBody>
      </p:sp>
      <p:sp>
        <p:nvSpPr>
          <p:cNvPr id="24598" name="Rectangle 122"/>
          <p:cNvSpPr>
            <a:spLocks noChangeArrowheads="1"/>
          </p:cNvSpPr>
          <p:nvPr/>
        </p:nvSpPr>
        <p:spPr bwMode="auto">
          <a:xfrm>
            <a:off x="3990975" y="4064000"/>
            <a:ext cx="1009650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8C01B"/>
              </a:solidFill>
            </a:endParaRPr>
          </a:p>
        </p:txBody>
      </p:sp>
      <p:sp>
        <p:nvSpPr>
          <p:cNvPr id="24599" name="Rectangle 123"/>
          <p:cNvSpPr>
            <a:spLocks noChangeArrowheads="1"/>
          </p:cNvSpPr>
          <p:nvPr/>
        </p:nvSpPr>
        <p:spPr bwMode="auto">
          <a:xfrm>
            <a:off x="3863975" y="4360863"/>
            <a:ext cx="1354138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8C01B"/>
              </a:solidFill>
            </a:endParaRPr>
          </a:p>
        </p:txBody>
      </p:sp>
      <p:sp>
        <p:nvSpPr>
          <p:cNvPr id="24600" name="Rectangle 124"/>
          <p:cNvSpPr>
            <a:spLocks noChangeArrowheads="1"/>
          </p:cNvSpPr>
          <p:nvPr/>
        </p:nvSpPr>
        <p:spPr bwMode="auto">
          <a:xfrm>
            <a:off x="3665538" y="4659313"/>
            <a:ext cx="1081087" cy="246062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8C01B"/>
              </a:solidFill>
            </a:endParaRPr>
          </a:p>
        </p:txBody>
      </p:sp>
      <p:sp>
        <p:nvSpPr>
          <p:cNvPr id="24601" name="Rectangle 125"/>
          <p:cNvSpPr>
            <a:spLocks noChangeArrowheads="1"/>
          </p:cNvSpPr>
          <p:nvPr/>
        </p:nvSpPr>
        <p:spPr bwMode="auto">
          <a:xfrm>
            <a:off x="3625850" y="4956175"/>
            <a:ext cx="1087438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8C01B"/>
              </a:solidFill>
            </a:endParaRPr>
          </a:p>
        </p:txBody>
      </p:sp>
      <p:sp>
        <p:nvSpPr>
          <p:cNvPr id="24602" name="Rectangle 126"/>
          <p:cNvSpPr>
            <a:spLocks noChangeArrowheads="1"/>
          </p:cNvSpPr>
          <p:nvPr/>
        </p:nvSpPr>
        <p:spPr bwMode="auto">
          <a:xfrm>
            <a:off x="3592513" y="5253038"/>
            <a:ext cx="862012" cy="24765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8C01B"/>
              </a:solidFill>
            </a:endParaRPr>
          </a:p>
        </p:txBody>
      </p:sp>
      <p:sp>
        <p:nvSpPr>
          <p:cNvPr id="24603" name="Rectangle 127"/>
          <p:cNvSpPr>
            <a:spLocks noChangeArrowheads="1"/>
          </p:cNvSpPr>
          <p:nvPr/>
        </p:nvSpPr>
        <p:spPr bwMode="auto">
          <a:xfrm>
            <a:off x="5553075" y="1981200"/>
            <a:ext cx="171450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4" name="Rectangle 128"/>
          <p:cNvSpPr>
            <a:spLocks noChangeArrowheads="1"/>
          </p:cNvSpPr>
          <p:nvPr/>
        </p:nvSpPr>
        <p:spPr bwMode="auto">
          <a:xfrm>
            <a:off x="5421313" y="2279650"/>
            <a:ext cx="163512" cy="246063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5" name="Rectangle 129"/>
          <p:cNvSpPr>
            <a:spLocks noChangeArrowheads="1"/>
          </p:cNvSpPr>
          <p:nvPr/>
        </p:nvSpPr>
        <p:spPr bwMode="auto">
          <a:xfrm>
            <a:off x="5362575" y="2576513"/>
            <a:ext cx="285750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6" name="Rectangle 130"/>
          <p:cNvSpPr>
            <a:spLocks noChangeArrowheads="1"/>
          </p:cNvSpPr>
          <p:nvPr/>
        </p:nvSpPr>
        <p:spPr bwMode="auto">
          <a:xfrm>
            <a:off x="4940300" y="2873375"/>
            <a:ext cx="222250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7" name="Rectangle 131"/>
          <p:cNvSpPr>
            <a:spLocks noChangeArrowheads="1"/>
          </p:cNvSpPr>
          <p:nvPr/>
        </p:nvSpPr>
        <p:spPr bwMode="auto">
          <a:xfrm>
            <a:off x="5211763" y="3170238"/>
            <a:ext cx="231775" cy="249237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8" name="Rectangle 132"/>
          <p:cNvSpPr>
            <a:spLocks noChangeArrowheads="1"/>
          </p:cNvSpPr>
          <p:nvPr/>
        </p:nvSpPr>
        <p:spPr bwMode="auto">
          <a:xfrm>
            <a:off x="5176838" y="3468688"/>
            <a:ext cx="376237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9" name="Rectangle 133"/>
          <p:cNvSpPr>
            <a:spLocks noChangeArrowheads="1"/>
          </p:cNvSpPr>
          <p:nvPr/>
        </p:nvSpPr>
        <p:spPr bwMode="auto">
          <a:xfrm>
            <a:off x="5073650" y="3765550"/>
            <a:ext cx="396875" cy="249238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0" name="Rectangle 134"/>
          <p:cNvSpPr>
            <a:spLocks noChangeArrowheads="1"/>
          </p:cNvSpPr>
          <p:nvPr/>
        </p:nvSpPr>
        <p:spPr bwMode="auto">
          <a:xfrm>
            <a:off x="5000625" y="4064000"/>
            <a:ext cx="609600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1" name="Rectangle 135"/>
          <p:cNvSpPr>
            <a:spLocks noChangeArrowheads="1"/>
          </p:cNvSpPr>
          <p:nvPr/>
        </p:nvSpPr>
        <p:spPr bwMode="auto">
          <a:xfrm>
            <a:off x="5218113" y="4360863"/>
            <a:ext cx="254000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2" name="Rectangle 136"/>
          <p:cNvSpPr>
            <a:spLocks noChangeArrowheads="1"/>
          </p:cNvSpPr>
          <p:nvPr/>
        </p:nvSpPr>
        <p:spPr bwMode="auto">
          <a:xfrm>
            <a:off x="4746625" y="4659313"/>
            <a:ext cx="576263" cy="246062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3" name="Rectangle 137"/>
          <p:cNvSpPr>
            <a:spLocks noChangeArrowheads="1"/>
          </p:cNvSpPr>
          <p:nvPr/>
        </p:nvSpPr>
        <p:spPr bwMode="auto">
          <a:xfrm>
            <a:off x="4713288" y="4956175"/>
            <a:ext cx="968375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4" name="Rectangle 138"/>
          <p:cNvSpPr>
            <a:spLocks noChangeArrowheads="1"/>
          </p:cNvSpPr>
          <p:nvPr/>
        </p:nvSpPr>
        <p:spPr bwMode="auto">
          <a:xfrm>
            <a:off x="4454525" y="5253038"/>
            <a:ext cx="503238" cy="247650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5" name="Rectangle 139"/>
          <p:cNvSpPr>
            <a:spLocks noChangeArrowheads="1"/>
          </p:cNvSpPr>
          <p:nvPr/>
        </p:nvSpPr>
        <p:spPr bwMode="auto">
          <a:xfrm>
            <a:off x="5732463" y="1981200"/>
            <a:ext cx="307975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6" name="Rectangle 140"/>
          <p:cNvSpPr>
            <a:spLocks noChangeArrowheads="1"/>
          </p:cNvSpPr>
          <p:nvPr/>
        </p:nvSpPr>
        <p:spPr bwMode="auto">
          <a:xfrm>
            <a:off x="5584825" y="2279650"/>
            <a:ext cx="469900" cy="246063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7" name="Rectangle 141"/>
          <p:cNvSpPr>
            <a:spLocks noChangeArrowheads="1"/>
          </p:cNvSpPr>
          <p:nvPr/>
        </p:nvSpPr>
        <p:spPr bwMode="auto">
          <a:xfrm>
            <a:off x="5648325" y="2576513"/>
            <a:ext cx="406400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8" name="Rectangle 142"/>
          <p:cNvSpPr>
            <a:spLocks noChangeArrowheads="1"/>
          </p:cNvSpPr>
          <p:nvPr/>
        </p:nvSpPr>
        <p:spPr bwMode="auto">
          <a:xfrm>
            <a:off x="5162550" y="2873375"/>
            <a:ext cx="892175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9" name="Rectangle 143"/>
          <p:cNvSpPr>
            <a:spLocks noChangeArrowheads="1"/>
          </p:cNvSpPr>
          <p:nvPr/>
        </p:nvSpPr>
        <p:spPr bwMode="auto">
          <a:xfrm>
            <a:off x="5443538" y="3170238"/>
            <a:ext cx="611187" cy="249237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0" name="Rectangle 144"/>
          <p:cNvSpPr>
            <a:spLocks noChangeArrowheads="1"/>
          </p:cNvSpPr>
          <p:nvPr/>
        </p:nvSpPr>
        <p:spPr bwMode="auto">
          <a:xfrm>
            <a:off x="5553075" y="3468688"/>
            <a:ext cx="501650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1" name="Rectangle 145"/>
          <p:cNvSpPr>
            <a:spLocks noChangeArrowheads="1"/>
          </p:cNvSpPr>
          <p:nvPr/>
        </p:nvSpPr>
        <p:spPr bwMode="auto">
          <a:xfrm>
            <a:off x="5470525" y="3765550"/>
            <a:ext cx="584200" cy="249238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2" name="Rectangle 146"/>
          <p:cNvSpPr>
            <a:spLocks noChangeArrowheads="1"/>
          </p:cNvSpPr>
          <p:nvPr/>
        </p:nvSpPr>
        <p:spPr bwMode="auto">
          <a:xfrm>
            <a:off x="5610225" y="4064000"/>
            <a:ext cx="444500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3" name="Rectangle 147"/>
          <p:cNvSpPr>
            <a:spLocks noChangeArrowheads="1"/>
          </p:cNvSpPr>
          <p:nvPr/>
        </p:nvSpPr>
        <p:spPr bwMode="auto">
          <a:xfrm>
            <a:off x="5472113" y="4360863"/>
            <a:ext cx="582612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4" name="Rectangle 148"/>
          <p:cNvSpPr>
            <a:spLocks noChangeArrowheads="1"/>
          </p:cNvSpPr>
          <p:nvPr/>
        </p:nvSpPr>
        <p:spPr bwMode="auto">
          <a:xfrm>
            <a:off x="5322888" y="4659313"/>
            <a:ext cx="731837" cy="246062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5" name="Rectangle 149"/>
          <p:cNvSpPr>
            <a:spLocks noChangeArrowheads="1"/>
          </p:cNvSpPr>
          <p:nvPr/>
        </p:nvSpPr>
        <p:spPr bwMode="auto">
          <a:xfrm>
            <a:off x="5681663" y="4956175"/>
            <a:ext cx="373062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6" name="Rectangle 150"/>
          <p:cNvSpPr>
            <a:spLocks noChangeArrowheads="1"/>
          </p:cNvSpPr>
          <p:nvPr/>
        </p:nvSpPr>
        <p:spPr bwMode="auto">
          <a:xfrm>
            <a:off x="4957763" y="5253038"/>
            <a:ext cx="1096962" cy="24765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7" name="Line 151"/>
          <p:cNvSpPr>
            <a:spLocks noChangeShapeType="1"/>
          </p:cNvSpPr>
          <p:nvPr/>
        </p:nvSpPr>
        <p:spPr bwMode="auto">
          <a:xfrm>
            <a:off x="2701925" y="1955800"/>
            <a:ext cx="1588" cy="3570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8" name="Line 152"/>
          <p:cNvSpPr>
            <a:spLocks noChangeShapeType="1"/>
          </p:cNvSpPr>
          <p:nvPr/>
        </p:nvSpPr>
        <p:spPr bwMode="auto">
          <a:xfrm>
            <a:off x="2651125" y="19558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9" name="Line 153"/>
          <p:cNvSpPr>
            <a:spLocks noChangeShapeType="1"/>
          </p:cNvSpPr>
          <p:nvPr/>
        </p:nvSpPr>
        <p:spPr bwMode="auto">
          <a:xfrm>
            <a:off x="2665413" y="22542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30" name="Line 154"/>
          <p:cNvSpPr>
            <a:spLocks noChangeShapeType="1"/>
          </p:cNvSpPr>
          <p:nvPr/>
        </p:nvSpPr>
        <p:spPr bwMode="auto">
          <a:xfrm>
            <a:off x="2665413" y="25511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31" name="Line 155"/>
          <p:cNvSpPr>
            <a:spLocks noChangeShapeType="1"/>
          </p:cNvSpPr>
          <p:nvPr/>
        </p:nvSpPr>
        <p:spPr bwMode="auto">
          <a:xfrm>
            <a:off x="2665413" y="28495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32" name="Line 156"/>
          <p:cNvSpPr>
            <a:spLocks noChangeShapeType="1"/>
          </p:cNvSpPr>
          <p:nvPr/>
        </p:nvSpPr>
        <p:spPr bwMode="auto">
          <a:xfrm>
            <a:off x="2665413" y="31464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33" name="Line 157"/>
          <p:cNvSpPr>
            <a:spLocks noChangeShapeType="1"/>
          </p:cNvSpPr>
          <p:nvPr/>
        </p:nvSpPr>
        <p:spPr bwMode="auto">
          <a:xfrm>
            <a:off x="2665413" y="344487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34" name="Line 158"/>
          <p:cNvSpPr>
            <a:spLocks noChangeShapeType="1"/>
          </p:cNvSpPr>
          <p:nvPr/>
        </p:nvSpPr>
        <p:spPr bwMode="auto">
          <a:xfrm>
            <a:off x="2665413" y="37401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35" name="Line 159"/>
          <p:cNvSpPr>
            <a:spLocks noChangeShapeType="1"/>
          </p:cNvSpPr>
          <p:nvPr/>
        </p:nvSpPr>
        <p:spPr bwMode="auto">
          <a:xfrm>
            <a:off x="2665413" y="40386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36" name="Line 160"/>
          <p:cNvSpPr>
            <a:spLocks noChangeShapeType="1"/>
          </p:cNvSpPr>
          <p:nvPr/>
        </p:nvSpPr>
        <p:spPr bwMode="auto">
          <a:xfrm>
            <a:off x="2665413" y="43354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37" name="Line 161"/>
          <p:cNvSpPr>
            <a:spLocks noChangeShapeType="1"/>
          </p:cNvSpPr>
          <p:nvPr/>
        </p:nvSpPr>
        <p:spPr bwMode="auto">
          <a:xfrm>
            <a:off x="2665413" y="46339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38" name="Line 162"/>
          <p:cNvSpPr>
            <a:spLocks noChangeShapeType="1"/>
          </p:cNvSpPr>
          <p:nvPr/>
        </p:nvSpPr>
        <p:spPr bwMode="auto">
          <a:xfrm>
            <a:off x="2665413" y="493077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39" name="Line 163"/>
          <p:cNvSpPr>
            <a:spLocks noChangeShapeType="1"/>
          </p:cNvSpPr>
          <p:nvPr/>
        </p:nvSpPr>
        <p:spPr bwMode="auto">
          <a:xfrm>
            <a:off x="2665413" y="52292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40" name="Line 164"/>
          <p:cNvSpPr>
            <a:spLocks noChangeShapeType="1"/>
          </p:cNvSpPr>
          <p:nvPr/>
        </p:nvSpPr>
        <p:spPr bwMode="auto">
          <a:xfrm>
            <a:off x="2665413" y="55260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41" name="Rectangle 165"/>
          <p:cNvSpPr>
            <a:spLocks noChangeArrowheads="1"/>
          </p:cNvSpPr>
          <p:nvPr/>
        </p:nvSpPr>
        <p:spPr bwMode="auto">
          <a:xfrm>
            <a:off x="3590925" y="20113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62%</a:t>
            </a:r>
            <a:endParaRPr lang="ru-RU"/>
          </a:p>
        </p:txBody>
      </p:sp>
      <p:sp>
        <p:nvSpPr>
          <p:cNvPr id="24642" name="Rectangle 166"/>
          <p:cNvSpPr>
            <a:spLocks noChangeArrowheads="1"/>
          </p:cNvSpPr>
          <p:nvPr/>
        </p:nvSpPr>
        <p:spPr bwMode="auto">
          <a:xfrm>
            <a:off x="3427413" y="230822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53%</a:t>
            </a:r>
            <a:endParaRPr lang="ru-RU"/>
          </a:p>
        </p:txBody>
      </p:sp>
      <p:sp>
        <p:nvSpPr>
          <p:cNvPr id="24643" name="Rectangle 167"/>
          <p:cNvSpPr>
            <a:spLocks noChangeArrowheads="1"/>
          </p:cNvSpPr>
          <p:nvPr/>
        </p:nvSpPr>
        <p:spPr bwMode="auto">
          <a:xfrm>
            <a:off x="3324225" y="26050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46%</a:t>
            </a:r>
            <a:endParaRPr lang="ru-RU"/>
          </a:p>
        </p:txBody>
      </p:sp>
      <p:sp>
        <p:nvSpPr>
          <p:cNvPr id="24644" name="Rectangle 168"/>
          <p:cNvSpPr>
            <a:spLocks noChangeArrowheads="1"/>
          </p:cNvSpPr>
          <p:nvPr/>
        </p:nvSpPr>
        <p:spPr bwMode="auto">
          <a:xfrm>
            <a:off x="3322638" y="29019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46%</a:t>
            </a:r>
            <a:endParaRPr lang="ru-RU"/>
          </a:p>
        </p:txBody>
      </p:sp>
      <p:sp>
        <p:nvSpPr>
          <p:cNvPr id="24645" name="Rectangle 169"/>
          <p:cNvSpPr>
            <a:spLocks noChangeArrowheads="1"/>
          </p:cNvSpPr>
          <p:nvPr/>
        </p:nvSpPr>
        <p:spPr bwMode="auto">
          <a:xfrm>
            <a:off x="3232150" y="320040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41%</a:t>
            </a:r>
            <a:endParaRPr lang="ru-RU"/>
          </a:p>
        </p:txBody>
      </p:sp>
      <p:sp>
        <p:nvSpPr>
          <p:cNvPr id="24646" name="Rectangle 170"/>
          <p:cNvSpPr>
            <a:spLocks noChangeArrowheads="1"/>
          </p:cNvSpPr>
          <p:nvPr/>
        </p:nvSpPr>
        <p:spPr bwMode="auto">
          <a:xfrm>
            <a:off x="3232150" y="34972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41%</a:t>
            </a:r>
            <a:endParaRPr lang="ru-RU"/>
          </a:p>
        </p:txBody>
      </p:sp>
      <p:sp>
        <p:nvSpPr>
          <p:cNvPr id="24647" name="Rectangle 171"/>
          <p:cNvSpPr>
            <a:spLocks noChangeArrowheads="1"/>
          </p:cNvSpPr>
          <p:nvPr/>
        </p:nvSpPr>
        <p:spPr bwMode="auto">
          <a:xfrm>
            <a:off x="3224213" y="37957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40%</a:t>
            </a:r>
            <a:endParaRPr lang="ru-RU"/>
          </a:p>
        </p:txBody>
      </p:sp>
      <p:sp>
        <p:nvSpPr>
          <p:cNvPr id="24648" name="Rectangle 172"/>
          <p:cNvSpPr>
            <a:spLocks noChangeArrowheads="1"/>
          </p:cNvSpPr>
          <p:nvPr/>
        </p:nvSpPr>
        <p:spPr bwMode="auto">
          <a:xfrm>
            <a:off x="3187700" y="409257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38%</a:t>
            </a:r>
            <a:endParaRPr lang="ru-RU"/>
          </a:p>
        </p:txBody>
      </p:sp>
      <p:sp>
        <p:nvSpPr>
          <p:cNvPr id="24649" name="Rectangle 173"/>
          <p:cNvSpPr>
            <a:spLocks noChangeArrowheads="1"/>
          </p:cNvSpPr>
          <p:nvPr/>
        </p:nvSpPr>
        <p:spPr bwMode="auto">
          <a:xfrm>
            <a:off x="3124200" y="439102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34%</a:t>
            </a:r>
            <a:endParaRPr lang="ru-RU"/>
          </a:p>
        </p:txBody>
      </p:sp>
      <p:sp>
        <p:nvSpPr>
          <p:cNvPr id="24650" name="Rectangle 174"/>
          <p:cNvSpPr>
            <a:spLocks noChangeArrowheads="1"/>
          </p:cNvSpPr>
          <p:nvPr/>
        </p:nvSpPr>
        <p:spPr bwMode="auto">
          <a:xfrm>
            <a:off x="3025775" y="46878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28%</a:t>
            </a:r>
            <a:endParaRPr lang="ru-RU"/>
          </a:p>
        </p:txBody>
      </p:sp>
      <p:sp>
        <p:nvSpPr>
          <p:cNvPr id="24651" name="Rectangle 175"/>
          <p:cNvSpPr>
            <a:spLocks noChangeArrowheads="1"/>
          </p:cNvSpPr>
          <p:nvPr/>
        </p:nvSpPr>
        <p:spPr bwMode="auto">
          <a:xfrm>
            <a:off x="3005138" y="49847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27%</a:t>
            </a:r>
            <a:endParaRPr lang="ru-RU"/>
          </a:p>
        </p:txBody>
      </p:sp>
      <p:sp>
        <p:nvSpPr>
          <p:cNvPr id="24652" name="Rectangle 176"/>
          <p:cNvSpPr>
            <a:spLocks noChangeArrowheads="1"/>
          </p:cNvSpPr>
          <p:nvPr/>
        </p:nvSpPr>
        <p:spPr bwMode="auto">
          <a:xfrm>
            <a:off x="2989263" y="52816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26%</a:t>
            </a:r>
            <a:endParaRPr lang="ru-RU"/>
          </a:p>
        </p:txBody>
      </p:sp>
      <p:sp>
        <p:nvSpPr>
          <p:cNvPr id="24653" name="Rectangle 177"/>
          <p:cNvSpPr>
            <a:spLocks noChangeArrowheads="1"/>
          </p:cNvSpPr>
          <p:nvPr/>
        </p:nvSpPr>
        <p:spPr bwMode="auto">
          <a:xfrm>
            <a:off x="5019675" y="20113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23%</a:t>
            </a:r>
            <a:endParaRPr lang="ru-RU"/>
          </a:p>
        </p:txBody>
      </p:sp>
      <p:sp>
        <p:nvSpPr>
          <p:cNvPr id="24654" name="Rectangle 178"/>
          <p:cNvSpPr>
            <a:spLocks noChangeArrowheads="1"/>
          </p:cNvSpPr>
          <p:nvPr/>
        </p:nvSpPr>
        <p:spPr bwMode="auto">
          <a:xfrm>
            <a:off x="4779963" y="230822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28%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55" name="Rectangle 179"/>
          <p:cNvSpPr>
            <a:spLocks noChangeArrowheads="1"/>
          </p:cNvSpPr>
          <p:nvPr/>
        </p:nvSpPr>
        <p:spPr bwMode="auto">
          <a:xfrm>
            <a:off x="4646613" y="26050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33%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56" name="Rectangle 180"/>
          <p:cNvSpPr>
            <a:spLocks noChangeArrowheads="1"/>
          </p:cNvSpPr>
          <p:nvPr/>
        </p:nvSpPr>
        <p:spPr bwMode="auto">
          <a:xfrm>
            <a:off x="4435475" y="29019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20%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57" name="Rectangle 181"/>
          <p:cNvSpPr>
            <a:spLocks noChangeArrowheads="1"/>
          </p:cNvSpPr>
          <p:nvPr/>
        </p:nvSpPr>
        <p:spPr bwMode="auto">
          <a:xfrm>
            <a:off x="4479925" y="320040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34%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58" name="Rectangle 182"/>
          <p:cNvSpPr>
            <a:spLocks noChangeArrowheads="1"/>
          </p:cNvSpPr>
          <p:nvPr/>
        </p:nvSpPr>
        <p:spPr bwMode="auto">
          <a:xfrm>
            <a:off x="4460875" y="34972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33%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59" name="Rectangle 183"/>
          <p:cNvSpPr>
            <a:spLocks noChangeArrowheads="1"/>
          </p:cNvSpPr>
          <p:nvPr/>
        </p:nvSpPr>
        <p:spPr bwMode="auto">
          <a:xfrm>
            <a:off x="4402138" y="37957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30%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60" name="Rectangle 184"/>
          <p:cNvSpPr>
            <a:spLocks noChangeArrowheads="1"/>
          </p:cNvSpPr>
          <p:nvPr/>
        </p:nvSpPr>
        <p:spPr bwMode="auto">
          <a:xfrm>
            <a:off x="4330700" y="409257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30%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61" name="Rectangle 185"/>
          <p:cNvSpPr>
            <a:spLocks noChangeArrowheads="1"/>
          </p:cNvSpPr>
          <p:nvPr/>
        </p:nvSpPr>
        <p:spPr bwMode="auto">
          <a:xfrm>
            <a:off x="4376738" y="439102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41%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62" name="Rectangle 186"/>
          <p:cNvSpPr>
            <a:spLocks noChangeArrowheads="1"/>
          </p:cNvSpPr>
          <p:nvPr/>
        </p:nvSpPr>
        <p:spPr bwMode="auto">
          <a:xfrm>
            <a:off x="4040188" y="46878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32%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63" name="Rectangle 187"/>
          <p:cNvSpPr>
            <a:spLocks noChangeArrowheads="1"/>
          </p:cNvSpPr>
          <p:nvPr/>
        </p:nvSpPr>
        <p:spPr bwMode="auto">
          <a:xfrm>
            <a:off x="4003675" y="49847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33%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64" name="Rectangle 188"/>
          <p:cNvSpPr>
            <a:spLocks noChangeArrowheads="1"/>
          </p:cNvSpPr>
          <p:nvPr/>
        </p:nvSpPr>
        <p:spPr bwMode="auto">
          <a:xfrm>
            <a:off x="3859213" y="52816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26%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65" name="Rectangle 189"/>
          <p:cNvSpPr>
            <a:spLocks noChangeArrowheads="1"/>
          </p:cNvSpPr>
          <p:nvPr/>
        </p:nvSpPr>
        <p:spPr bwMode="auto">
          <a:xfrm>
            <a:off x="5208588" y="3200400"/>
            <a:ext cx="2381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7%</a:t>
            </a:r>
            <a:endParaRPr lang="ru-RU"/>
          </a:p>
        </p:txBody>
      </p:sp>
      <p:sp>
        <p:nvSpPr>
          <p:cNvPr id="24666" name="Rectangle 190"/>
          <p:cNvSpPr>
            <a:spLocks noChangeArrowheads="1"/>
          </p:cNvSpPr>
          <p:nvPr/>
        </p:nvSpPr>
        <p:spPr bwMode="auto">
          <a:xfrm>
            <a:off x="5199063" y="34972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11%</a:t>
            </a:r>
            <a:endParaRPr lang="ru-RU"/>
          </a:p>
        </p:txBody>
      </p:sp>
      <p:sp>
        <p:nvSpPr>
          <p:cNvPr id="24667" name="Rectangle 191"/>
          <p:cNvSpPr>
            <a:spLocks noChangeArrowheads="1"/>
          </p:cNvSpPr>
          <p:nvPr/>
        </p:nvSpPr>
        <p:spPr bwMode="auto">
          <a:xfrm>
            <a:off x="5032375" y="49847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29%</a:t>
            </a:r>
            <a:endParaRPr lang="ru-RU"/>
          </a:p>
        </p:txBody>
      </p:sp>
      <p:sp>
        <p:nvSpPr>
          <p:cNvPr id="24668" name="Rectangle 192"/>
          <p:cNvSpPr>
            <a:spLocks noChangeArrowheads="1"/>
          </p:cNvSpPr>
          <p:nvPr/>
        </p:nvSpPr>
        <p:spPr bwMode="auto">
          <a:xfrm>
            <a:off x="4540250" y="52816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15%</a:t>
            </a:r>
            <a:endParaRPr lang="ru-RU"/>
          </a:p>
        </p:txBody>
      </p:sp>
      <p:sp>
        <p:nvSpPr>
          <p:cNvPr id="24669" name="Rectangle 193"/>
          <p:cNvSpPr>
            <a:spLocks noChangeArrowheads="1"/>
          </p:cNvSpPr>
          <p:nvPr/>
        </p:nvSpPr>
        <p:spPr bwMode="auto">
          <a:xfrm>
            <a:off x="4868863" y="46878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17%</a:t>
            </a:r>
            <a:endParaRPr lang="ru-RU"/>
          </a:p>
        </p:txBody>
      </p:sp>
      <p:sp>
        <p:nvSpPr>
          <p:cNvPr id="24670" name="Rectangle 194"/>
          <p:cNvSpPr>
            <a:spLocks noChangeArrowheads="1"/>
          </p:cNvSpPr>
          <p:nvPr/>
        </p:nvSpPr>
        <p:spPr bwMode="auto">
          <a:xfrm>
            <a:off x="5226050" y="4391025"/>
            <a:ext cx="2381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8%</a:t>
            </a:r>
            <a:endParaRPr lang="ru-RU"/>
          </a:p>
        </p:txBody>
      </p:sp>
      <p:sp>
        <p:nvSpPr>
          <p:cNvPr id="24671" name="Rectangle 195"/>
          <p:cNvSpPr>
            <a:spLocks noChangeArrowheads="1"/>
          </p:cNvSpPr>
          <p:nvPr/>
        </p:nvSpPr>
        <p:spPr bwMode="auto">
          <a:xfrm>
            <a:off x="5140325" y="409257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18%</a:t>
            </a:r>
            <a:endParaRPr lang="ru-RU"/>
          </a:p>
        </p:txBody>
      </p:sp>
      <p:sp>
        <p:nvSpPr>
          <p:cNvPr id="24672" name="Rectangle 196"/>
          <p:cNvSpPr>
            <a:spLocks noChangeArrowheads="1"/>
          </p:cNvSpPr>
          <p:nvPr/>
        </p:nvSpPr>
        <p:spPr bwMode="auto">
          <a:xfrm>
            <a:off x="5106988" y="37957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12%</a:t>
            </a:r>
            <a:endParaRPr lang="ru-RU"/>
          </a:p>
        </p:txBody>
      </p:sp>
      <p:sp>
        <p:nvSpPr>
          <p:cNvPr id="24673" name="Rectangle 197"/>
          <p:cNvSpPr>
            <a:spLocks noChangeArrowheads="1"/>
          </p:cNvSpPr>
          <p:nvPr/>
        </p:nvSpPr>
        <p:spPr bwMode="auto">
          <a:xfrm>
            <a:off x="4930775" y="2901950"/>
            <a:ext cx="2381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7%</a:t>
            </a:r>
            <a:endParaRPr lang="ru-RU"/>
          </a:p>
        </p:txBody>
      </p:sp>
      <p:sp>
        <p:nvSpPr>
          <p:cNvPr id="24674" name="Rectangle 198"/>
          <p:cNvSpPr>
            <a:spLocks noChangeArrowheads="1"/>
          </p:cNvSpPr>
          <p:nvPr/>
        </p:nvSpPr>
        <p:spPr bwMode="auto">
          <a:xfrm>
            <a:off x="5386388" y="2605088"/>
            <a:ext cx="238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FFFFFF"/>
                </a:solidFill>
              </a:rPr>
              <a:t>9%</a:t>
            </a:r>
            <a:endParaRPr lang="ru-RU"/>
          </a:p>
        </p:txBody>
      </p:sp>
      <p:sp>
        <p:nvSpPr>
          <p:cNvPr id="24675" name="Rectangle 199"/>
          <p:cNvSpPr>
            <a:spLocks noChangeArrowheads="1"/>
          </p:cNvSpPr>
          <p:nvPr/>
        </p:nvSpPr>
        <p:spPr bwMode="auto">
          <a:xfrm>
            <a:off x="1593850" y="2011363"/>
            <a:ext cx="1000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Таджикистан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76" name="Rectangle 200"/>
          <p:cNvSpPr>
            <a:spLocks noChangeArrowheads="1"/>
          </p:cNvSpPr>
          <p:nvPr/>
        </p:nvSpPr>
        <p:spPr bwMode="auto">
          <a:xfrm>
            <a:off x="1811338" y="2308225"/>
            <a:ext cx="781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Казахстан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77" name="Rectangle 201"/>
          <p:cNvSpPr>
            <a:spLocks noChangeArrowheads="1"/>
          </p:cNvSpPr>
          <p:nvPr/>
        </p:nvSpPr>
        <p:spPr bwMode="auto">
          <a:xfrm>
            <a:off x="1685925" y="2605088"/>
            <a:ext cx="904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Кыргызстан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78" name="Rectangle 202"/>
          <p:cNvSpPr>
            <a:spLocks noChangeArrowheads="1"/>
          </p:cNvSpPr>
          <p:nvPr/>
        </p:nvSpPr>
        <p:spPr bwMode="auto">
          <a:xfrm>
            <a:off x="1719263" y="2901950"/>
            <a:ext cx="8747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Узбекистан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79" name="Rectangle 203"/>
          <p:cNvSpPr>
            <a:spLocks noChangeArrowheads="1"/>
          </p:cNvSpPr>
          <p:nvPr/>
        </p:nvSpPr>
        <p:spPr bwMode="auto">
          <a:xfrm>
            <a:off x="1860550" y="3200400"/>
            <a:ext cx="7318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Беларусь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80" name="Rectangle 204"/>
          <p:cNvSpPr>
            <a:spLocks noChangeArrowheads="1"/>
          </p:cNvSpPr>
          <p:nvPr/>
        </p:nvSpPr>
        <p:spPr bwMode="auto">
          <a:xfrm>
            <a:off x="2039938" y="3497263"/>
            <a:ext cx="5476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Россия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81" name="Rectangle 205"/>
          <p:cNvSpPr>
            <a:spLocks noChangeArrowheads="1"/>
          </p:cNvSpPr>
          <p:nvPr/>
        </p:nvSpPr>
        <p:spPr bwMode="auto">
          <a:xfrm>
            <a:off x="1004888" y="3795713"/>
            <a:ext cx="1692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b="1">
                <a:solidFill>
                  <a:srgbClr val="004A7C"/>
                </a:solidFill>
              </a:rPr>
              <a:t>Среднее по странам</a:t>
            </a:r>
            <a:endParaRPr lang="ru-RU" b="1">
              <a:solidFill>
                <a:srgbClr val="004A7C"/>
              </a:solidFill>
            </a:endParaRPr>
          </a:p>
        </p:txBody>
      </p:sp>
      <p:sp>
        <p:nvSpPr>
          <p:cNvPr id="24682" name="Rectangle 206"/>
          <p:cNvSpPr>
            <a:spLocks noChangeArrowheads="1"/>
          </p:cNvSpPr>
          <p:nvPr/>
        </p:nvSpPr>
        <p:spPr bwMode="auto">
          <a:xfrm>
            <a:off x="1895475" y="4092575"/>
            <a:ext cx="6953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Молдова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83" name="Rectangle 207"/>
          <p:cNvSpPr>
            <a:spLocks noChangeArrowheads="1"/>
          </p:cNvSpPr>
          <p:nvPr/>
        </p:nvSpPr>
        <p:spPr bwMode="auto">
          <a:xfrm>
            <a:off x="1911350" y="4391025"/>
            <a:ext cx="679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Армения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84" name="Rectangle 208"/>
          <p:cNvSpPr>
            <a:spLocks noChangeArrowheads="1"/>
          </p:cNvSpPr>
          <p:nvPr/>
        </p:nvSpPr>
        <p:spPr bwMode="auto">
          <a:xfrm>
            <a:off x="1955800" y="4687888"/>
            <a:ext cx="6365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Украина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85" name="Rectangle 209"/>
          <p:cNvSpPr>
            <a:spLocks noChangeArrowheads="1"/>
          </p:cNvSpPr>
          <p:nvPr/>
        </p:nvSpPr>
        <p:spPr bwMode="auto">
          <a:xfrm>
            <a:off x="1552575" y="4984750"/>
            <a:ext cx="10398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Азербайджан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86" name="Rectangle 210"/>
          <p:cNvSpPr>
            <a:spLocks noChangeArrowheads="1"/>
          </p:cNvSpPr>
          <p:nvPr/>
        </p:nvSpPr>
        <p:spPr bwMode="auto">
          <a:xfrm>
            <a:off x="2071688" y="5281613"/>
            <a:ext cx="5207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Грузия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87" name="Rectangle 211"/>
          <p:cNvSpPr>
            <a:spLocks noChangeArrowheads="1"/>
          </p:cNvSpPr>
          <p:nvPr/>
        </p:nvSpPr>
        <p:spPr bwMode="auto">
          <a:xfrm>
            <a:off x="6162675" y="4160838"/>
            <a:ext cx="101600" cy="101600"/>
          </a:xfrm>
          <a:prstGeom prst="rect">
            <a:avLst/>
          </a:prstGeom>
          <a:solidFill>
            <a:srgbClr val="004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4688" name="Rectangle 212"/>
          <p:cNvSpPr>
            <a:spLocks noChangeArrowheads="1"/>
          </p:cNvSpPr>
          <p:nvPr/>
        </p:nvSpPr>
        <p:spPr bwMode="auto">
          <a:xfrm>
            <a:off x="6302375" y="4114800"/>
            <a:ext cx="20177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Страны будут сближаться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89" name="Rectangle 213"/>
          <p:cNvSpPr>
            <a:spLocks noChangeArrowheads="1"/>
          </p:cNvSpPr>
          <p:nvPr/>
        </p:nvSpPr>
        <p:spPr bwMode="auto">
          <a:xfrm>
            <a:off x="6162675" y="4432300"/>
            <a:ext cx="101600" cy="101600"/>
          </a:xfrm>
          <a:prstGeom prst="rect">
            <a:avLst/>
          </a:prstGeom>
          <a:solidFill>
            <a:srgbClr val="F8C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8C01B"/>
              </a:solidFill>
            </a:endParaRPr>
          </a:p>
        </p:txBody>
      </p:sp>
      <p:sp>
        <p:nvSpPr>
          <p:cNvPr id="24690" name="Rectangle 214"/>
          <p:cNvSpPr>
            <a:spLocks noChangeArrowheads="1"/>
          </p:cNvSpPr>
          <p:nvPr/>
        </p:nvSpPr>
        <p:spPr bwMode="auto">
          <a:xfrm>
            <a:off x="6302375" y="4386263"/>
            <a:ext cx="19764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В этом отношении ничего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91" name="Rectangle 215"/>
          <p:cNvSpPr>
            <a:spLocks noChangeArrowheads="1"/>
          </p:cNvSpPr>
          <p:nvPr/>
        </p:nvSpPr>
        <p:spPr bwMode="auto">
          <a:xfrm>
            <a:off x="6302375" y="4568825"/>
            <a:ext cx="1135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не поменяется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92" name="Rectangle 216"/>
          <p:cNvSpPr>
            <a:spLocks noChangeArrowheads="1"/>
          </p:cNvSpPr>
          <p:nvPr/>
        </p:nvSpPr>
        <p:spPr bwMode="auto">
          <a:xfrm>
            <a:off x="6162675" y="4859338"/>
            <a:ext cx="101600" cy="103187"/>
          </a:xfrm>
          <a:prstGeom prst="rect">
            <a:avLst/>
          </a:prstGeom>
          <a:solidFill>
            <a:srgbClr val="009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93" name="Rectangle 217"/>
          <p:cNvSpPr>
            <a:spLocks noChangeArrowheads="1"/>
          </p:cNvSpPr>
          <p:nvPr/>
        </p:nvSpPr>
        <p:spPr bwMode="auto">
          <a:xfrm>
            <a:off x="6302375" y="4814888"/>
            <a:ext cx="19907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Страны будут отдаляться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94" name="Rectangle 218"/>
          <p:cNvSpPr>
            <a:spLocks noChangeArrowheads="1"/>
          </p:cNvSpPr>
          <p:nvPr/>
        </p:nvSpPr>
        <p:spPr bwMode="auto">
          <a:xfrm>
            <a:off x="6302375" y="4995863"/>
            <a:ext cx="10160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друг от друга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95" name="Rectangle 219"/>
          <p:cNvSpPr>
            <a:spLocks noChangeArrowheads="1"/>
          </p:cNvSpPr>
          <p:nvPr/>
        </p:nvSpPr>
        <p:spPr bwMode="auto">
          <a:xfrm>
            <a:off x="6162675" y="5286375"/>
            <a:ext cx="101600" cy="101600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96" name="Rectangle 220"/>
          <p:cNvSpPr>
            <a:spLocks noChangeArrowheads="1"/>
          </p:cNvSpPr>
          <p:nvPr/>
        </p:nvSpPr>
        <p:spPr bwMode="auto">
          <a:xfrm>
            <a:off x="6302375" y="5240338"/>
            <a:ext cx="17351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Затрудняюсь ответить</a:t>
            </a:r>
            <a:endParaRPr lang="ru-RU">
              <a:solidFill>
                <a:srgbClr val="004A7C"/>
              </a:solidFill>
            </a:endParaRPr>
          </a:p>
        </p:txBody>
      </p:sp>
      <p:sp>
        <p:nvSpPr>
          <p:cNvPr id="24697" name="Заголовок 124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pitchFamily="34" charset="0"/>
                <a:ea typeface="Geneva"/>
                <a:cs typeface="Geneva"/>
              </a:rPr>
              <a:t>Политика. Перспективы сближения</a:t>
            </a:r>
            <a:br>
              <a:rPr lang="ru-RU" dirty="0" smtClean="0">
                <a:latin typeface="Arial" pitchFamily="34" charset="0"/>
                <a:ea typeface="Geneva"/>
                <a:cs typeface="Geneva"/>
              </a:rPr>
            </a:br>
            <a:endParaRPr lang="ru-RU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4698" name="Содержимое 125"/>
          <p:cNvSpPr>
            <a:spLocks noGrp="1"/>
          </p:cNvSpPr>
          <p:nvPr>
            <p:ph sz="half" idx="2"/>
          </p:nvPr>
        </p:nvSpPr>
        <p:spPr>
          <a:xfrm>
            <a:off x="392113" y="1068388"/>
            <a:ext cx="8402637" cy="474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pitchFamily="34" charset="0"/>
                <a:ea typeface="Geneva"/>
                <a:cs typeface="Geneva"/>
              </a:rPr>
              <a:t>Как Вы думаете, в ближайшие пять лет страны СНГ (бывшего СССР) будут сближаться</a:t>
            </a:r>
            <a:br>
              <a:rPr lang="ru-RU" smtClean="0">
                <a:latin typeface="Arial" pitchFamily="34" charset="0"/>
                <a:ea typeface="Geneva"/>
                <a:cs typeface="Geneva"/>
              </a:rPr>
            </a:br>
            <a:r>
              <a:rPr lang="ru-RU" smtClean="0">
                <a:latin typeface="Arial" pitchFamily="34" charset="0"/>
                <a:ea typeface="Geneva"/>
                <a:cs typeface="Geneva"/>
              </a:rPr>
              <a:t>или отдаляться друг от друга?</a:t>
            </a:r>
          </a:p>
        </p:txBody>
      </p:sp>
    </p:spTree>
    <p:extLst>
      <p:ext uri="{BB962C8B-B14F-4D97-AF65-F5344CB8AC3E}">
        <p14:creationId xmlns:p14="http://schemas.microsoft.com/office/powerpoint/2010/main" val="29090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01638" y="3065619"/>
            <a:ext cx="7827962" cy="1555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dirty="0" smtClean="0">
                <a:latin typeface="Arial" pitchFamily="34" charset="0"/>
                <a:ea typeface="Geneva"/>
                <a:cs typeface="Geneva"/>
              </a:rPr>
              <a:t>СОЦИАЛЬНО-ДЕМОГРАФИЧЕСКИЕ ФАКТОРЫ ИНТЕГРАЦИОННЫХ ОРИЕНТАЦИЙ</a:t>
            </a:r>
          </a:p>
        </p:txBody>
      </p:sp>
      <p:sp>
        <p:nvSpPr>
          <p:cNvPr id="17415" name="Text Box 2"/>
          <p:cNvSpPr txBox="1">
            <a:spLocks noChangeArrowheads="1"/>
          </p:cNvSpPr>
          <p:nvPr/>
        </p:nvSpPr>
        <p:spPr bwMode="auto">
          <a:xfrm>
            <a:off x="8964613" y="-65088"/>
            <a:ext cx="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sz="1600" b="1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83ED7B-8045-4FD8-BCD3-0DFB35481522}" type="slidenum">
              <a:rPr lang="lt-LT" smtClean="0">
                <a:latin typeface="Arial" charset="0"/>
              </a:rPr>
              <a:pPr/>
              <a:t>25</a:t>
            </a:fld>
            <a:endParaRPr lang="lt-LT" smtClean="0">
              <a:latin typeface="Arial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384800" y="274638"/>
            <a:ext cx="3579813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ВОЗРАСТ КАК ФАКТОР </a:t>
            </a: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95288" y="2420938"/>
            <a:ext cx="1366837" cy="292100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r>
              <a:rPr lang="ru-RU" sz="1600">
                <a:solidFill>
                  <a:schemeClr val="bg1"/>
                </a:solidFill>
                <a:cs typeface="Arial" charset="0"/>
              </a:rPr>
              <a:t>Казахстан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898525" y="2924175"/>
            <a:ext cx="1366838" cy="292100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r>
              <a:rPr lang="ru-RU" sz="1600">
                <a:solidFill>
                  <a:schemeClr val="bg1"/>
                </a:solidFill>
                <a:cs typeface="Arial" charset="0"/>
              </a:rPr>
              <a:t>Кыргызстан</a:t>
            </a: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1401763" y="1916113"/>
            <a:ext cx="1366837" cy="292100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r>
              <a:rPr lang="ru-RU" sz="1600">
                <a:solidFill>
                  <a:schemeClr val="bg1"/>
                </a:solidFill>
                <a:cs typeface="Arial" charset="0"/>
              </a:rPr>
              <a:t>Азербайджан</a:t>
            </a: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2411413" y="2492375"/>
            <a:ext cx="1366837" cy="292100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r>
              <a:rPr lang="ru-RU" sz="1600">
                <a:solidFill>
                  <a:schemeClr val="bg1"/>
                </a:solidFill>
                <a:cs typeface="Arial" charset="0"/>
              </a:rPr>
              <a:t>Узбекистан</a:t>
            </a:r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2411413" y="5589588"/>
            <a:ext cx="1366837" cy="2921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r>
              <a:rPr lang="ru-RU" sz="1600">
                <a:solidFill>
                  <a:schemeClr val="bg1"/>
                </a:solidFill>
                <a:cs typeface="Arial" charset="0"/>
              </a:rPr>
              <a:t>Украина</a:t>
            </a:r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971550" y="5229225"/>
            <a:ext cx="1366838" cy="2921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r>
              <a:rPr lang="ru-RU" sz="1600">
                <a:solidFill>
                  <a:schemeClr val="bg1"/>
                </a:solidFill>
                <a:cs typeface="Arial" charset="0"/>
              </a:rPr>
              <a:t>Россия</a:t>
            </a:r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2484438" y="5084763"/>
            <a:ext cx="1366837" cy="2921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r>
              <a:rPr lang="ru-RU" sz="1600">
                <a:solidFill>
                  <a:schemeClr val="bg1"/>
                </a:solidFill>
                <a:cs typeface="Arial" charset="0"/>
              </a:rPr>
              <a:t>Молдова</a:t>
            </a:r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1979613" y="4652963"/>
            <a:ext cx="1366837" cy="2921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r>
              <a:rPr lang="ru-RU" sz="1600">
                <a:solidFill>
                  <a:schemeClr val="bg1"/>
                </a:solidFill>
                <a:cs typeface="Arial" charset="0"/>
              </a:rPr>
              <a:t>Грузия</a:t>
            </a:r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468313" y="4724400"/>
            <a:ext cx="1366837" cy="2921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r>
              <a:rPr lang="ru-RU" sz="1600">
                <a:solidFill>
                  <a:schemeClr val="bg1"/>
                </a:solidFill>
                <a:cs typeface="Arial" charset="0"/>
              </a:rPr>
              <a:t>Беларусь</a:t>
            </a:r>
          </a:p>
        </p:txBody>
      </p:sp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612775" y="4292600"/>
            <a:ext cx="1366838" cy="2921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r>
              <a:rPr lang="ru-RU" sz="1600">
                <a:solidFill>
                  <a:schemeClr val="bg1"/>
                </a:solidFill>
                <a:cs typeface="Arial" charset="0"/>
              </a:rPr>
              <a:t>Армения</a:t>
            </a:r>
          </a:p>
        </p:txBody>
      </p:sp>
      <p:sp>
        <p:nvSpPr>
          <p:cNvPr id="3086" name="Oval 17"/>
          <p:cNvSpPr>
            <a:spLocks noChangeArrowheads="1"/>
          </p:cNvSpPr>
          <p:nvPr/>
        </p:nvSpPr>
        <p:spPr bwMode="auto">
          <a:xfrm>
            <a:off x="250825" y="1412875"/>
            <a:ext cx="3816350" cy="2232025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 type="none" w="med" len="lg"/>
            <a:tailEnd type="none" w="med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2834" name="Oval 18"/>
          <p:cNvSpPr>
            <a:spLocks noChangeArrowheads="1"/>
          </p:cNvSpPr>
          <p:nvPr/>
        </p:nvSpPr>
        <p:spPr bwMode="auto">
          <a:xfrm rot="678596">
            <a:off x="179388" y="3933825"/>
            <a:ext cx="4103687" cy="223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med" len="lg"/>
            <a:tailEnd type="none" w="med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WordArt 21"/>
          <p:cNvSpPr>
            <a:spLocks noChangeArrowheads="1" noChangeShapeType="1" noTextEdit="1"/>
          </p:cNvSpPr>
          <p:nvPr/>
        </p:nvSpPr>
        <p:spPr bwMode="auto">
          <a:xfrm rot="-765452">
            <a:off x="339725" y="1273175"/>
            <a:ext cx="2592388" cy="784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Зависимость 1</a:t>
            </a:r>
          </a:p>
        </p:txBody>
      </p:sp>
      <p:sp>
        <p:nvSpPr>
          <p:cNvPr id="162838" name="WordArt 22"/>
          <p:cNvSpPr>
            <a:spLocks noChangeArrowheads="1" noChangeShapeType="1" noTextEdit="1"/>
          </p:cNvSpPr>
          <p:nvPr/>
        </p:nvSpPr>
        <p:spPr bwMode="auto">
          <a:xfrm rot="2412806">
            <a:off x="2174875" y="4178300"/>
            <a:ext cx="2590800" cy="1222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33781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Зависимость 2</a:t>
            </a:r>
          </a:p>
        </p:txBody>
      </p:sp>
      <p:sp>
        <p:nvSpPr>
          <p:cNvPr id="162839" name="Line 23"/>
          <p:cNvSpPr>
            <a:spLocks noChangeShapeType="1"/>
          </p:cNvSpPr>
          <p:nvPr/>
        </p:nvSpPr>
        <p:spPr bwMode="auto">
          <a:xfrm>
            <a:off x="4859338" y="5373688"/>
            <a:ext cx="1008062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 type="none" w="med" len="lg"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1" name="Line 24"/>
          <p:cNvSpPr>
            <a:spLocks noChangeShapeType="1"/>
          </p:cNvSpPr>
          <p:nvPr/>
        </p:nvSpPr>
        <p:spPr bwMode="auto">
          <a:xfrm>
            <a:off x="4211638" y="2492375"/>
            <a:ext cx="1008062" cy="0"/>
          </a:xfrm>
          <a:prstGeom prst="line">
            <a:avLst/>
          </a:prstGeom>
          <a:noFill/>
          <a:ln w="114300">
            <a:solidFill>
              <a:srgbClr val="0070C0"/>
            </a:solidFill>
            <a:round/>
            <a:headEnd type="none" w="med" len="lg"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2" name="Text Box 103"/>
          <p:cNvSpPr txBox="1">
            <a:spLocks noChangeArrowheads="1"/>
          </p:cNvSpPr>
          <p:nvPr/>
        </p:nvSpPr>
        <p:spPr bwMode="auto">
          <a:xfrm>
            <a:off x="5327650" y="1557338"/>
            <a:ext cx="3708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В старших возрастных категориях:</a:t>
            </a:r>
          </a:p>
          <a:p>
            <a:pPr lvl="1" indent="-274638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600"/>
              <a:t>Значимо </a:t>
            </a:r>
            <a:r>
              <a:rPr lang="ru-RU" sz="1600" b="1"/>
              <a:t>выше</a:t>
            </a:r>
            <a:r>
              <a:rPr lang="ru-RU" sz="1600"/>
              <a:t>, чем по всей выборке, доля ответов </a:t>
            </a:r>
            <a:r>
              <a:rPr lang="ru-RU" sz="1600" b="1"/>
              <a:t>«Страны бывшего СССР»</a:t>
            </a:r>
          </a:p>
          <a:p>
            <a:pPr lvl="1" indent="-274638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600"/>
              <a:t>Значимо </a:t>
            </a:r>
            <a:r>
              <a:rPr lang="ru-RU" sz="1600" b="1"/>
              <a:t>ниже</a:t>
            </a:r>
            <a:r>
              <a:rPr lang="ru-RU" sz="1600"/>
              <a:t> доли ответов </a:t>
            </a:r>
            <a:r>
              <a:rPr lang="ru-RU" sz="1600" b="1"/>
              <a:t>«Страны Евросоюза» и «Другие страны»</a:t>
            </a:r>
          </a:p>
        </p:txBody>
      </p:sp>
      <p:sp>
        <p:nvSpPr>
          <p:cNvPr id="162842" name="Text Box 103"/>
          <p:cNvSpPr txBox="1">
            <a:spLocks noChangeArrowheads="1"/>
          </p:cNvSpPr>
          <p:nvPr/>
        </p:nvSpPr>
        <p:spPr bwMode="auto">
          <a:xfrm>
            <a:off x="6011863" y="4584700"/>
            <a:ext cx="295116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С уменьшением возраста значимо </a:t>
            </a:r>
            <a:r>
              <a:rPr lang="ru-RU" sz="1600" b="1"/>
              <a:t>увеличиваются</a:t>
            </a:r>
            <a:r>
              <a:rPr lang="ru-RU" sz="1600"/>
              <a:t> доли упоминаний </a:t>
            </a:r>
            <a:r>
              <a:rPr lang="ru-RU" sz="1600" b="1"/>
              <a:t>стран Евросоюза и остального мира,</a:t>
            </a:r>
            <a:r>
              <a:rPr lang="ru-RU" sz="1600"/>
              <a:t> тогда как доля упоминаний стран постсоветского пространства практически не меняется.</a:t>
            </a:r>
          </a:p>
        </p:txBody>
      </p:sp>
    </p:spTree>
    <p:extLst>
      <p:ext uri="{BB962C8B-B14F-4D97-AF65-F5344CB8AC3E}">
        <p14:creationId xmlns:p14="http://schemas.microsoft.com/office/powerpoint/2010/main" val="1389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7" grpId="0" animBg="1"/>
      <p:bldP spid="162828" grpId="0" animBg="1"/>
      <p:bldP spid="162829" grpId="0" animBg="1"/>
      <p:bldP spid="162830" grpId="0" animBg="1"/>
      <p:bldP spid="162831" grpId="0" animBg="1"/>
      <p:bldP spid="162832" grpId="0" animBg="1"/>
      <p:bldP spid="162834" grpId="0" animBg="1"/>
      <p:bldP spid="162838" grpId="0" animBg="1"/>
      <p:bldP spid="162839" grpId="0" animBg="1"/>
      <p:bldP spid="1628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7A4C2C-732D-469C-9ED0-7417598CB772}" type="slidenum">
              <a:rPr lang="lt-LT" smtClean="0">
                <a:latin typeface="Arial" charset="0"/>
              </a:rPr>
              <a:pPr/>
              <a:t>26</a:t>
            </a:fld>
            <a:endParaRPr lang="lt-LT" smtClean="0">
              <a:latin typeface="Arial" charset="0"/>
            </a:endParaRPr>
          </a:p>
        </p:txBody>
      </p:sp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844675"/>
            <a:ext cx="7527925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6553200"/>
            <a:ext cx="205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Россия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3701955" y="274301"/>
            <a:ext cx="526265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</a:rPr>
              <a:t>ВОЗРАСТ. </a:t>
            </a: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ПРИМЕР ЗАВИСИМОСТИ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107950" y="1052513"/>
            <a:ext cx="89281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>
                <a:solidFill>
                  <a:srgbClr val="5F5F5F"/>
                </a:solidFill>
              </a:rPr>
              <a:t>Про какие из перечисленных стран можно сказать, что Вы интересуетесь их историей, культурой, географией (природой)?</a:t>
            </a:r>
          </a:p>
        </p:txBody>
      </p:sp>
    </p:spTree>
    <p:extLst>
      <p:ext uri="{BB962C8B-B14F-4D97-AF65-F5344CB8AC3E}">
        <p14:creationId xmlns:p14="http://schemas.microsoft.com/office/powerpoint/2010/main" val="8536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4C59C1-6C23-48FC-9E63-D50DDFD46AFA}" type="slidenum">
              <a:rPr lang="lt-LT" smtClean="0">
                <a:latin typeface="Arial" charset="0"/>
              </a:rPr>
              <a:pPr/>
              <a:t>27</a:t>
            </a:fld>
            <a:endParaRPr lang="lt-LT" smtClean="0">
              <a:latin typeface="Arial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6553200"/>
            <a:ext cx="205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Молдова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4665663" y="274638"/>
            <a:ext cx="4298950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ОБРАЗОВАНИЕ КАК ФАКТОР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7950" y="1052513"/>
            <a:ext cx="89281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>
                <a:solidFill>
                  <a:srgbClr val="5F5F5F"/>
                </a:solidFill>
              </a:rPr>
              <a:t>В каких странах Вы хотели бы временно поработать, если бы представилась такая возможность?</a:t>
            </a:r>
          </a:p>
        </p:txBody>
      </p:sp>
      <p:sp>
        <p:nvSpPr>
          <p:cNvPr id="5126" name="Text Box 103"/>
          <p:cNvSpPr txBox="1">
            <a:spLocks noChangeArrowheads="1"/>
          </p:cNvSpPr>
          <p:nvPr/>
        </p:nvSpPr>
        <p:spPr bwMode="auto">
          <a:xfrm>
            <a:off x="1619250" y="5589588"/>
            <a:ext cx="7416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Уровень образования не имеет такой взаимосвязи с характером интеграционных предпочтений, которая воспроизводилась бы в каждой стране. Наиболее массовая тенденция охватывает четыре страны - Армению, Россию, Беларусь и Молдову - чем выше уровень образования, тем выше доли упоминаний стран Евросоюза и остального мира, и одновременно ниже доли упоминаний стран бывшего СССР</a:t>
            </a:r>
          </a:p>
        </p:txBody>
      </p:sp>
      <p:sp>
        <p:nvSpPr>
          <p:cNvPr id="5127" name="Rectangle 94"/>
          <p:cNvSpPr>
            <a:spLocks noChangeArrowheads="1"/>
          </p:cNvSpPr>
          <p:nvPr/>
        </p:nvSpPr>
        <p:spPr bwMode="auto">
          <a:xfrm>
            <a:off x="1849438" y="4776788"/>
            <a:ext cx="2208212" cy="217487"/>
          </a:xfrm>
          <a:prstGeom prst="rect">
            <a:avLst/>
          </a:prstGeom>
          <a:solidFill>
            <a:srgbClr val="FF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Rectangle 95"/>
          <p:cNvSpPr>
            <a:spLocks noChangeArrowheads="1"/>
          </p:cNvSpPr>
          <p:nvPr/>
        </p:nvSpPr>
        <p:spPr bwMode="auto">
          <a:xfrm>
            <a:off x="4279900" y="4749800"/>
            <a:ext cx="2209800" cy="244475"/>
          </a:xfrm>
          <a:prstGeom prst="rect">
            <a:avLst/>
          </a:prstGeom>
          <a:solidFill>
            <a:srgbClr val="FF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Rectangle 96"/>
          <p:cNvSpPr>
            <a:spLocks noChangeArrowheads="1"/>
          </p:cNvSpPr>
          <p:nvPr/>
        </p:nvSpPr>
        <p:spPr bwMode="auto">
          <a:xfrm>
            <a:off x="6710363" y="4508500"/>
            <a:ext cx="2209800" cy="485775"/>
          </a:xfrm>
          <a:prstGeom prst="rect">
            <a:avLst/>
          </a:prstGeom>
          <a:solidFill>
            <a:srgbClr val="FF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Rectangle 97"/>
          <p:cNvSpPr>
            <a:spLocks noChangeArrowheads="1"/>
          </p:cNvSpPr>
          <p:nvPr/>
        </p:nvSpPr>
        <p:spPr bwMode="auto">
          <a:xfrm>
            <a:off x="1849438" y="3511550"/>
            <a:ext cx="2208212" cy="601663"/>
          </a:xfrm>
          <a:prstGeom prst="rect">
            <a:avLst/>
          </a:prstGeom>
          <a:solidFill>
            <a:srgbClr val="66006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Rectangle 98"/>
          <p:cNvSpPr>
            <a:spLocks noChangeArrowheads="1"/>
          </p:cNvSpPr>
          <p:nvPr/>
        </p:nvSpPr>
        <p:spPr bwMode="auto">
          <a:xfrm>
            <a:off x="4279900" y="3332163"/>
            <a:ext cx="2209800" cy="781050"/>
          </a:xfrm>
          <a:prstGeom prst="rect">
            <a:avLst/>
          </a:prstGeom>
          <a:solidFill>
            <a:srgbClr val="66006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2" name="Rectangle 99"/>
          <p:cNvSpPr>
            <a:spLocks noChangeArrowheads="1"/>
          </p:cNvSpPr>
          <p:nvPr/>
        </p:nvSpPr>
        <p:spPr bwMode="auto">
          <a:xfrm>
            <a:off x="6710363" y="3141663"/>
            <a:ext cx="2209800" cy="971550"/>
          </a:xfrm>
          <a:prstGeom prst="rect">
            <a:avLst/>
          </a:prstGeom>
          <a:solidFill>
            <a:srgbClr val="66006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Rectangle 100"/>
          <p:cNvSpPr>
            <a:spLocks noChangeArrowheads="1"/>
          </p:cNvSpPr>
          <p:nvPr/>
        </p:nvSpPr>
        <p:spPr bwMode="auto">
          <a:xfrm>
            <a:off x="1849438" y="1844675"/>
            <a:ext cx="2208212" cy="1131888"/>
          </a:xfrm>
          <a:prstGeom prst="rect">
            <a:avLst/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4" name="Rectangle 101"/>
          <p:cNvSpPr>
            <a:spLocks noChangeArrowheads="1"/>
          </p:cNvSpPr>
          <p:nvPr/>
        </p:nvSpPr>
        <p:spPr bwMode="auto">
          <a:xfrm>
            <a:off x="4279900" y="2065338"/>
            <a:ext cx="2209800" cy="911225"/>
          </a:xfrm>
          <a:prstGeom prst="rect">
            <a:avLst/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5" name="Rectangle 102"/>
          <p:cNvSpPr>
            <a:spLocks noChangeArrowheads="1"/>
          </p:cNvSpPr>
          <p:nvPr/>
        </p:nvSpPr>
        <p:spPr bwMode="auto">
          <a:xfrm>
            <a:off x="6710363" y="2332038"/>
            <a:ext cx="2209800" cy="644525"/>
          </a:xfrm>
          <a:prstGeom prst="rect">
            <a:avLst/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23"/>
          <p:cNvGrpSpPr>
            <a:grpSpLocks/>
          </p:cNvGrpSpPr>
          <p:nvPr/>
        </p:nvGrpSpPr>
        <p:grpSpPr bwMode="auto">
          <a:xfrm>
            <a:off x="1738313" y="4114800"/>
            <a:ext cx="7294562" cy="44450"/>
            <a:chOff x="1095" y="3606"/>
            <a:chExt cx="4595" cy="28"/>
          </a:xfrm>
        </p:grpSpPr>
        <p:sp>
          <p:nvSpPr>
            <p:cNvPr id="5170" name="Line 103"/>
            <p:cNvSpPr>
              <a:spLocks noChangeShapeType="1"/>
            </p:cNvSpPr>
            <p:nvPr/>
          </p:nvSpPr>
          <p:spPr bwMode="auto">
            <a:xfrm>
              <a:off x="1095" y="3606"/>
              <a:ext cx="4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1" name="Line 104"/>
            <p:cNvSpPr>
              <a:spLocks noChangeShapeType="1"/>
            </p:cNvSpPr>
            <p:nvPr/>
          </p:nvSpPr>
          <p:spPr bwMode="auto">
            <a:xfrm flipV="1">
              <a:off x="1095" y="360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2" name="Line 105"/>
            <p:cNvSpPr>
              <a:spLocks noChangeShapeType="1"/>
            </p:cNvSpPr>
            <p:nvPr/>
          </p:nvSpPr>
          <p:spPr bwMode="auto">
            <a:xfrm flipV="1">
              <a:off x="2626" y="360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3" name="Line 106"/>
            <p:cNvSpPr>
              <a:spLocks noChangeShapeType="1"/>
            </p:cNvSpPr>
            <p:nvPr/>
          </p:nvSpPr>
          <p:spPr bwMode="auto">
            <a:xfrm flipV="1">
              <a:off x="4158" y="360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Line 107"/>
            <p:cNvSpPr>
              <a:spLocks noChangeShapeType="1"/>
            </p:cNvSpPr>
            <p:nvPr/>
          </p:nvSpPr>
          <p:spPr bwMode="auto">
            <a:xfrm flipV="1">
              <a:off x="5689" y="360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7" name="Rectangle 108"/>
          <p:cNvSpPr>
            <a:spLocks noChangeArrowheads="1"/>
          </p:cNvSpPr>
          <p:nvPr/>
        </p:nvSpPr>
        <p:spPr bwMode="auto">
          <a:xfrm>
            <a:off x="2847975" y="4802188"/>
            <a:ext cx="2190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8%</a:t>
            </a:r>
            <a:endParaRPr lang="ru-RU"/>
          </a:p>
        </p:txBody>
      </p:sp>
      <p:sp>
        <p:nvSpPr>
          <p:cNvPr id="5138" name="Rectangle 109"/>
          <p:cNvSpPr>
            <a:spLocks noChangeArrowheads="1"/>
          </p:cNvSpPr>
          <p:nvPr/>
        </p:nvSpPr>
        <p:spPr bwMode="auto">
          <a:xfrm>
            <a:off x="5280025" y="4787900"/>
            <a:ext cx="219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9%</a:t>
            </a:r>
            <a:endParaRPr lang="ru-RU"/>
          </a:p>
        </p:txBody>
      </p:sp>
      <p:sp>
        <p:nvSpPr>
          <p:cNvPr id="5139" name="Rectangle 110"/>
          <p:cNvSpPr>
            <a:spLocks noChangeArrowheads="1"/>
          </p:cNvSpPr>
          <p:nvPr/>
        </p:nvSpPr>
        <p:spPr bwMode="auto">
          <a:xfrm>
            <a:off x="7669213" y="4667250"/>
            <a:ext cx="3032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19%</a:t>
            </a:r>
            <a:endParaRPr lang="ru-RU"/>
          </a:p>
        </p:txBody>
      </p:sp>
      <p:sp>
        <p:nvSpPr>
          <p:cNvPr id="5140" name="Rectangle 111"/>
          <p:cNvSpPr>
            <a:spLocks noChangeArrowheads="1"/>
          </p:cNvSpPr>
          <p:nvPr/>
        </p:nvSpPr>
        <p:spPr bwMode="auto">
          <a:xfrm>
            <a:off x="2808288" y="3729038"/>
            <a:ext cx="3032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FFFFFF"/>
                </a:solidFill>
              </a:rPr>
              <a:t>23%</a:t>
            </a:r>
            <a:endParaRPr lang="ru-RU"/>
          </a:p>
        </p:txBody>
      </p:sp>
      <p:sp>
        <p:nvSpPr>
          <p:cNvPr id="5141" name="Rectangle 112"/>
          <p:cNvSpPr>
            <a:spLocks noChangeArrowheads="1"/>
          </p:cNvSpPr>
          <p:nvPr/>
        </p:nvSpPr>
        <p:spPr bwMode="auto">
          <a:xfrm>
            <a:off x="5238750" y="3638550"/>
            <a:ext cx="3032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FFFFFF"/>
                </a:solidFill>
              </a:rPr>
              <a:t>30%</a:t>
            </a:r>
            <a:endParaRPr lang="ru-RU"/>
          </a:p>
        </p:txBody>
      </p:sp>
      <p:sp>
        <p:nvSpPr>
          <p:cNvPr id="5142" name="Rectangle 113"/>
          <p:cNvSpPr>
            <a:spLocks noChangeArrowheads="1"/>
          </p:cNvSpPr>
          <p:nvPr/>
        </p:nvSpPr>
        <p:spPr bwMode="auto">
          <a:xfrm>
            <a:off x="7669213" y="3544888"/>
            <a:ext cx="3032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FFFFFF"/>
                </a:solidFill>
              </a:rPr>
              <a:t>37%</a:t>
            </a:r>
            <a:endParaRPr lang="ru-RU"/>
          </a:p>
        </p:txBody>
      </p:sp>
      <p:sp>
        <p:nvSpPr>
          <p:cNvPr id="5143" name="Rectangle 114"/>
          <p:cNvSpPr>
            <a:spLocks noChangeArrowheads="1"/>
          </p:cNvSpPr>
          <p:nvPr/>
        </p:nvSpPr>
        <p:spPr bwMode="auto">
          <a:xfrm>
            <a:off x="2808288" y="2327275"/>
            <a:ext cx="3032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44%</a:t>
            </a:r>
            <a:endParaRPr lang="ru-RU"/>
          </a:p>
        </p:txBody>
      </p:sp>
      <p:sp>
        <p:nvSpPr>
          <p:cNvPr id="5144" name="Rectangle 115"/>
          <p:cNvSpPr>
            <a:spLocks noChangeArrowheads="1"/>
          </p:cNvSpPr>
          <p:nvPr/>
        </p:nvSpPr>
        <p:spPr bwMode="auto">
          <a:xfrm>
            <a:off x="5238750" y="2436813"/>
            <a:ext cx="303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35%</a:t>
            </a:r>
            <a:endParaRPr lang="ru-RU"/>
          </a:p>
        </p:txBody>
      </p:sp>
      <p:sp>
        <p:nvSpPr>
          <p:cNvPr id="5145" name="Rectangle 116"/>
          <p:cNvSpPr>
            <a:spLocks noChangeArrowheads="1"/>
          </p:cNvSpPr>
          <p:nvPr/>
        </p:nvSpPr>
        <p:spPr bwMode="auto">
          <a:xfrm>
            <a:off x="7669213" y="2570163"/>
            <a:ext cx="3032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25%</a:t>
            </a:r>
            <a:endParaRPr lang="ru-RU"/>
          </a:p>
        </p:txBody>
      </p:sp>
      <p:sp>
        <p:nvSpPr>
          <p:cNvPr id="5146" name="Rectangle 117"/>
          <p:cNvSpPr>
            <a:spLocks noChangeArrowheads="1"/>
          </p:cNvSpPr>
          <p:nvPr/>
        </p:nvSpPr>
        <p:spPr bwMode="auto">
          <a:xfrm>
            <a:off x="1804988" y="5121275"/>
            <a:ext cx="24050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Начальное, среднее образование</a:t>
            </a:r>
            <a:endParaRPr lang="ru-RU"/>
          </a:p>
        </p:txBody>
      </p:sp>
      <p:sp>
        <p:nvSpPr>
          <p:cNvPr id="5147" name="Rectangle 118"/>
          <p:cNvSpPr>
            <a:spLocks noChangeArrowheads="1"/>
          </p:cNvSpPr>
          <p:nvPr/>
        </p:nvSpPr>
        <p:spPr bwMode="auto">
          <a:xfrm>
            <a:off x="4627563" y="5121275"/>
            <a:ext cx="1582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Среднее специальное</a:t>
            </a:r>
            <a:endParaRPr lang="ru-RU"/>
          </a:p>
        </p:txBody>
      </p:sp>
      <p:sp>
        <p:nvSpPr>
          <p:cNvPr id="5148" name="Rectangle 119"/>
          <p:cNvSpPr>
            <a:spLocks noChangeArrowheads="1"/>
          </p:cNvSpPr>
          <p:nvPr/>
        </p:nvSpPr>
        <p:spPr bwMode="auto">
          <a:xfrm>
            <a:off x="4948238" y="5299075"/>
            <a:ext cx="9128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образование</a:t>
            </a:r>
            <a:endParaRPr lang="ru-RU"/>
          </a:p>
        </p:txBody>
      </p:sp>
      <p:sp>
        <p:nvSpPr>
          <p:cNvPr id="5149" name="Rectangle 120"/>
          <p:cNvSpPr>
            <a:spLocks noChangeArrowheads="1"/>
          </p:cNvSpPr>
          <p:nvPr/>
        </p:nvSpPr>
        <p:spPr bwMode="auto">
          <a:xfrm>
            <a:off x="6704013" y="5121275"/>
            <a:ext cx="2320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Высшее, незаконченное высшее</a:t>
            </a:r>
            <a:endParaRPr lang="ru-RU"/>
          </a:p>
        </p:txBody>
      </p:sp>
      <p:sp>
        <p:nvSpPr>
          <p:cNvPr id="5150" name="Rectangle 121"/>
          <p:cNvSpPr>
            <a:spLocks noChangeArrowheads="1"/>
          </p:cNvSpPr>
          <p:nvPr/>
        </p:nvSpPr>
        <p:spPr bwMode="auto">
          <a:xfrm>
            <a:off x="7378700" y="5299075"/>
            <a:ext cx="9128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образование</a:t>
            </a:r>
            <a:endParaRPr lang="ru-RU"/>
          </a:p>
        </p:txBody>
      </p:sp>
      <p:sp>
        <p:nvSpPr>
          <p:cNvPr id="5151" name="Rectangle 122"/>
          <p:cNvSpPr>
            <a:spLocks noChangeArrowheads="1"/>
          </p:cNvSpPr>
          <p:nvPr/>
        </p:nvSpPr>
        <p:spPr bwMode="auto">
          <a:xfrm>
            <a:off x="1660525" y="1670050"/>
            <a:ext cx="7443788" cy="384651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1738313" y="2982913"/>
            <a:ext cx="7294562" cy="44450"/>
            <a:chOff x="1095" y="3606"/>
            <a:chExt cx="4595" cy="28"/>
          </a:xfrm>
        </p:grpSpPr>
        <p:sp>
          <p:nvSpPr>
            <p:cNvPr id="5165" name="Line 125"/>
            <p:cNvSpPr>
              <a:spLocks noChangeShapeType="1"/>
            </p:cNvSpPr>
            <p:nvPr/>
          </p:nvSpPr>
          <p:spPr bwMode="auto">
            <a:xfrm>
              <a:off x="1095" y="3606"/>
              <a:ext cx="4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6" name="Line 126"/>
            <p:cNvSpPr>
              <a:spLocks noChangeShapeType="1"/>
            </p:cNvSpPr>
            <p:nvPr/>
          </p:nvSpPr>
          <p:spPr bwMode="auto">
            <a:xfrm flipV="1">
              <a:off x="1095" y="360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7" name="Line 127"/>
            <p:cNvSpPr>
              <a:spLocks noChangeShapeType="1"/>
            </p:cNvSpPr>
            <p:nvPr/>
          </p:nvSpPr>
          <p:spPr bwMode="auto">
            <a:xfrm flipV="1">
              <a:off x="2626" y="360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8" name="Line 128"/>
            <p:cNvSpPr>
              <a:spLocks noChangeShapeType="1"/>
            </p:cNvSpPr>
            <p:nvPr/>
          </p:nvSpPr>
          <p:spPr bwMode="auto">
            <a:xfrm flipV="1">
              <a:off x="4158" y="360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Line 129"/>
            <p:cNvSpPr>
              <a:spLocks noChangeShapeType="1"/>
            </p:cNvSpPr>
            <p:nvPr/>
          </p:nvSpPr>
          <p:spPr bwMode="auto">
            <a:xfrm flipV="1">
              <a:off x="5689" y="360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30"/>
          <p:cNvGrpSpPr>
            <a:grpSpLocks/>
          </p:cNvGrpSpPr>
          <p:nvPr/>
        </p:nvGrpSpPr>
        <p:grpSpPr bwMode="auto">
          <a:xfrm>
            <a:off x="1738313" y="4992688"/>
            <a:ext cx="7294562" cy="44450"/>
            <a:chOff x="1095" y="3606"/>
            <a:chExt cx="4595" cy="28"/>
          </a:xfrm>
        </p:grpSpPr>
        <p:sp>
          <p:nvSpPr>
            <p:cNvPr id="5160" name="Line 131"/>
            <p:cNvSpPr>
              <a:spLocks noChangeShapeType="1"/>
            </p:cNvSpPr>
            <p:nvPr/>
          </p:nvSpPr>
          <p:spPr bwMode="auto">
            <a:xfrm>
              <a:off x="1095" y="3606"/>
              <a:ext cx="4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Line 132"/>
            <p:cNvSpPr>
              <a:spLocks noChangeShapeType="1"/>
            </p:cNvSpPr>
            <p:nvPr/>
          </p:nvSpPr>
          <p:spPr bwMode="auto">
            <a:xfrm flipV="1">
              <a:off x="1095" y="360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Line 133"/>
            <p:cNvSpPr>
              <a:spLocks noChangeShapeType="1"/>
            </p:cNvSpPr>
            <p:nvPr/>
          </p:nvSpPr>
          <p:spPr bwMode="auto">
            <a:xfrm flipV="1">
              <a:off x="2626" y="360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Line 134"/>
            <p:cNvSpPr>
              <a:spLocks noChangeShapeType="1"/>
            </p:cNvSpPr>
            <p:nvPr/>
          </p:nvSpPr>
          <p:spPr bwMode="auto">
            <a:xfrm flipV="1">
              <a:off x="4158" y="360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4" name="Line 135"/>
            <p:cNvSpPr>
              <a:spLocks noChangeShapeType="1"/>
            </p:cNvSpPr>
            <p:nvPr/>
          </p:nvSpPr>
          <p:spPr bwMode="auto">
            <a:xfrm flipV="1">
              <a:off x="5689" y="360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4" name="Rectangle 136"/>
          <p:cNvSpPr>
            <a:spLocks noChangeArrowheads="1"/>
          </p:cNvSpPr>
          <p:nvPr/>
        </p:nvSpPr>
        <p:spPr bwMode="auto">
          <a:xfrm>
            <a:off x="7921625" y="1804988"/>
            <a:ext cx="76200" cy="76200"/>
          </a:xfrm>
          <a:prstGeom prst="rect">
            <a:avLst/>
          </a:prstGeom>
          <a:solidFill>
            <a:srgbClr val="FFCC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5" name="Rectangle 137"/>
          <p:cNvSpPr>
            <a:spLocks noChangeArrowheads="1"/>
          </p:cNvSpPr>
          <p:nvPr/>
        </p:nvSpPr>
        <p:spPr bwMode="auto">
          <a:xfrm>
            <a:off x="8027988" y="1773238"/>
            <a:ext cx="865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  <a:cs typeface="Arial" charset="0"/>
              </a:rPr>
              <a:t>Другие страны</a:t>
            </a:r>
            <a:endParaRPr lang="ru-RU">
              <a:cs typeface="Arial" charset="0"/>
            </a:endParaRPr>
          </a:p>
        </p:txBody>
      </p:sp>
      <p:sp>
        <p:nvSpPr>
          <p:cNvPr id="5156" name="Rectangle 138"/>
          <p:cNvSpPr>
            <a:spLocks noChangeArrowheads="1"/>
          </p:cNvSpPr>
          <p:nvPr/>
        </p:nvSpPr>
        <p:spPr bwMode="auto">
          <a:xfrm>
            <a:off x="6508750" y="1804988"/>
            <a:ext cx="76200" cy="76200"/>
          </a:xfrm>
          <a:prstGeom prst="rect">
            <a:avLst/>
          </a:prstGeom>
          <a:solidFill>
            <a:srgbClr val="660066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7" name="Rectangle 139"/>
          <p:cNvSpPr>
            <a:spLocks noChangeArrowheads="1"/>
          </p:cNvSpPr>
          <p:nvPr/>
        </p:nvSpPr>
        <p:spPr bwMode="auto">
          <a:xfrm>
            <a:off x="6615113" y="1773238"/>
            <a:ext cx="1136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  <a:cs typeface="Arial" charset="0"/>
              </a:rPr>
              <a:t>Страны Евросоюза</a:t>
            </a:r>
            <a:endParaRPr lang="ru-RU">
              <a:cs typeface="Arial" charset="0"/>
            </a:endParaRPr>
          </a:p>
        </p:txBody>
      </p:sp>
      <p:sp>
        <p:nvSpPr>
          <p:cNvPr id="5158" name="Rectangle 140"/>
          <p:cNvSpPr>
            <a:spLocks noChangeArrowheads="1"/>
          </p:cNvSpPr>
          <p:nvPr/>
        </p:nvSpPr>
        <p:spPr bwMode="auto">
          <a:xfrm>
            <a:off x="4862513" y="1804988"/>
            <a:ext cx="76200" cy="76200"/>
          </a:xfrm>
          <a:prstGeom prst="rect">
            <a:avLst/>
          </a:prstGeom>
          <a:solidFill>
            <a:srgbClr val="99CC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9" name="Rectangle 141"/>
          <p:cNvSpPr>
            <a:spLocks noChangeArrowheads="1"/>
          </p:cNvSpPr>
          <p:nvPr/>
        </p:nvSpPr>
        <p:spPr bwMode="auto">
          <a:xfrm>
            <a:off x="4968875" y="1773238"/>
            <a:ext cx="1403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  <a:cs typeface="Arial" charset="0"/>
              </a:rPr>
              <a:t>Страны бывшего СССР</a:t>
            </a:r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57D4AB-DD83-4F48-A870-C62F0D0379F0}" type="slidenum">
              <a:rPr lang="lt-LT" smtClean="0">
                <a:latin typeface="Arial" charset="0"/>
              </a:rPr>
              <a:pPr/>
              <a:t>28</a:t>
            </a:fld>
            <a:endParaRPr lang="lt-LT" smtClean="0">
              <a:latin typeface="Arial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5258470" y="274301"/>
            <a:ext cx="3706143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ОПТИМИЗМ КАК ФАКТОР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7950" y="1052513"/>
            <a:ext cx="8928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>
                <a:solidFill>
                  <a:srgbClr val="5F5F5F"/>
                </a:solidFill>
              </a:rPr>
              <a:t>Показатели автономности по трем вопросам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6553200"/>
            <a:ext cx="205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Россия</a:t>
            </a:r>
          </a:p>
        </p:txBody>
      </p:sp>
      <p:sp>
        <p:nvSpPr>
          <p:cNvPr id="6150" name="Text Box 103"/>
          <p:cNvSpPr txBox="1">
            <a:spLocks noChangeArrowheads="1"/>
          </p:cNvSpPr>
          <p:nvPr/>
        </p:nvSpPr>
        <p:spPr bwMode="auto">
          <a:xfrm>
            <a:off x="107950" y="1844675"/>
            <a:ext cx="2519363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Респонденты в каждой стране распределены на три группы в зависимости от ответов на вопрос «Как Вы считаете, через год Вы (Ваша семья) будете жить лучше или хуже, чем сейчас?». Наиболее характерная взаимосвязь ответов на этот вопрос и интеграционных предпочтений заключается в относительно более высокой степени изоляционизма, присущего пессимистам. Ответы пессимистов заметно смещаются в сторону вариантов «Таких стран нет» и «Затрудняюсь ответить».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627313" y="1341438"/>
            <a:ext cx="6408737" cy="4681537"/>
            <a:chOff x="612" y="1162"/>
            <a:chExt cx="4037" cy="2949"/>
          </a:xfrm>
        </p:grpSpPr>
        <p:sp>
          <p:nvSpPr>
            <p:cNvPr id="6153" name="Rectangle 7"/>
            <p:cNvSpPr>
              <a:spLocks noChangeArrowheads="1"/>
            </p:cNvSpPr>
            <p:nvPr/>
          </p:nvSpPr>
          <p:spPr bwMode="auto">
            <a:xfrm>
              <a:off x="612" y="1162"/>
              <a:ext cx="4037" cy="2949"/>
            </a:xfrm>
            <a:prstGeom prst="rect">
              <a:avLst/>
            </a:prstGeom>
            <a:noFill/>
            <a:ln w="7938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Rectangle 8"/>
            <p:cNvSpPr>
              <a:spLocks noChangeArrowheads="1"/>
            </p:cNvSpPr>
            <p:nvPr/>
          </p:nvSpPr>
          <p:spPr bwMode="auto">
            <a:xfrm>
              <a:off x="671" y="3480"/>
              <a:ext cx="327" cy="423"/>
            </a:xfrm>
            <a:prstGeom prst="rect">
              <a:avLst/>
            </a:prstGeom>
            <a:solidFill>
              <a:srgbClr val="FF99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Rectangle 9"/>
            <p:cNvSpPr>
              <a:spLocks noChangeArrowheads="1"/>
            </p:cNvSpPr>
            <p:nvPr/>
          </p:nvSpPr>
          <p:spPr bwMode="auto">
            <a:xfrm>
              <a:off x="1030" y="2787"/>
              <a:ext cx="328" cy="1116"/>
            </a:xfrm>
            <a:prstGeom prst="rect">
              <a:avLst/>
            </a:prstGeom>
            <a:solidFill>
              <a:srgbClr val="FF99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Rectangle 10"/>
            <p:cNvSpPr>
              <a:spLocks noChangeArrowheads="1"/>
            </p:cNvSpPr>
            <p:nvPr/>
          </p:nvSpPr>
          <p:spPr bwMode="auto">
            <a:xfrm>
              <a:off x="1390" y="2419"/>
              <a:ext cx="327" cy="1484"/>
            </a:xfrm>
            <a:prstGeom prst="rect">
              <a:avLst/>
            </a:prstGeom>
            <a:solidFill>
              <a:srgbClr val="FF99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Rectangle 11"/>
            <p:cNvSpPr>
              <a:spLocks noChangeArrowheads="1"/>
            </p:cNvSpPr>
            <p:nvPr/>
          </p:nvSpPr>
          <p:spPr bwMode="auto">
            <a:xfrm>
              <a:off x="2108" y="3396"/>
              <a:ext cx="328" cy="507"/>
            </a:xfrm>
            <a:prstGeom prst="rect">
              <a:avLst/>
            </a:prstGeom>
            <a:solidFill>
              <a:srgbClr val="FF99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Rectangle 12"/>
            <p:cNvSpPr>
              <a:spLocks noChangeArrowheads="1"/>
            </p:cNvSpPr>
            <p:nvPr/>
          </p:nvSpPr>
          <p:spPr bwMode="auto">
            <a:xfrm>
              <a:off x="2468" y="3304"/>
              <a:ext cx="327" cy="599"/>
            </a:xfrm>
            <a:prstGeom prst="rect">
              <a:avLst/>
            </a:prstGeom>
            <a:solidFill>
              <a:srgbClr val="FF99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Rectangle 13"/>
            <p:cNvSpPr>
              <a:spLocks noChangeArrowheads="1"/>
            </p:cNvSpPr>
            <p:nvPr/>
          </p:nvSpPr>
          <p:spPr bwMode="auto">
            <a:xfrm>
              <a:off x="2828" y="2984"/>
              <a:ext cx="327" cy="919"/>
            </a:xfrm>
            <a:prstGeom prst="rect">
              <a:avLst/>
            </a:prstGeom>
            <a:solidFill>
              <a:srgbClr val="FF99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Rectangle 14"/>
            <p:cNvSpPr>
              <a:spLocks noChangeArrowheads="1"/>
            </p:cNvSpPr>
            <p:nvPr/>
          </p:nvSpPr>
          <p:spPr bwMode="auto">
            <a:xfrm>
              <a:off x="3547" y="3516"/>
              <a:ext cx="326" cy="387"/>
            </a:xfrm>
            <a:prstGeom prst="rect">
              <a:avLst/>
            </a:prstGeom>
            <a:solidFill>
              <a:srgbClr val="FF99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Rectangle 15"/>
            <p:cNvSpPr>
              <a:spLocks noChangeArrowheads="1"/>
            </p:cNvSpPr>
            <p:nvPr/>
          </p:nvSpPr>
          <p:spPr bwMode="auto">
            <a:xfrm>
              <a:off x="3906" y="3294"/>
              <a:ext cx="327" cy="609"/>
            </a:xfrm>
            <a:prstGeom prst="rect">
              <a:avLst/>
            </a:prstGeom>
            <a:solidFill>
              <a:srgbClr val="FF99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Rectangle 16"/>
            <p:cNvSpPr>
              <a:spLocks noChangeArrowheads="1"/>
            </p:cNvSpPr>
            <p:nvPr/>
          </p:nvSpPr>
          <p:spPr bwMode="auto">
            <a:xfrm>
              <a:off x="4265" y="3137"/>
              <a:ext cx="328" cy="766"/>
            </a:xfrm>
            <a:prstGeom prst="rect">
              <a:avLst/>
            </a:prstGeom>
            <a:solidFill>
              <a:srgbClr val="FF99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Rectangle 17"/>
            <p:cNvSpPr>
              <a:spLocks noChangeArrowheads="1"/>
            </p:cNvSpPr>
            <p:nvPr/>
          </p:nvSpPr>
          <p:spPr bwMode="auto">
            <a:xfrm>
              <a:off x="671" y="3194"/>
              <a:ext cx="327" cy="286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Rectangle 18"/>
            <p:cNvSpPr>
              <a:spLocks noChangeArrowheads="1"/>
            </p:cNvSpPr>
            <p:nvPr/>
          </p:nvSpPr>
          <p:spPr bwMode="auto">
            <a:xfrm>
              <a:off x="1030" y="2489"/>
              <a:ext cx="328" cy="29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Rectangle 19"/>
            <p:cNvSpPr>
              <a:spLocks noChangeArrowheads="1"/>
            </p:cNvSpPr>
            <p:nvPr/>
          </p:nvSpPr>
          <p:spPr bwMode="auto">
            <a:xfrm>
              <a:off x="1390" y="2208"/>
              <a:ext cx="327" cy="211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Rectangle 20"/>
            <p:cNvSpPr>
              <a:spLocks noChangeArrowheads="1"/>
            </p:cNvSpPr>
            <p:nvPr/>
          </p:nvSpPr>
          <p:spPr bwMode="auto">
            <a:xfrm>
              <a:off x="2108" y="2895"/>
              <a:ext cx="328" cy="501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Rectangle 21"/>
            <p:cNvSpPr>
              <a:spLocks noChangeArrowheads="1"/>
            </p:cNvSpPr>
            <p:nvPr/>
          </p:nvSpPr>
          <p:spPr bwMode="auto">
            <a:xfrm>
              <a:off x="2468" y="2786"/>
              <a:ext cx="327" cy="51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Rectangle 22"/>
            <p:cNvSpPr>
              <a:spLocks noChangeArrowheads="1"/>
            </p:cNvSpPr>
            <p:nvPr/>
          </p:nvSpPr>
          <p:spPr bwMode="auto">
            <a:xfrm>
              <a:off x="2828" y="2269"/>
              <a:ext cx="327" cy="715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Rectangle 23"/>
            <p:cNvSpPr>
              <a:spLocks noChangeArrowheads="1"/>
            </p:cNvSpPr>
            <p:nvPr/>
          </p:nvSpPr>
          <p:spPr bwMode="auto">
            <a:xfrm>
              <a:off x="3547" y="2699"/>
              <a:ext cx="326" cy="81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Rectangle 24"/>
            <p:cNvSpPr>
              <a:spLocks noChangeArrowheads="1"/>
            </p:cNvSpPr>
            <p:nvPr/>
          </p:nvSpPr>
          <p:spPr bwMode="auto">
            <a:xfrm>
              <a:off x="3906" y="2357"/>
              <a:ext cx="327" cy="9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Rectangle 25"/>
            <p:cNvSpPr>
              <a:spLocks noChangeArrowheads="1"/>
            </p:cNvSpPr>
            <p:nvPr/>
          </p:nvSpPr>
          <p:spPr bwMode="auto">
            <a:xfrm>
              <a:off x="4265" y="1974"/>
              <a:ext cx="328" cy="1163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Line 26"/>
            <p:cNvSpPr>
              <a:spLocks noChangeShapeType="1"/>
            </p:cNvSpPr>
            <p:nvPr/>
          </p:nvSpPr>
          <p:spPr bwMode="auto">
            <a:xfrm>
              <a:off x="655" y="3903"/>
              <a:ext cx="39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Line 27"/>
            <p:cNvSpPr>
              <a:spLocks noChangeShapeType="1"/>
            </p:cNvSpPr>
            <p:nvPr/>
          </p:nvSpPr>
          <p:spPr bwMode="auto">
            <a:xfrm flipV="1">
              <a:off x="655" y="390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Line 28"/>
            <p:cNvSpPr>
              <a:spLocks noChangeShapeType="1"/>
            </p:cNvSpPr>
            <p:nvPr/>
          </p:nvSpPr>
          <p:spPr bwMode="auto">
            <a:xfrm flipV="1">
              <a:off x="1014" y="390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Line 29"/>
            <p:cNvSpPr>
              <a:spLocks noChangeShapeType="1"/>
            </p:cNvSpPr>
            <p:nvPr/>
          </p:nvSpPr>
          <p:spPr bwMode="auto">
            <a:xfrm flipV="1">
              <a:off x="1374" y="390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Line 30"/>
            <p:cNvSpPr>
              <a:spLocks noChangeShapeType="1"/>
            </p:cNvSpPr>
            <p:nvPr/>
          </p:nvSpPr>
          <p:spPr bwMode="auto">
            <a:xfrm flipV="1">
              <a:off x="1733" y="390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Line 31"/>
            <p:cNvSpPr>
              <a:spLocks noChangeShapeType="1"/>
            </p:cNvSpPr>
            <p:nvPr/>
          </p:nvSpPr>
          <p:spPr bwMode="auto">
            <a:xfrm flipV="1">
              <a:off x="2092" y="390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8" name="Line 32"/>
            <p:cNvSpPr>
              <a:spLocks noChangeShapeType="1"/>
            </p:cNvSpPr>
            <p:nvPr/>
          </p:nvSpPr>
          <p:spPr bwMode="auto">
            <a:xfrm flipV="1">
              <a:off x="2452" y="390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Line 33"/>
            <p:cNvSpPr>
              <a:spLocks noChangeShapeType="1"/>
            </p:cNvSpPr>
            <p:nvPr/>
          </p:nvSpPr>
          <p:spPr bwMode="auto">
            <a:xfrm flipV="1">
              <a:off x="2811" y="390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Line 34"/>
            <p:cNvSpPr>
              <a:spLocks noChangeShapeType="1"/>
            </p:cNvSpPr>
            <p:nvPr/>
          </p:nvSpPr>
          <p:spPr bwMode="auto">
            <a:xfrm flipV="1">
              <a:off x="3171" y="390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Line 35"/>
            <p:cNvSpPr>
              <a:spLocks noChangeShapeType="1"/>
            </p:cNvSpPr>
            <p:nvPr/>
          </p:nvSpPr>
          <p:spPr bwMode="auto">
            <a:xfrm flipV="1">
              <a:off x="3531" y="390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Line 36"/>
            <p:cNvSpPr>
              <a:spLocks noChangeShapeType="1"/>
            </p:cNvSpPr>
            <p:nvPr/>
          </p:nvSpPr>
          <p:spPr bwMode="auto">
            <a:xfrm flipV="1">
              <a:off x="3890" y="390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Line 37"/>
            <p:cNvSpPr>
              <a:spLocks noChangeShapeType="1"/>
            </p:cNvSpPr>
            <p:nvPr/>
          </p:nvSpPr>
          <p:spPr bwMode="auto">
            <a:xfrm flipV="1">
              <a:off x="4249" y="390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Line 38"/>
            <p:cNvSpPr>
              <a:spLocks noChangeShapeType="1"/>
            </p:cNvSpPr>
            <p:nvPr/>
          </p:nvSpPr>
          <p:spPr bwMode="auto">
            <a:xfrm flipV="1">
              <a:off x="4609" y="390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Rectangle 39"/>
            <p:cNvSpPr>
              <a:spLocks noChangeArrowheads="1"/>
            </p:cNvSpPr>
            <p:nvPr/>
          </p:nvSpPr>
          <p:spPr bwMode="auto">
            <a:xfrm>
              <a:off x="770" y="3640"/>
              <a:ext cx="12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9%</a:t>
              </a:r>
              <a:endParaRPr lang="ru-RU">
                <a:cs typeface="Arial" charset="0"/>
              </a:endParaRPr>
            </a:p>
          </p:txBody>
        </p:sp>
        <p:sp>
          <p:nvSpPr>
            <p:cNvPr id="6186" name="Rectangle 40"/>
            <p:cNvSpPr>
              <a:spLocks noChangeArrowheads="1"/>
            </p:cNvSpPr>
            <p:nvPr/>
          </p:nvSpPr>
          <p:spPr bwMode="auto">
            <a:xfrm>
              <a:off x="1104" y="3294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24%</a:t>
              </a:r>
              <a:endParaRPr lang="ru-RU">
                <a:cs typeface="Arial" charset="0"/>
              </a:endParaRPr>
            </a:p>
          </p:txBody>
        </p:sp>
        <p:sp>
          <p:nvSpPr>
            <p:cNvPr id="6187" name="Rectangle 41"/>
            <p:cNvSpPr>
              <a:spLocks noChangeArrowheads="1"/>
            </p:cNvSpPr>
            <p:nvPr/>
          </p:nvSpPr>
          <p:spPr bwMode="auto">
            <a:xfrm>
              <a:off x="1463" y="3109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32%</a:t>
              </a:r>
              <a:endParaRPr lang="ru-RU">
                <a:cs typeface="Arial" charset="0"/>
              </a:endParaRPr>
            </a:p>
          </p:txBody>
        </p:sp>
        <p:sp>
          <p:nvSpPr>
            <p:cNvPr id="6188" name="Rectangle 42"/>
            <p:cNvSpPr>
              <a:spLocks noChangeArrowheads="1"/>
            </p:cNvSpPr>
            <p:nvPr/>
          </p:nvSpPr>
          <p:spPr bwMode="auto">
            <a:xfrm>
              <a:off x="2183" y="3598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11%</a:t>
              </a:r>
              <a:endParaRPr lang="ru-RU">
                <a:cs typeface="Arial" charset="0"/>
              </a:endParaRPr>
            </a:p>
          </p:txBody>
        </p:sp>
        <p:sp>
          <p:nvSpPr>
            <p:cNvPr id="6189" name="Rectangle 43"/>
            <p:cNvSpPr>
              <a:spLocks noChangeArrowheads="1"/>
            </p:cNvSpPr>
            <p:nvPr/>
          </p:nvSpPr>
          <p:spPr bwMode="auto">
            <a:xfrm>
              <a:off x="2542" y="3552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13%</a:t>
              </a:r>
              <a:endParaRPr lang="ru-RU">
                <a:cs typeface="Arial" charset="0"/>
              </a:endParaRPr>
            </a:p>
          </p:txBody>
        </p:sp>
        <p:sp>
          <p:nvSpPr>
            <p:cNvPr id="6190" name="Rectangle 44"/>
            <p:cNvSpPr>
              <a:spLocks noChangeArrowheads="1"/>
            </p:cNvSpPr>
            <p:nvPr/>
          </p:nvSpPr>
          <p:spPr bwMode="auto">
            <a:xfrm>
              <a:off x="2902" y="3392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20%</a:t>
              </a:r>
              <a:endParaRPr lang="ru-RU">
                <a:cs typeface="Arial" charset="0"/>
              </a:endParaRPr>
            </a:p>
          </p:txBody>
        </p:sp>
        <p:sp>
          <p:nvSpPr>
            <p:cNvPr id="6191" name="Rectangle 45"/>
            <p:cNvSpPr>
              <a:spLocks noChangeArrowheads="1"/>
            </p:cNvSpPr>
            <p:nvPr/>
          </p:nvSpPr>
          <p:spPr bwMode="auto">
            <a:xfrm>
              <a:off x="3645" y="3658"/>
              <a:ext cx="12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8%</a:t>
              </a:r>
              <a:endParaRPr lang="ru-RU">
                <a:cs typeface="Arial" charset="0"/>
              </a:endParaRPr>
            </a:p>
          </p:txBody>
        </p:sp>
        <p:sp>
          <p:nvSpPr>
            <p:cNvPr id="6192" name="Rectangle 46"/>
            <p:cNvSpPr>
              <a:spLocks noChangeArrowheads="1"/>
            </p:cNvSpPr>
            <p:nvPr/>
          </p:nvSpPr>
          <p:spPr bwMode="auto">
            <a:xfrm>
              <a:off x="3980" y="3547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13%</a:t>
              </a:r>
              <a:endParaRPr lang="ru-RU">
                <a:cs typeface="Arial" charset="0"/>
              </a:endParaRPr>
            </a:p>
          </p:txBody>
        </p:sp>
        <p:sp>
          <p:nvSpPr>
            <p:cNvPr id="6193" name="Rectangle 47"/>
            <p:cNvSpPr>
              <a:spLocks noChangeArrowheads="1"/>
            </p:cNvSpPr>
            <p:nvPr/>
          </p:nvSpPr>
          <p:spPr bwMode="auto">
            <a:xfrm>
              <a:off x="4339" y="3469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16%</a:t>
              </a:r>
              <a:endParaRPr lang="ru-RU">
                <a:cs typeface="Arial" charset="0"/>
              </a:endParaRPr>
            </a:p>
          </p:txBody>
        </p:sp>
        <p:sp>
          <p:nvSpPr>
            <p:cNvPr id="6194" name="Rectangle 48"/>
            <p:cNvSpPr>
              <a:spLocks noChangeArrowheads="1"/>
            </p:cNvSpPr>
            <p:nvPr/>
          </p:nvSpPr>
          <p:spPr bwMode="auto">
            <a:xfrm>
              <a:off x="770" y="3286"/>
              <a:ext cx="12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FFFFFF"/>
                  </a:solidFill>
                  <a:cs typeface="Arial" charset="0"/>
                </a:rPr>
                <a:t>6%</a:t>
              </a:r>
              <a:endParaRPr lang="ru-RU">
                <a:cs typeface="Arial" charset="0"/>
              </a:endParaRPr>
            </a:p>
          </p:txBody>
        </p:sp>
        <p:sp>
          <p:nvSpPr>
            <p:cNvPr id="6195" name="Rectangle 49"/>
            <p:cNvSpPr>
              <a:spLocks noChangeArrowheads="1"/>
            </p:cNvSpPr>
            <p:nvPr/>
          </p:nvSpPr>
          <p:spPr bwMode="auto">
            <a:xfrm>
              <a:off x="1129" y="2586"/>
              <a:ext cx="12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FFFFFF"/>
                  </a:solidFill>
                  <a:cs typeface="Arial" charset="0"/>
                </a:rPr>
                <a:t>6%</a:t>
              </a:r>
              <a:endParaRPr lang="ru-RU">
                <a:cs typeface="Arial" charset="0"/>
              </a:endParaRPr>
            </a:p>
          </p:txBody>
        </p:sp>
        <p:sp>
          <p:nvSpPr>
            <p:cNvPr id="6196" name="Rectangle 50"/>
            <p:cNvSpPr>
              <a:spLocks noChangeArrowheads="1"/>
            </p:cNvSpPr>
            <p:nvPr/>
          </p:nvSpPr>
          <p:spPr bwMode="auto">
            <a:xfrm>
              <a:off x="1488" y="2262"/>
              <a:ext cx="12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FFFFFF"/>
                  </a:solidFill>
                  <a:cs typeface="Arial" charset="0"/>
                </a:rPr>
                <a:t>4%</a:t>
              </a:r>
              <a:endParaRPr lang="ru-RU">
                <a:cs typeface="Arial" charset="0"/>
              </a:endParaRPr>
            </a:p>
          </p:txBody>
        </p:sp>
        <p:sp>
          <p:nvSpPr>
            <p:cNvPr id="6197" name="Rectangle 51"/>
            <p:cNvSpPr>
              <a:spLocks noChangeArrowheads="1"/>
            </p:cNvSpPr>
            <p:nvPr/>
          </p:nvSpPr>
          <p:spPr bwMode="auto">
            <a:xfrm>
              <a:off x="2183" y="3094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FFFFFF"/>
                  </a:solidFill>
                  <a:cs typeface="Arial" charset="0"/>
                </a:rPr>
                <a:t>11%</a:t>
              </a:r>
              <a:endParaRPr lang="ru-RU">
                <a:cs typeface="Arial" charset="0"/>
              </a:endParaRPr>
            </a:p>
          </p:txBody>
        </p:sp>
        <p:sp>
          <p:nvSpPr>
            <p:cNvPr id="6198" name="Rectangle 52"/>
            <p:cNvSpPr>
              <a:spLocks noChangeArrowheads="1"/>
            </p:cNvSpPr>
            <p:nvPr/>
          </p:nvSpPr>
          <p:spPr bwMode="auto">
            <a:xfrm>
              <a:off x="2542" y="2993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FFFFFF"/>
                  </a:solidFill>
                  <a:cs typeface="Arial" charset="0"/>
                </a:rPr>
                <a:t>11%</a:t>
              </a:r>
              <a:endParaRPr lang="ru-RU">
                <a:cs typeface="Arial" charset="0"/>
              </a:endParaRPr>
            </a:p>
          </p:txBody>
        </p:sp>
        <p:sp>
          <p:nvSpPr>
            <p:cNvPr id="6199" name="Rectangle 53"/>
            <p:cNvSpPr>
              <a:spLocks noChangeArrowheads="1"/>
            </p:cNvSpPr>
            <p:nvPr/>
          </p:nvSpPr>
          <p:spPr bwMode="auto">
            <a:xfrm>
              <a:off x="2902" y="2575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FFFFFF"/>
                  </a:solidFill>
                  <a:cs typeface="Arial" charset="0"/>
                </a:rPr>
                <a:t>15%</a:t>
              </a:r>
              <a:endParaRPr lang="ru-RU">
                <a:cs typeface="Arial" charset="0"/>
              </a:endParaRPr>
            </a:p>
          </p:txBody>
        </p:sp>
        <p:sp>
          <p:nvSpPr>
            <p:cNvPr id="6200" name="Rectangle 54"/>
            <p:cNvSpPr>
              <a:spLocks noChangeArrowheads="1"/>
            </p:cNvSpPr>
            <p:nvPr/>
          </p:nvSpPr>
          <p:spPr bwMode="auto">
            <a:xfrm>
              <a:off x="3620" y="3056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FFFFFF"/>
                  </a:solidFill>
                  <a:cs typeface="Arial" charset="0"/>
                </a:rPr>
                <a:t>17%</a:t>
              </a:r>
              <a:endParaRPr lang="ru-RU">
                <a:cs typeface="Arial" charset="0"/>
              </a:endParaRPr>
            </a:p>
          </p:txBody>
        </p:sp>
        <p:sp>
          <p:nvSpPr>
            <p:cNvPr id="6201" name="Rectangle 55"/>
            <p:cNvSpPr>
              <a:spLocks noChangeArrowheads="1"/>
            </p:cNvSpPr>
            <p:nvPr/>
          </p:nvSpPr>
          <p:spPr bwMode="auto">
            <a:xfrm>
              <a:off x="3980" y="2774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FFFFFF"/>
                  </a:solidFill>
                  <a:cs typeface="Arial" charset="0"/>
                </a:rPr>
                <a:t>20%</a:t>
              </a:r>
              <a:endParaRPr lang="ru-RU">
                <a:cs typeface="Arial" charset="0"/>
              </a:endParaRPr>
            </a:p>
          </p:txBody>
        </p:sp>
        <p:sp>
          <p:nvSpPr>
            <p:cNvPr id="6202" name="Rectangle 56"/>
            <p:cNvSpPr>
              <a:spLocks noChangeArrowheads="1"/>
            </p:cNvSpPr>
            <p:nvPr/>
          </p:nvSpPr>
          <p:spPr bwMode="auto">
            <a:xfrm>
              <a:off x="4339" y="2504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FFFFFF"/>
                  </a:solidFill>
                  <a:cs typeface="Arial" charset="0"/>
                </a:rPr>
                <a:t>25%</a:t>
              </a:r>
              <a:endParaRPr lang="ru-RU">
                <a:cs typeface="Arial" charset="0"/>
              </a:endParaRPr>
            </a:p>
          </p:txBody>
        </p:sp>
        <p:sp>
          <p:nvSpPr>
            <p:cNvPr id="6203" name="Rectangle 57"/>
            <p:cNvSpPr>
              <a:spLocks noChangeArrowheads="1"/>
            </p:cNvSpPr>
            <p:nvPr/>
          </p:nvSpPr>
          <p:spPr bwMode="auto">
            <a:xfrm>
              <a:off x="808" y="3981"/>
              <a:ext cx="5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+</a:t>
              </a:r>
              <a:endParaRPr lang="ru-RU">
                <a:cs typeface="Arial" charset="0"/>
              </a:endParaRPr>
            </a:p>
          </p:txBody>
        </p:sp>
        <p:sp>
          <p:nvSpPr>
            <p:cNvPr id="6204" name="Rectangle 58"/>
            <p:cNvSpPr>
              <a:spLocks noChangeArrowheads="1"/>
            </p:cNvSpPr>
            <p:nvPr/>
          </p:nvSpPr>
          <p:spPr bwMode="auto">
            <a:xfrm>
              <a:off x="1168" y="3981"/>
              <a:ext cx="5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=</a:t>
              </a:r>
              <a:endParaRPr lang="ru-RU">
                <a:cs typeface="Arial" charset="0"/>
              </a:endParaRPr>
            </a:p>
          </p:txBody>
        </p:sp>
        <p:sp>
          <p:nvSpPr>
            <p:cNvPr id="6205" name="Rectangle 59"/>
            <p:cNvSpPr>
              <a:spLocks noChangeArrowheads="1"/>
            </p:cNvSpPr>
            <p:nvPr/>
          </p:nvSpPr>
          <p:spPr bwMode="auto">
            <a:xfrm>
              <a:off x="1529" y="398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–</a:t>
              </a:r>
              <a:endParaRPr lang="ru-RU">
                <a:cs typeface="Arial" charset="0"/>
              </a:endParaRPr>
            </a:p>
          </p:txBody>
        </p:sp>
        <p:sp>
          <p:nvSpPr>
            <p:cNvPr id="6206" name="Rectangle 60"/>
            <p:cNvSpPr>
              <a:spLocks noChangeArrowheads="1"/>
            </p:cNvSpPr>
            <p:nvPr/>
          </p:nvSpPr>
          <p:spPr bwMode="auto">
            <a:xfrm>
              <a:off x="2246" y="3981"/>
              <a:ext cx="5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+</a:t>
              </a:r>
              <a:endParaRPr lang="ru-RU">
                <a:cs typeface="Arial" charset="0"/>
              </a:endParaRPr>
            </a:p>
          </p:txBody>
        </p:sp>
        <p:sp>
          <p:nvSpPr>
            <p:cNvPr id="6207" name="Rectangle 61"/>
            <p:cNvSpPr>
              <a:spLocks noChangeArrowheads="1"/>
            </p:cNvSpPr>
            <p:nvPr/>
          </p:nvSpPr>
          <p:spPr bwMode="auto">
            <a:xfrm>
              <a:off x="2605" y="3981"/>
              <a:ext cx="5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=</a:t>
              </a:r>
              <a:endParaRPr lang="ru-RU">
                <a:cs typeface="Arial" charset="0"/>
              </a:endParaRPr>
            </a:p>
          </p:txBody>
        </p:sp>
        <p:sp>
          <p:nvSpPr>
            <p:cNvPr id="6208" name="Rectangle 62"/>
            <p:cNvSpPr>
              <a:spLocks noChangeArrowheads="1"/>
            </p:cNvSpPr>
            <p:nvPr/>
          </p:nvSpPr>
          <p:spPr bwMode="auto">
            <a:xfrm>
              <a:off x="2966" y="398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–</a:t>
              </a:r>
              <a:endParaRPr lang="ru-RU">
                <a:cs typeface="Arial" charset="0"/>
              </a:endParaRPr>
            </a:p>
          </p:txBody>
        </p:sp>
        <p:sp>
          <p:nvSpPr>
            <p:cNvPr id="6209" name="Rectangle 63"/>
            <p:cNvSpPr>
              <a:spLocks noChangeArrowheads="1"/>
            </p:cNvSpPr>
            <p:nvPr/>
          </p:nvSpPr>
          <p:spPr bwMode="auto">
            <a:xfrm>
              <a:off x="3684" y="3981"/>
              <a:ext cx="5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+</a:t>
              </a:r>
              <a:endParaRPr lang="ru-RU">
                <a:cs typeface="Arial" charset="0"/>
              </a:endParaRPr>
            </a:p>
          </p:txBody>
        </p:sp>
        <p:sp>
          <p:nvSpPr>
            <p:cNvPr id="6210" name="Rectangle 64"/>
            <p:cNvSpPr>
              <a:spLocks noChangeArrowheads="1"/>
            </p:cNvSpPr>
            <p:nvPr/>
          </p:nvSpPr>
          <p:spPr bwMode="auto">
            <a:xfrm>
              <a:off x="4043" y="3981"/>
              <a:ext cx="5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=</a:t>
              </a:r>
              <a:endParaRPr lang="ru-RU">
                <a:cs typeface="Arial" charset="0"/>
              </a:endParaRPr>
            </a:p>
          </p:txBody>
        </p:sp>
        <p:sp>
          <p:nvSpPr>
            <p:cNvPr id="6211" name="Rectangle 65"/>
            <p:cNvSpPr>
              <a:spLocks noChangeArrowheads="1"/>
            </p:cNvSpPr>
            <p:nvPr/>
          </p:nvSpPr>
          <p:spPr bwMode="auto">
            <a:xfrm>
              <a:off x="4404" y="398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–</a:t>
              </a:r>
              <a:endParaRPr lang="ru-RU">
                <a:cs typeface="Arial" charset="0"/>
              </a:endParaRPr>
            </a:p>
          </p:txBody>
        </p:sp>
        <p:sp>
          <p:nvSpPr>
            <p:cNvPr id="6212" name="Rectangle 66"/>
            <p:cNvSpPr>
              <a:spLocks noChangeArrowheads="1"/>
            </p:cNvSpPr>
            <p:nvPr/>
          </p:nvSpPr>
          <p:spPr bwMode="auto">
            <a:xfrm>
              <a:off x="1737" y="1288"/>
              <a:ext cx="55" cy="54"/>
            </a:xfrm>
            <a:prstGeom prst="rect">
              <a:avLst/>
            </a:prstGeom>
            <a:solidFill>
              <a:srgbClr val="FF99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3" name="Rectangle 67"/>
            <p:cNvSpPr>
              <a:spLocks noChangeArrowheads="1"/>
            </p:cNvSpPr>
            <p:nvPr/>
          </p:nvSpPr>
          <p:spPr bwMode="auto">
            <a:xfrm>
              <a:off x="1814" y="1265"/>
              <a:ext cx="6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Таких стран нет</a:t>
              </a:r>
              <a:endParaRPr lang="ru-RU">
                <a:cs typeface="Arial" charset="0"/>
              </a:endParaRPr>
            </a:p>
          </p:txBody>
        </p:sp>
        <p:sp>
          <p:nvSpPr>
            <p:cNvPr id="6214" name="Rectangle 68"/>
            <p:cNvSpPr>
              <a:spLocks noChangeArrowheads="1"/>
            </p:cNvSpPr>
            <p:nvPr/>
          </p:nvSpPr>
          <p:spPr bwMode="auto">
            <a:xfrm>
              <a:off x="2516" y="1288"/>
              <a:ext cx="54" cy="54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5" name="Rectangle 69"/>
            <p:cNvSpPr>
              <a:spLocks noChangeArrowheads="1"/>
            </p:cNvSpPr>
            <p:nvPr/>
          </p:nvSpPr>
          <p:spPr bwMode="auto">
            <a:xfrm>
              <a:off x="2592" y="1265"/>
              <a:ext cx="92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Затрудняюсь ответить</a:t>
              </a:r>
              <a:endParaRPr lang="ru-RU">
                <a:cs typeface="Arial" charset="0"/>
              </a:endParaRPr>
            </a:p>
          </p:txBody>
        </p:sp>
        <p:sp>
          <p:nvSpPr>
            <p:cNvPr id="6216" name="Rectangle 70"/>
            <p:cNvSpPr>
              <a:spLocks noChangeArrowheads="1"/>
            </p:cNvSpPr>
            <p:nvPr/>
          </p:nvSpPr>
          <p:spPr bwMode="auto">
            <a:xfrm>
              <a:off x="901" y="1571"/>
              <a:ext cx="7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Куда вы хотели бы</a:t>
              </a:r>
              <a:br>
                <a:rPr lang="ru-RU" sz="1100">
                  <a:solidFill>
                    <a:srgbClr val="000000"/>
                  </a:solidFill>
                  <a:cs typeface="Arial" charset="0"/>
                </a:rPr>
              </a:br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поехать на отдых?</a:t>
              </a:r>
              <a:endParaRPr lang="ru-RU">
                <a:cs typeface="Arial" charset="0"/>
              </a:endParaRPr>
            </a:p>
          </p:txBody>
        </p:sp>
        <p:sp>
          <p:nvSpPr>
            <p:cNvPr id="6217" name="Rectangle 71"/>
            <p:cNvSpPr>
              <a:spLocks noChangeArrowheads="1"/>
            </p:cNvSpPr>
            <p:nvPr/>
          </p:nvSpPr>
          <p:spPr bwMode="auto">
            <a:xfrm>
              <a:off x="2139" y="1571"/>
              <a:ext cx="971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Какие страны являются</a:t>
              </a:r>
              <a:br>
                <a:rPr lang="ru-RU" sz="1100">
                  <a:solidFill>
                    <a:srgbClr val="000000"/>
                  </a:solidFill>
                  <a:cs typeface="Arial" charset="0"/>
                </a:rPr>
              </a:br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дружественными</a:t>
              </a:r>
              <a:br>
                <a:rPr lang="ru-RU" sz="1100">
                  <a:solidFill>
                    <a:srgbClr val="000000"/>
                  </a:solidFill>
                  <a:cs typeface="Arial" charset="0"/>
                </a:rPr>
              </a:br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для нашей страны?</a:t>
              </a:r>
              <a:endParaRPr lang="ru-RU">
                <a:cs typeface="Arial" charset="0"/>
              </a:endParaRPr>
            </a:p>
          </p:txBody>
        </p:sp>
        <p:sp>
          <p:nvSpPr>
            <p:cNvPr id="6218" name="Rectangle 72"/>
            <p:cNvSpPr>
              <a:spLocks noChangeArrowheads="1"/>
            </p:cNvSpPr>
            <p:nvPr/>
          </p:nvSpPr>
          <p:spPr bwMode="auto">
            <a:xfrm>
              <a:off x="3504" y="1571"/>
              <a:ext cx="1072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Из каких стран желателен</a:t>
              </a:r>
              <a:br>
                <a:rPr lang="ru-RU" sz="1100">
                  <a:solidFill>
                    <a:srgbClr val="000000"/>
                  </a:solidFill>
                  <a:cs typeface="Arial" charset="0"/>
                </a:rPr>
              </a:br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приток капиталов</a:t>
              </a:r>
              <a:br>
                <a:rPr lang="ru-RU" sz="1100">
                  <a:solidFill>
                    <a:srgbClr val="000000"/>
                  </a:solidFill>
                  <a:cs typeface="Arial" charset="0"/>
                </a:rPr>
              </a:br>
              <a:r>
                <a:rPr lang="ru-RU" sz="1100">
                  <a:solidFill>
                    <a:srgbClr val="000000"/>
                  </a:solidFill>
                  <a:cs typeface="Arial" charset="0"/>
                </a:rPr>
                <a:t>в нашу страну?</a:t>
              </a:r>
              <a:endParaRPr lang="ru-RU">
                <a:cs typeface="Arial" charset="0"/>
              </a:endParaRPr>
            </a:p>
          </p:txBody>
        </p:sp>
        <p:sp>
          <p:nvSpPr>
            <p:cNvPr id="6219" name="Rectangle 73"/>
            <p:cNvSpPr>
              <a:spLocks noChangeArrowheads="1"/>
            </p:cNvSpPr>
            <p:nvPr/>
          </p:nvSpPr>
          <p:spPr bwMode="auto">
            <a:xfrm>
              <a:off x="612" y="1480"/>
              <a:ext cx="4037" cy="2631"/>
            </a:xfrm>
            <a:prstGeom prst="rect">
              <a:avLst/>
            </a:prstGeom>
            <a:noFill/>
            <a:ln w="7938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0" name="Rectangle 74"/>
            <p:cNvSpPr>
              <a:spLocks noChangeArrowheads="1"/>
            </p:cNvSpPr>
            <p:nvPr/>
          </p:nvSpPr>
          <p:spPr bwMode="auto">
            <a:xfrm>
              <a:off x="1905" y="1480"/>
              <a:ext cx="1452" cy="2631"/>
            </a:xfrm>
            <a:prstGeom prst="rect">
              <a:avLst/>
            </a:prstGeom>
            <a:noFill/>
            <a:ln w="7938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2" name="Rectangle 76"/>
          <p:cNvSpPr>
            <a:spLocks noChangeArrowheads="1"/>
          </p:cNvSpPr>
          <p:nvPr/>
        </p:nvSpPr>
        <p:spPr bwMode="auto">
          <a:xfrm>
            <a:off x="2627313" y="6092825"/>
            <a:ext cx="3224212" cy="639763"/>
          </a:xfrm>
          <a:prstGeom prst="rect">
            <a:avLst/>
          </a:prstGeom>
          <a:noFill/>
          <a:ln w="381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anchor="ctr">
            <a:spAutoFit/>
          </a:bodyPr>
          <a:lstStyle/>
          <a:p>
            <a:r>
              <a:rPr lang="ru-RU" sz="1200"/>
              <a:t>«+» – Оптимисты (ответы «Будет лучше»);</a:t>
            </a:r>
          </a:p>
          <a:p>
            <a:r>
              <a:rPr lang="ru-RU" sz="1200"/>
              <a:t>«=» – Ответы «Ничего не изменится»;</a:t>
            </a:r>
          </a:p>
          <a:p>
            <a:r>
              <a:rPr lang="ru-RU" sz="1200"/>
              <a:t>«–» – Пессимисты (ответы «Будет хуже»).</a:t>
            </a:r>
          </a:p>
        </p:txBody>
      </p:sp>
    </p:spTree>
    <p:extLst>
      <p:ext uri="{BB962C8B-B14F-4D97-AF65-F5344CB8AC3E}">
        <p14:creationId xmlns:p14="http://schemas.microsoft.com/office/powerpoint/2010/main" val="18510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09A140-0E69-4E8F-BDB4-CDD536CD9CA9}" type="slidenum">
              <a:rPr lang="lt-LT" smtClean="0">
                <a:latin typeface="Arial" charset="0"/>
              </a:rPr>
              <a:pPr/>
              <a:t>29</a:t>
            </a:fld>
            <a:endParaRPr lang="lt-LT" smtClean="0">
              <a:latin typeface="Arial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097338" y="276225"/>
            <a:ext cx="48672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ЭКОНОМИЧЕСКИЕ ПРИОРИТЕТЫ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8928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>
                <a:solidFill>
                  <a:srgbClr val="5F5F5F"/>
                </a:solidFill>
              </a:rPr>
              <a:t>Средние доли упоминаний приоритетных векторов по странам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6553200"/>
            <a:ext cx="205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Все страны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660525" y="1670050"/>
            <a:ext cx="7443788" cy="4602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5" name="Freeform 6"/>
          <p:cNvSpPr>
            <a:spLocks/>
          </p:cNvSpPr>
          <p:nvPr/>
        </p:nvSpPr>
        <p:spPr bwMode="auto">
          <a:xfrm>
            <a:off x="5273675" y="2312988"/>
            <a:ext cx="847725" cy="1593850"/>
          </a:xfrm>
          <a:custGeom>
            <a:avLst/>
            <a:gdLst>
              <a:gd name="T0" fmla="*/ 0 w 534"/>
              <a:gd name="T1" fmla="*/ 1558925 h 1004"/>
              <a:gd name="T2" fmla="*/ 847725 w 534"/>
              <a:gd name="T3" fmla="*/ 0 h 1004"/>
              <a:gd name="T4" fmla="*/ 847725 w 534"/>
              <a:gd name="T5" fmla="*/ 34925 h 1004"/>
              <a:gd name="T6" fmla="*/ 0 w 534"/>
              <a:gd name="T7" fmla="*/ 1593850 h 1004"/>
              <a:gd name="T8" fmla="*/ 0 w 534"/>
              <a:gd name="T9" fmla="*/ 1558925 h 1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4" h="1004">
                <a:moveTo>
                  <a:pt x="0" y="982"/>
                </a:moveTo>
                <a:lnTo>
                  <a:pt x="534" y="0"/>
                </a:lnTo>
                <a:lnTo>
                  <a:pt x="534" y="22"/>
                </a:lnTo>
                <a:lnTo>
                  <a:pt x="0" y="1004"/>
                </a:lnTo>
                <a:lnTo>
                  <a:pt x="0" y="982"/>
                </a:lnTo>
                <a:close/>
              </a:path>
            </a:pathLst>
          </a:custGeom>
          <a:solidFill>
            <a:srgbClr val="1A338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0471" name="Freeform 7"/>
          <p:cNvSpPr>
            <a:spLocks/>
          </p:cNvSpPr>
          <p:nvPr/>
        </p:nvSpPr>
        <p:spPr bwMode="auto">
          <a:xfrm>
            <a:off x="5321300" y="2117725"/>
            <a:ext cx="847725" cy="1706563"/>
          </a:xfrm>
          <a:custGeom>
            <a:avLst/>
            <a:gdLst>
              <a:gd name="T0" fmla="*/ 0 w 534"/>
              <a:gd name="T1" fmla="*/ 0 h 1075"/>
              <a:gd name="T2" fmla="*/ 24 w 534"/>
              <a:gd name="T3" fmla="*/ 0 h 1075"/>
              <a:gd name="T4" fmla="*/ 46 w 534"/>
              <a:gd name="T5" fmla="*/ 1 h 1075"/>
              <a:gd name="T6" fmla="*/ 46 w 534"/>
              <a:gd name="T7" fmla="*/ 1 h 1075"/>
              <a:gd name="T8" fmla="*/ 69 w 534"/>
              <a:gd name="T9" fmla="*/ 2 h 1075"/>
              <a:gd name="T10" fmla="*/ 92 w 534"/>
              <a:gd name="T11" fmla="*/ 2 h 1075"/>
              <a:gd name="T12" fmla="*/ 92 w 534"/>
              <a:gd name="T13" fmla="*/ 2 h 1075"/>
              <a:gd name="T14" fmla="*/ 114 w 534"/>
              <a:gd name="T15" fmla="*/ 4 h 1075"/>
              <a:gd name="T16" fmla="*/ 138 w 534"/>
              <a:gd name="T17" fmla="*/ 5 h 1075"/>
              <a:gd name="T18" fmla="*/ 138 w 534"/>
              <a:gd name="T19" fmla="*/ 5 h 1075"/>
              <a:gd name="T20" fmla="*/ 161 w 534"/>
              <a:gd name="T21" fmla="*/ 8 h 1075"/>
              <a:gd name="T22" fmla="*/ 183 w 534"/>
              <a:gd name="T23" fmla="*/ 10 h 1075"/>
              <a:gd name="T24" fmla="*/ 183 w 534"/>
              <a:gd name="T25" fmla="*/ 10 h 1075"/>
              <a:gd name="T26" fmla="*/ 206 w 534"/>
              <a:gd name="T27" fmla="*/ 13 h 1075"/>
              <a:gd name="T28" fmla="*/ 229 w 534"/>
              <a:gd name="T29" fmla="*/ 16 h 1075"/>
              <a:gd name="T30" fmla="*/ 229 w 534"/>
              <a:gd name="T31" fmla="*/ 16 h 1075"/>
              <a:gd name="T32" fmla="*/ 251 w 534"/>
              <a:gd name="T33" fmla="*/ 20 h 1075"/>
              <a:gd name="T34" fmla="*/ 273 w 534"/>
              <a:gd name="T35" fmla="*/ 23 h 1075"/>
              <a:gd name="T36" fmla="*/ 273 w 534"/>
              <a:gd name="T37" fmla="*/ 23 h 1075"/>
              <a:gd name="T38" fmla="*/ 296 w 534"/>
              <a:gd name="T39" fmla="*/ 27 h 1075"/>
              <a:gd name="T40" fmla="*/ 318 w 534"/>
              <a:gd name="T41" fmla="*/ 32 h 1075"/>
              <a:gd name="T42" fmla="*/ 318 w 534"/>
              <a:gd name="T43" fmla="*/ 32 h 1075"/>
              <a:gd name="T44" fmla="*/ 340 w 534"/>
              <a:gd name="T45" fmla="*/ 37 h 1075"/>
              <a:gd name="T46" fmla="*/ 362 w 534"/>
              <a:gd name="T47" fmla="*/ 41 h 1075"/>
              <a:gd name="T48" fmla="*/ 362 w 534"/>
              <a:gd name="T49" fmla="*/ 41 h 1075"/>
              <a:gd name="T50" fmla="*/ 384 w 534"/>
              <a:gd name="T51" fmla="*/ 47 h 1075"/>
              <a:gd name="T52" fmla="*/ 406 w 534"/>
              <a:gd name="T53" fmla="*/ 52 h 1075"/>
              <a:gd name="T54" fmla="*/ 406 w 534"/>
              <a:gd name="T55" fmla="*/ 52 h 1075"/>
              <a:gd name="T56" fmla="*/ 427 w 534"/>
              <a:gd name="T57" fmla="*/ 59 h 1075"/>
              <a:gd name="T58" fmla="*/ 449 w 534"/>
              <a:gd name="T59" fmla="*/ 65 h 1075"/>
              <a:gd name="T60" fmla="*/ 449 w 534"/>
              <a:gd name="T61" fmla="*/ 65 h 1075"/>
              <a:gd name="T62" fmla="*/ 470 w 534"/>
              <a:gd name="T63" fmla="*/ 71 h 1075"/>
              <a:gd name="T64" fmla="*/ 492 w 534"/>
              <a:gd name="T65" fmla="*/ 78 h 1075"/>
              <a:gd name="T66" fmla="*/ 492 w 534"/>
              <a:gd name="T67" fmla="*/ 78 h 1075"/>
              <a:gd name="T68" fmla="*/ 513 w 534"/>
              <a:gd name="T69" fmla="*/ 85 h 1075"/>
              <a:gd name="T70" fmla="*/ 534 w 534"/>
              <a:gd name="T71" fmla="*/ 93 h 1075"/>
              <a:gd name="T72" fmla="*/ 0 w 534"/>
              <a:gd name="T73" fmla="*/ 1075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4" h="1075">
                <a:moveTo>
                  <a:pt x="0" y="0"/>
                </a:moveTo>
                <a:lnTo>
                  <a:pt x="0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69" y="2"/>
                </a:lnTo>
                <a:lnTo>
                  <a:pt x="69" y="2"/>
                </a:lnTo>
                <a:lnTo>
                  <a:pt x="69" y="2"/>
                </a:lnTo>
                <a:lnTo>
                  <a:pt x="92" y="2"/>
                </a:lnTo>
                <a:lnTo>
                  <a:pt x="92" y="2"/>
                </a:lnTo>
                <a:lnTo>
                  <a:pt x="92" y="2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38" y="5"/>
                </a:lnTo>
                <a:lnTo>
                  <a:pt x="138" y="5"/>
                </a:lnTo>
                <a:lnTo>
                  <a:pt x="138" y="5"/>
                </a:lnTo>
                <a:lnTo>
                  <a:pt x="161" y="8"/>
                </a:lnTo>
                <a:lnTo>
                  <a:pt x="161" y="8"/>
                </a:lnTo>
                <a:lnTo>
                  <a:pt x="161" y="8"/>
                </a:lnTo>
                <a:lnTo>
                  <a:pt x="183" y="10"/>
                </a:lnTo>
                <a:lnTo>
                  <a:pt x="183" y="10"/>
                </a:lnTo>
                <a:lnTo>
                  <a:pt x="183" y="10"/>
                </a:lnTo>
                <a:lnTo>
                  <a:pt x="206" y="13"/>
                </a:lnTo>
                <a:lnTo>
                  <a:pt x="206" y="13"/>
                </a:lnTo>
                <a:lnTo>
                  <a:pt x="206" y="13"/>
                </a:lnTo>
                <a:lnTo>
                  <a:pt x="229" y="16"/>
                </a:lnTo>
                <a:lnTo>
                  <a:pt x="229" y="16"/>
                </a:lnTo>
                <a:lnTo>
                  <a:pt x="229" y="16"/>
                </a:lnTo>
                <a:lnTo>
                  <a:pt x="251" y="20"/>
                </a:lnTo>
                <a:lnTo>
                  <a:pt x="251" y="20"/>
                </a:lnTo>
                <a:lnTo>
                  <a:pt x="251" y="20"/>
                </a:lnTo>
                <a:lnTo>
                  <a:pt x="273" y="23"/>
                </a:lnTo>
                <a:lnTo>
                  <a:pt x="273" y="23"/>
                </a:lnTo>
                <a:lnTo>
                  <a:pt x="273" y="23"/>
                </a:lnTo>
                <a:lnTo>
                  <a:pt x="296" y="27"/>
                </a:lnTo>
                <a:lnTo>
                  <a:pt x="296" y="27"/>
                </a:lnTo>
                <a:lnTo>
                  <a:pt x="296" y="27"/>
                </a:lnTo>
                <a:lnTo>
                  <a:pt x="318" y="32"/>
                </a:lnTo>
                <a:lnTo>
                  <a:pt x="318" y="32"/>
                </a:lnTo>
                <a:lnTo>
                  <a:pt x="318" y="32"/>
                </a:lnTo>
                <a:lnTo>
                  <a:pt x="340" y="37"/>
                </a:lnTo>
                <a:lnTo>
                  <a:pt x="340" y="37"/>
                </a:lnTo>
                <a:lnTo>
                  <a:pt x="340" y="37"/>
                </a:lnTo>
                <a:lnTo>
                  <a:pt x="362" y="41"/>
                </a:lnTo>
                <a:lnTo>
                  <a:pt x="362" y="41"/>
                </a:lnTo>
                <a:lnTo>
                  <a:pt x="362" y="41"/>
                </a:lnTo>
                <a:lnTo>
                  <a:pt x="384" y="47"/>
                </a:lnTo>
                <a:lnTo>
                  <a:pt x="384" y="47"/>
                </a:lnTo>
                <a:lnTo>
                  <a:pt x="384" y="47"/>
                </a:lnTo>
                <a:lnTo>
                  <a:pt x="406" y="52"/>
                </a:lnTo>
                <a:lnTo>
                  <a:pt x="406" y="52"/>
                </a:lnTo>
                <a:lnTo>
                  <a:pt x="406" y="52"/>
                </a:lnTo>
                <a:lnTo>
                  <a:pt x="427" y="59"/>
                </a:lnTo>
                <a:lnTo>
                  <a:pt x="427" y="59"/>
                </a:lnTo>
                <a:lnTo>
                  <a:pt x="427" y="59"/>
                </a:lnTo>
                <a:lnTo>
                  <a:pt x="449" y="65"/>
                </a:lnTo>
                <a:lnTo>
                  <a:pt x="449" y="65"/>
                </a:lnTo>
                <a:lnTo>
                  <a:pt x="449" y="65"/>
                </a:lnTo>
                <a:lnTo>
                  <a:pt x="470" y="71"/>
                </a:lnTo>
                <a:lnTo>
                  <a:pt x="470" y="71"/>
                </a:lnTo>
                <a:lnTo>
                  <a:pt x="470" y="71"/>
                </a:lnTo>
                <a:lnTo>
                  <a:pt x="492" y="78"/>
                </a:lnTo>
                <a:lnTo>
                  <a:pt x="492" y="78"/>
                </a:lnTo>
                <a:lnTo>
                  <a:pt x="492" y="78"/>
                </a:lnTo>
                <a:lnTo>
                  <a:pt x="513" y="85"/>
                </a:lnTo>
                <a:lnTo>
                  <a:pt x="513" y="85"/>
                </a:lnTo>
                <a:lnTo>
                  <a:pt x="513" y="85"/>
                </a:lnTo>
                <a:lnTo>
                  <a:pt x="534" y="93"/>
                </a:lnTo>
                <a:lnTo>
                  <a:pt x="534" y="93"/>
                </a:lnTo>
                <a:lnTo>
                  <a:pt x="0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7" name="Freeform 8"/>
          <p:cNvSpPr>
            <a:spLocks/>
          </p:cNvSpPr>
          <p:nvPr/>
        </p:nvSpPr>
        <p:spPr bwMode="auto">
          <a:xfrm>
            <a:off x="5661025" y="3398838"/>
            <a:ext cx="2051050" cy="330200"/>
          </a:xfrm>
          <a:custGeom>
            <a:avLst/>
            <a:gdLst>
              <a:gd name="T0" fmla="*/ 0 w 1292"/>
              <a:gd name="T1" fmla="*/ 295275 h 208"/>
              <a:gd name="T2" fmla="*/ 2051050 w 1292"/>
              <a:gd name="T3" fmla="*/ 0 h 208"/>
              <a:gd name="T4" fmla="*/ 2051050 w 1292"/>
              <a:gd name="T5" fmla="*/ 34925 h 208"/>
              <a:gd name="T6" fmla="*/ 0 w 1292"/>
              <a:gd name="T7" fmla="*/ 330200 h 208"/>
              <a:gd name="T8" fmla="*/ 0 w 1292"/>
              <a:gd name="T9" fmla="*/ 295275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2" h="208">
                <a:moveTo>
                  <a:pt x="0" y="186"/>
                </a:moveTo>
                <a:lnTo>
                  <a:pt x="1292" y="0"/>
                </a:lnTo>
                <a:lnTo>
                  <a:pt x="1292" y="22"/>
                </a:lnTo>
                <a:lnTo>
                  <a:pt x="0" y="208"/>
                </a:lnTo>
                <a:lnTo>
                  <a:pt x="0" y="186"/>
                </a:lnTo>
                <a:close/>
              </a:path>
            </a:pathLst>
          </a:custGeom>
          <a:solidFill>
            <a:srgbClr val="4D66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8" name="Freeform 9"/>
          <p:cNvSpPr>
            <a:spLocks/>
          </p:cNvSpPr>
          <p:nvPr/>
        </p:nvSpPr>
        <p:spPr bwMode="auto">
          <a:xfrm>
            <a:off x="5491163" y="2228850"/>
            <a:ext cx="2203450" cy="1557338"/>
          </a:xfrm>
          <a:custGeom>
            <a:avLst/>
            <a:gdLst>
              <a:gd name="T0" fmla="*/ 879475 w 1292"/>
              <a:gd name="T1" fmla="*/ 11113 h 981"/>
              <a:gd name="T2" fmla="*/ 914400 w 1292"/>
              <a:gd name="T3" fmla="*/ 23813 h 981"/>
              <a:gd name="T4" fmla="*/ 946150 w 1292"/>
              <a:gd name="T5" fmla="*/ 38100 h 981"/>
              <a:gd name="T6" fmla="*/ 977900 w 1292"/>
              <a:gd name="T7" fmla="*/ 50800 h 981"/>
              <a:gd name="T8" fmla="*/ 1011238 w 1292"/>
              <a:gd name="T9" fmla="*/ 65088 h 981"/>
              <a:gd name="T10" fmla="*/ 1041400 w 1292"/>
              <a:gd name="T11" fmla="*/ 79375 h 981"/>
              <a:gd name="T12" fmla="*/ 1073150 w 1292"/>
              <a:gd name="T13" fmla="*/ 95250 h 981"/>
              <a:gd name="T14" fmla="*/ 1103313 w 1292"/>
              <a:gd name="T15" fmla="*/ 111125 h 981"/>
              <a:gd name="T16" fmla="*/ 1135063 w 1292"/>
              <a:gd name="T17" fmla="*/ 125413 h 981"/>
              <a:gd name="T18" fmla="*/ 1165225 w 1292"/>
              <a:gd name="T19" fmla="*/ 142875 h 981"/>
              <a:gd name="T20" fmla="*/ 1193800 w 1292"/>
              <a:gd name="T21" fmla="*/ 158750 h 981"/>
              <a:gd name="T22" fmla="*/ 1223963 w 1292"/>
              <a:gd name="T23" fmla="*/ 176213 h 981"/>
              <a:gd name="T24" fmla="*/ 1254125 w 1292"/>
              <a:gd name="T25" fmla="*/ 195263 h 981"/>
              <a:gd name="T26" fmla="*/ 1282700 w 1292"/>
              <a:gd name="T27" fmla="*/ 212725 h 981"/>
              <a:gd name="T28" fmla="*/ 1311275 w 1292"/>
              <a:gd name="T29" fmla="*/ 231775 h 981"/>
              <a:gd name="T30" fmla="*/ 1339850 w 1292"/>
              <a:gd name="T31" fmla="*/ 250825 h 981"/>
              <a:gd name="T32" fmla="*/ 1366838 w 1292"/>
              <a:gd name="T33" fmla="*/ 269875 h 981"/>
              <a:gd name="T34" fmla="*/ 1393825 w 1292"/>
              <a:gd name="T35" fmla="*/ 290513 h 981"/>
              <a:gd name="T36" fmla="*/ 1420813 w 1292"/>
              <a:gd name="T37" fmla="*/ 309563 h 981"/>
              <a:gd name="T38" fmla="*/ 1447800 w 1292"/>
              <a:gd name="T39" fmla="*/ 330200 h 981"/>
              <a:gd name="T40" fmla="*/ 1473200 w 1292"/>
              <a:gd name="T41" fmla="*/ 350838 h 981"/>
              <a:gd name="T42" fmla="*/ 1498600 w 1292"/>
              <a:gd name="T43" fmla="*/ 371475 h 981"/>
              <a:gd name="T44" fmla="*/ 1524000 w 1292"/>
              <a:gd name="T45" fmla="*/ 393700 h 981"/>
              <a:gd name="T46" fmla="*/ 1547813 w 1292"/>
              <a:gd name="T47" fmla="*/ 415925 h 981"/>
              <a:gd name="T48" fmla="*/ 1571625 w 1292"/>
              <a:gd name="T49" fmla="*/ 439738 h 981"/>
              <a:gd name="T50" fmla="*/ 1595438 w 1292"/>
              <a:gd name="T51" fmla="*/ 461963 h 981"/>
              <a:gd name="T52" fmla="*/ 1619250 w 1292"/>
              <a:gd name="T53" fmla="*/ 484188 h 981"/>
              <a:gd name="T54" fmla="*/ 1641475 w 1292"/>
              <a:gd name="T55" fmla="*/ 508000 h 981"/>
              <a:gd name="T56" fmla="*/ 1663700 w 1292"/>
              <a:gd name="T57" fmla="*/ 530225 h 981"/>
              <a:gd name="T58" fmla="*/ 1684338 w 1292"/>
              <a:gd name="T59" fmla="*/ 554038 h 981"/>
              <a:gd name="T60" fmla="*/ 1706563 w 1292"/>
              <a:gd name="T61" fmla="*/ 579438 h 981"/>
              <a:gd name="T62" fmla="*/ 1727200 w 1292"/>
              <a:gd name="T63" fmla="*/ 604838 h 981"/>
              <a:gd name="T64" fmla="*/ 1746250 w 1292"/>
              <a:gd name="T65" fmla="*/ 628650 h 981"/>
              <a:gd name="T66" fmla="*/ 1766888 w 1292"/>
              <a:gd name="T67" fmla="*/ 654050 h 981"/>
              <a:gd name="T68" fmla="*/ 1785938 w 1292"/>
              <a:gd name="T69" fmla="*/ 679450 h 981"/>
              <a:gd name="T70" fmla="*/ 1803400 w 1292"/>
              <a:gd name="T71" fmla="*/ 704850 h 981"/>
              <a:gd name="T72" fmla="*/ 1820863 w 1292"/>
              <a:gd name="T73" fmla="*/ 730250 h 981"/>
              <a:gd name="T74" fmla="*/ 1838325 w 1292"/>
              <a:gd name="T75" fmla="*/ 757238 h 981"/>
              <a:gd name="T76" fmla="*/ 1855788 w 1292"/>
              <a:gd name="T77" fmla="*/ 782638 h 981"/>
              <a:gd name="T78" fmla="*/ 1871663 w 1292"/>
              <a:gd name="T79" fmla="*/ 809625 h 981"/>
              <a:gd name="T80" fmla="*/ 1889125 w 1292"/>
              <a:gd name="T81" fmla="*/ 836613 h 981"/>
              <a:gd name="T82" fmla="*/ 1903413 w 1292"/>
              <a:gd name="T83" fmla="*/ 863600 h 981"/>
              <a:gd name="T84" fmla="*/ 1917700 w 1292"/>
              <a:gd name="T85" fmla="*/ 890588 h 981"/>
              <a:gd name="T86" fmla="*/ 1931988 w 1292"/>
              <a:gd name="T87" fmla="*/ 919163 h 981"/>
              <a:gd name="T88" fmla="*/ 1944688 w 1292"/>
              <a:gd name="T89" fmla="*/ 946150 h 981"/>
              <a:gd name="T90" fmla="*/ 1957388 w 1292"/>
              <a:gd name="T91" fmla="*/ 974725 h 981"/>
              <a:gd name="T92" fmla="*/ 1968500 w 1292"/>
              <a:gd name="T93" fmla="*/ 1003300 h 981"/>
              <a:gd name="T94" fmla="*/ 1981200 w 1292"/>
              <a:gd name="T95" fmla="*/ 1030288 h 981"/>
              <a:gd name="T96" fmla="*/ 1992313 w 1292"/>
              <a:gd name="T97" fmla="*/ 1058863 h 981"/>
              <a:gd name="T98" fmla="*/ 2003425 w 1292"/>
              <a:gd name="T99" fmla="*/ 1087438 h 981"/>
              <a:gd name="T100" fmla="*/ 2012950 w 1292"/>
              <a:gd name="T101" fmla="*/ 1116013 h 981"/>
              <a:gd name="T102" fmla="*/ 2020888 w 1292"/>
              <a:gd name="T103" fmla="*/ 1146175 h 981"/>
              <a:gd name="T104" fmla="*/ 2030413 w 1292"/>
              <a:gd name="T105" fmla="*/ 1174750 h 981"/>
              <a:gd name="T106" fmla="*/ 2038350 w 1292"/>
              <a:gd name="T107" fmla="*/ 1203325 h 981"/>
              <a:gd name="T108" fmla="*/ 2044700 w 1292"/>
              <a:gd name="T109" fmla="*/ 1231900 h 981"/>
              <a:gd name="T110" fmla="*/ 2051050 w 1292"/>
              <a:gd name="T111" fmla="*/ 1262063 h 981"/>
              <a:gd name="T112" fmla="*/ 847725 w 1292"/>
              <a:gd name="T113" fmla="*/ 0 h 9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92" h="981">
                <a:moveTo>
                  <a:pt x="534" y="0"/>
                </a:moveTo>
                <a:lnTo>
                  <a:pt x="534" y="0"/>
                </a:lnTo>
                <a:lnTo>
                  <a:pt x="554" y="7"/>
                </a:lnTo>
                <a:lnTo>
                  <a:pt x="576" y="15"/>
                </a:lnTo>
                <a:lnTo>
                  <a:pt x="596" y="24"/>
                </a:lnTo>
                <a:lnTo>
                  <a:pt x="616" y="32"/>
                </a:lnTo>
                <a:lnTo>
                  <a:pt x="637" y="41"/>
                </a:lnTo>
                <a:lnTo>
                  <a:pt x="656" y="50"/>
                </a:lnTo>
                <a:lnTo>
                  <a:pt x="676" y="60"/>
                </a:lnTo>
                <a:lnTo>
                  <a:pt x="695" y="70"/>
                </a:lnTo>
                <a:lnTo>
                  <a:pt x="715" y="79"/>
                </a:lnTo>
                <a:lnTo>
                  <a:pt x="734" y="90"/>
                </a:lnTo>
                <a:lnTo>
                  <a:pt x="752" y="100"/>
                </a:lnTo>
                <a:lnTo>
                  <a:pt x="771" y="111"/>
                </a:lnTo>
                <a:lnTo>
                  <a:pt x="790" y="123"/>
                </a:lnTo>
                <a:lnTo>
                  <a:pt x="808" y="134"/>
                </a:lnTo>
                <a:lnTo>
                  <a:pt x="826" y="146"/>
                </a:lnTo>
                <a:lnTo>
                  <a:pt x="844" y="158"/>
                </a:lnTo>
                <a:lnTo>
                  <a:pt x="861" y="170"/>
                </a:lnTo>
                <a:lnTo>
                  <a:pt x="878" y="183"/>
                </a:lnTo>
                <a:lnTo>
                  <a:pt x="895" y="195"/>
                </a:lnTo>
                <a:lnTo>
                  <a:pt x="912" y="208"/>
                </a:lnTo>
                <a:lnTo>
                  <a:pt x="928" y="221"/>
                </a:lnTo>
                <a:lnTo>
                  <a:pt x="944" y="234"/>
                </a:lnTo>
                <a:lnTo>
                  <a:pt x="960" y="248"/>
                </a:lnTo>
                <a:lnTo>
                  <a:pt x="975" y="262"/>
                </a:lnTo>
                <a:lnTo>
                  <a:pt x="990" y="277"/>
                </a:lnTo>
                <a:lnTo>
                  <a:pt x="1005" y="291"/>
                </a:lnTo>
                <a:lnTo>
                  <a:pt x="1020" y="305"/>
                </a:lnTo>
                <a:lnTo>
                  <a:pt x="1034" y="320"/>
                </a:lnTo>
                <a:lnTo>
                  <a:pt x="1048" y="334"/>
                </a:lnTo>
                <a:lnTo>
                  <a:pt x="1061" y="349"/>
                </a:lnTo>
                <a:lnTo>
                  <a:pt x="1075" y="365"/>
                </a:lnTo>
                <a:lnTo>
                  <a:pt x="1088" y="381"/>
                </a:lnTo>
                <a:lnTo>
                  <a:pt x="1100" y="396"/>
                </a:lnTo>
                <a:lnTo>
                  <a:pt x="1113" y="412"/>
                </a:lnTo>
                <a:lnTo>
                  <a:pt x="1125" y="428"/>
                </a:lnTo>
                <a:lnTo>
                  <a:pt x="1136" y="444"/>
                </a:lnTo>
                <a:lnTo>
                  <a:pt x="1147" y="460"/>
                </a:lnTo>
                <a:lnTo>
                  <a:pt x="1158" y="477"/>
                </a:lnTo>
                <a:lnTo>
                  <a:pt x="1169" y="493"/>
                </a:lnTo>
                <a:lnTo>
                  <a:pt x="1179" y="510"/>
                </a:lnTo>
                <a:lnTo>
                  <a:pt x="1190" y="527"/>
                </a:lnTo>
                <a:lnTo>
                  <a:pt x="1199" y="544"/>
                </a:lnTo>
                <a:lnTo>
                  <a:pt x="1208" y="561"/>
                </a:lnTo>
                <a:lnTo>
                  <a:pt x="1217" y="579"/>
                </a:lnTo>
                <a:lnTo>
                  <a:pt x="1225" y="596"/>
                </a:lnTo>
                <a:lnTo>
                  <a:pt x="1233" y="614"/>
                </a:lnTo>
                <a:lnTo>
                  <a:pt x="1240" y="632"/>
                </a:lnTo>
                <a:lnTo>
                  <a:pt x="1248" y="649"/>
                </a:lnTo>
                <a:lnTo>
                  <a:pt x="1255" y="667"/>
                </a:lnTo>
                <a:lnTo>
                  <a:pt x="1262" y="685"/>
                </a:lnTo>
                <a:lnTo>
                  <a:pt x="1268" y="703"/>
                </a:lnTo>
                <a:lnTo>
                  <a:pt x="1273" y="722"/>
                </a:lnTo>
                <a:lnTo>
                  <a:pt x="1279" y="740"/>
                </a:lnTo>
                <a:lnTo>
                  <a:pt x="1284" y="758"/>
                </a:lnTo>
                <a:lnTo>
                  <a:pt x="1288" y="776"/>
                </a:lnTo>
                <a:lnTo>
                  <a:pt x="1292" y="795"/>
                </a:lnTo>
                <a:lnTo>
                  <a:pt x="0" y="981"/>
                </a:lnTo>
                <a:lnTo>
                  <a:pt x="534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9" name="Freeform 10"/>
          <p:cNvSpPr>
            <a:spLocks/>
          </p:cNvSpPr>
          <p:nvPr/>
        </p:nvSpPr>
        <p:spPr bwMode="auto">
          <a:xfrm>
            <a:off x="7356475" y="3871913"/>
            <a:ext cx="1588" cy="93662"/>
          </a:xfrm>
          <a:custGeom>
            <a:avLst/>
            <a:gdLst>
              <a:gd name="T0" fmla="*/ 1588 w 1"/>
              <a:gd name="T1" fmla="*/ 0 h 59"/>
              <a:gd name="T2" fmla="*/ 1588 w 1"/>
              <a:gd name="T3" fmla="*/ 0 h 59"/>
              <a:gd name="T4" fmla="*/ 0 w 1"/>
              <a:gd name="T5" fmla="*/ 30162 h 59"/>
              <a:gd name="T6" fmla="*/ 0 w 1"/>
              <a:gd name="T7" fmla="*/ 30162 h 59"/>
              <a:gd name="T8" fmla="*/ 0 w 1"/>
              <a:gd name="T9" fmla="*/ 30162 h 59"/>
              <a:gd name="T10" fmla="*/ 0 w 1"/>
              <a:gd name="T11" fmla="*/ 58737 h 59"/>
              <a:gd name="T12" fmla="*/ 0 w 1"/>
              <a:gd name="T13" fmla="*/ 58737 h 59"/>
              <a:gd name="T14" fmla="*/ 0 w 1"/>
              <a:gd name="T15" fmla="*/ 93662 h 59"/>
              <a:gd name="T16" fmla="*/ 0 w 1"/>
              <a:gd name="T17" fmla="*/ 93662 h 59"/>
              <a:gd name="T18" fmla="*/ 0 w 1"/>
              <a:gd name="T19" fmla="*/ 65087 h 59"/>
              <a:gd name="T20" fmla="*/ 0 w 1"/>
              <a:gd name="T21" fmla="*/ 65087 h 59"/>
              <a:gd name="T22" fmla="*/ 0 w 1"/>
              <a:gd name="T23" fmla="*/ 65087 h 59"/>
              <a:gd name="T24" fmla="*/ 1588 w 1"/>
              <a:gd name="T25" fmla="*/ 34925 h 59"/>
              <a:gd name="T26" fmla="*/ 1588 w 1"/>
              <a:gd name="T27" fmla="*/ 34925 h 59"/>
              <a:gd name="T28" fmla="*/ 1588 w 1"/>
              <a:gd name="T29" fmla="*/ 0 h 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" h="59">
                <a:moveTo>
                  <a:pt x="1" y="0"/>
                </a:moveTo>
                <a:lnTo>
                  <a:pt x="1" y="0"/>
                </a:lnTo>
                <a:lnTo>
                  <a:pt x="0" y="19"/>
                </a:lnTo>
                <a:lnTo>
                  <a:pt x="0" y="37"/>
                </a:lnTo>
                <a:lnTo>
                  <a:pt x="0" y="59"/>
                </a:lnTo>
                <a:lnTo>
                  <a:pt x="0" y="41"/>
                </a:lnTo>
                <a:lnTo>
                  <a:pt x="1" y="22"/>
                </a:lnTo>
                <a:lnTo>
                  <a:pt x="1" y="0"/>
                </a:lnTo>
                <a:close/>
              </a:path>
            </a:pathLst>
          </a:custGeom>
          <a:solidFill>
            <a:srgbClr val="1A338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0" name="Freeform 11"/>
          <p:cNvSpPr>
            <a:spLocks/>
          </p:cNvSpPr>
          <p:nvPr/>
        </p:nvSpPr>
        <p:spPr bwMode="auto">
          <a:xfrm>
            <a:off x="5273675" y="3871913"/>
            <a:ext cx="2081213" cy="93662"/>
          </a:xfrm>
          <a:custGeom>
            <a:avLst/>
            <a:gdLst>
              <a:gd name="T0" fmla="*/ 0 w 1311"/>
              <a:gd name="T1" fmla="*/ 0 h 59"/>
              <a:gd name="T2" fmla="*/ 2081213 w 1311"/>
              <a:gd name="T3" fmla="*/ 58737 h 59"/>
              <a:gd name="T4" fmla="*/ 2081213 w 1311"/>
              <a:gd name="T5" fmla="*/ 93662 h 59"/>
              <a:gd name="T6" fmla="*/ 0 w 1311"/>
              <a:gd name="T7" fmla="*/ 34925 h 59"/>
              <a:gd name="T8" fmla="*/ 0 w 1311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1" h="59">
                <a:moveTo>
                  <a:pt x="0" y="0"/>
                </a:moveTo>
                <a:lnTo>
                  <a:pt x="1311" y="37"/>
                </a:lnTo>
                <a:lnTo>
                  <a:pt x="1311" y="59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1A338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1" name="Freeform 12"/>
          <p:cNvSpPr>
            <a:spLocks/>
          </p:cNvSpPr>
          <p:nvPr/>
        </p:nvSpPr>
        <p:spPr bwMode="auto">
          <a:xfrm>
            <a:off x="5321299" y="3563939"/>
            <a:ext cx="2373313" cy="400050"/>
          </a:xfrm>
          <a:custGeom>
            <a:avLst/>
            <a:gdLst>
              <a:gd name="T0" fmla="*/ 2051050 w 1313"/>
              <a:gd name="T1" fmla="*/ 0 h 223"/>
              <a:gd name="T2" fmla="*/ 2051050 w 1313"/>
              <a:gd name="T3" fmla="*/ 0 h 223"/>
              <a:gd name="T4" fmla="*/ 2057400 w 1313"/>
              <a:gd name="T5" fmla="*/ 28575 h 223"/>
              <a:gd name="T6" fmla="*/ 2057400 w 1313"/>
              <a:gd name="T7" fmla="*/ 28575 h 223"/>
              <a:gd name="T8" fmla="*/ 2057400 w 1313"/>
              <a:gd name="T9" fmla="*/ 28575 h 223"/>
              <a:gd name="T10" fmla="*/ 2063750 w 1313"/>
              <a:gd name="T11" fmla="*/ 58737 h 223"/>
              <a:gd name="T12" fmla="*/ 2063750 w 1313"/>
              <a:gd name="T13" fmla="*/ 58737 h 223"/>
              <a:gd name="T14" fmla="*/ 2063750 w 1313"/>
              <a:gd name="T15" fmla="*/ 58737 h 223"/>
              <a:gd name="T16" fmla="*/ 2068513 w 1313"/>
              <a:gd name="T17" fmla="*/ 87312 h 223"/>
              <a:gd name="T18" fmla="*/ 2068513 w 1313"/>
              <a:gd name="T19" fmla="*/ 87312 h 223"/>
              <a:gd name="T20" fmla="*/ 2068513 w 1313"/>
              <a:gd name="T21" fmla="*/ 87312 h 223"/>
              <a:gd name="T22" fmla="*/ 2073275 w 1313"/>
              <a:gd name="T23" fmla="*/ 117475 h 223"/>
              <a:gd name="T24" fmla="*/ 2073275 w 1313"/>
              <a:gd name="T25" fmla="*/ 117475 h 223"/>
              <a:gd name="T26" fmla="*/ 2073275 w 1313"/>
              <a:gd name="T27" fmla="*/ 117475 h 223"/>
              <a:gd name="T28" fmla="*/ 2074863 w 1313"/>
              <a:gd name="T29" fmla="*/ 146050 h 223"/>
              <a:gd name="T30" fmla="*/ 2074863 w 1313"/>
              <a:gd name="T31" fmla="*/ 146050 h 223"/>
              <a:gd name="T32" fmla="*/ 2074863 w 1313"/>
              <a:gd name="T33" fmla="*/ 146050 h 223"/>
              <a:gd name="T34" fmla="*/ 2079625 w 1313"/>
              <a:gd name="T35" fmla="*/ 176212 h 223"/>
              <a:gd name="T36" fmla="*/ 2079625 w 1313"/>
              <a:gd name="T37" fmla="*/ 176212 h 223"/>
              <a:gd name="T38" fmla="*/ 2079625 w 1313"/>
              <a:gd name="T39" fmla="*/ 176212 h 223"/>
              <a:gd name="T40" fmla="*/ 2079625 w 1313"/>
              <a:gd name="T41" fmla="*/ 206375 h 223"/>
              <a:gd name="T42" fmla="*/ 2079625 w 1313"/>
              <a:gd name="T43" fmla="*/ 206375 h 223"/>
              <a:gd name="T44" fmla="*/ 2079625 w 1313"/>
              <a:gd name="T45" fmla="*/ 206375 h 223"/>
              <a:gd name="T46" fmla="*/ 2082800 w 1313"/>
              <a:gd name="T47" fmla="*/ 234950 h 223"/>
              <a:gd name="T48" fmla="*/ 2082800 w 1313"/>
              <a:gd name="T49" fmla="*/ 234950 h 223"/>
              <a:gd name="T50" fmla="*/ 2082800 w 1313"/>
              <a:gd name="T51" fmla="*/ 234950 h 223"/>
              <a:gd name="T52" fmla="*/ 2082800 w 1313"/>
              <a:gd name="T53" fmla="*/ 265112 h 223"/>
              <a:gd name="T54" fmla="*/ 2082800 w 1313"/>
              <a:gd name="T55" fmla="*/ 265112 h 223"/>
              <a:gd name="T56" fmla="*/ 2082800 w 1313"/>
              <a:gd name="T57" fmla="*/ 265112 h 223"/>
              <a:gd name="T58" fmla="*/ 2084388 w 1313"/>
              <a:gd name="T59" fmla="*/ 295275 h 223"/>
              <a:gd name="T60" fmla="*/ 2084388 w 1313"/>
              <a:gd name="T61" fmla="*/ 295275 h 223"/>
              <a:gd name="T62" fmla="*/ 2084388 w 1313"/>
              <a:gd name="T63" fmla="*/ 295275 h 223"/>
              <a:gd name="T64" fmla="*/ 2082800 w 1313"/>
              <a:gd name="T65" fmla="*/ 325437 h 223"/>
              <a:gd name="T66" fmla="*/ 2082800 w 1313"/>
              <a:gd name="T67" fmla="*/ 325437 h 223"/>
              <a:gd name="T68" fmla="*/ 2082800 w 1313"/>
              <a:gd name="T69" fmla="*/ 325437 h 223"/>
              <a:gd name="T70" fmla="*/ 2082800 w 1313"/>
              <a:gd name="T71" fmla="*/ 354012 h 223"/>
              <a:gd name="T72" fmla="*/ 2082800 w 1313"/>
              <a:gd name="T73" fmla="*/ 354012 h 223"/>
              <a:gd name="T74" fmla="*/ 0 w 1313"/>
              <a:gd name="T75" fmla="*/ 295275 h 223"/>
              <a:gd name="T76" fmla="*/ 2051050 w 1313"/>
              <a:gd name="T77" fmla="*/ 0 h 22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313" h="223">
                <a:moveTo>
                  <a:pt x="1292" y="0"/>
                </a:moveTo>
                <a:lnTo>
                  <a:pt x="1292" y="0"/>
                </a:lnTo>
                <a:lnTo>
                  <a:pt x="1296" y="18"/>
                </a:lnTo>
                <a:lnTo>
                  <a:pt x="1300" y="37"/>
                </a:lnTo>
                <a:lnTo>
                  <a:pt x="1303" y="55"/>
                </a:lnTo>
                <a:lnTo>
                  <a:pt x="1306" y="74"/>
                </a:lnTo>
                <a:lnTo>
                  <a:pt x="1307" y="92"/>
                </a:lnTo>
                <a:lnTo>
                  <a:pt x="1310" y="111"/>
                </a:lnTo>
                <a:lnTo>
                  <a:pt x="1310" y="130"/>
                </a:lnTo>
                <a:lnTo>
                  <a:pt x="1312" y="148"/>
                </a:lnTo>
                <a:lnTo>
                  <a:pt x="1312" y="167"/>
                </a:lnTo>
                <a:lnTo>
                  <a:pt x="1313" y="186"/>
                </a:lnTo>
                <a:lnTo>
                  <a:pt x="1312" y="205"/>
                </a:lnTo>
                <a:lnTo>
                  <a:pt x="1312" y="223"/>
                </a:lnTo>
                <a:lnTo>
                  <a:pt x="0" y="186"/>
                </a:lnTo>
                <a:lnTo>
                  <a:pt x="1292" y="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2" name="Freeform 13"/>
          <p:cNvSpPr>
            <a:spLocks/>
          </p:cNvSpPr>
          <p:nvPr/>
        </p:nvSpPr>
        <p:spPr bwMode="auto">
          <a:xfrm>
            <a:off x="3190875" y="3871913"/>
            <a:ext cx="44450" cy="390525"/>
          </a:xfrm>
          <a:custGeom>
            <a:avLst/>
            <a:gdLst>
              <a:gd name="T0" fmla="*/ 44450 w 28"/>
              <a:gd name="T1" fmla="*/ 355600 h 246"/>
              <a:gd name="T2" fmla="*/ 39688 w 28"/>
              <a:gd name="T3" fmla="*/ 327025 h 246"/>
              <a:gd name="T4" fmla="*/ 31750 w 28"/>
              <a:gd name="T5" fmla="*/ 296863 h 246"/>
              <a:gd name="T6" fmla="*/ 31750 w 28"/>
              <a:gd name="T7" fmla="*/ 296863 h 246"/>
              <a:gd name="T8" fmla="*/ 25400 w 28"/>
              <a:gd name="T9" fmla="*/ 266700 h 246"/>
              <a:gd name="T10" fmla="*/ 20638 w 28"/>
              <a:gd name="T11" fmla="*/ 238125 h 246"/>
              <a:gd name="T12" fmla="*/ 20638 w 28"/>
              <a:gd name="T13" fmla="*/ 238125 h 246"/>
              <a:gd name="T14" fmla="*/ 15875 w 28"/>
              <a:gd name="T15" fmla="*/ 207963 h 246"/>
              <a:gd name="T16" fmla="*/ 11113 w 28"/>
              <a:gd name="T17" fmla="*/ 179388 h 246"/>
              <a:gd name="T18" fmla="*/ 11113 w 28"/>
              <a:gd name="T19" fmla="*/ 179388 h 246"/>
              <a:gd name="T20" fmla="*/ 7938 w 28"/>
              <a:gd name="T21" fmla="*/ 149225 h 246"/>
              <a:gd name="T22" fmla="*/ 4763 w 28"/>
              <a:gd name="T23" fmla="*/ 119063 h 246"/>
              <a:gd name="T24" fmla="*/ 4763 w 28"/>
              <a:gd name="T25" fmla="*/ 119063 h 246"/>
              <a:gd name="T26" fmla="*/ 3175 w 28"/>
              <a:gd name="T27" fmla="*/ 88900 h 246"/>
              <a:gd name="T28" fmla="*/ 1588 w 28"/>
              <a:gd name="T29" fmla="*/ 58738 h 246"/>
              <a:gd name="T30" fmla="*/ 1588 w 28"/>
              <a:gd name="T31" fmla="*/ 58738 h 246"/>
              <a:gd name="T32" fmla="*/ 0 w 28"/>
              <a:gd name="T33" fmla="*/ 30163 h 246"/>
              <a:gd name="T34" fmla="*/ 0 w 28"/>
              <a:gd name="T35" fmla="*/ 0 h 246"/>
              <a:gd name="T36" fmla="*/ 0 w 28"/>
              <a:gd name="T37" fmla="*/ 34925 h 246"/>
              <a:gd name="T38" fmla="*/ 0 w 28"/>
              <a:gd name="T39" fmla="*/ 65088 h 246"/>
              <a:gd name="T40" fmla="*/ 0 w 28"/>
              <a:gd name="T41" fmla="*/ 65088 h 246"/>
              <a:gd name="T42" fmla="*/ 1588 w 28"/>
              <a:gd name="T43" fmla="*/ 93663 h 246"/>
              <a:gd name="T44" fmla="*/ 3175 w 28"/>
              <a:gd name="T45" fmla="*/ 123825 h 246"/>
              <a:gd name="T46" fmla="*/ 3175 w 28"/>
              <a:gd name="T47" fmla="*/ 123825 h 246"/>
              <a:gd name="T48" fmla="*/ 4763 w 28"/>
              <a:gd name="T49" fmla="*/ 153988 h 246"/>
              <a:gd name="T50" fmla="*/ 7938 w 28"/>
              <a:gd name="T51" fmla="*/ 184150 h 246"/>
              <a:gd name="T52" fmla="*/ 7938 w 28"/>
              <a:gd name="T53" fmla="*/ 184150 h 246"/>
              <a:gd name="T54" fmla="*/ 11113 w 28"/>
              <a:gd name="T55" fmla="*/ 212725 h 246"/>
              <a:gd name="T56" fmla="*/ 15875 w 28"/>
              <a:gd name="T57" fmla="*/ 242888 h 246"/>
              <a:gd name="T58" fmla="*/ 15875 w 28"/>
              <a:gd name="T59" fmla="*/ 242888 h 246"/>
              <a:gd name="T60" fmla="*/ 20638 w 28"/>
              <a:gd name="T61" fmla="*/ 273050 h 246"/>
              <a:gd name="T62" fmla="*/ 25400 w 28"/>
              <a:gd name="T63" fmla="*/ 301625 h 246"/>
              <a:gd name="T64" fmla="*/ 25400 w 28"/>
              <a:gd name="T65" fmla="*/ 301625 h 246"/>
              <a:gd name="T66" fmla="*/ 31750 w 28"/>
              <a:gd name="T67" fmla="*/ 331788 h 246"/>
              <a:gd name="T68" fmla="*/ 39688 w 28"/>
              <a:gd name="T69" fmla="*/ 361950 h 246"/>
              <a:gd name="T70" fmla="*/ 39688 w 28"/>
              <a:gd name="T71" fmla="*/ 361950 h 246"/>
              <a:gd name="T72" fmla="*/ 44450 w 28"/>
              <a:gd name="T73" fmla="*/ 390525 h 2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8" h="246">
                <a:moveTo>
                  <a:pt x="28" y="224"/>
                </a:moveTo>
                <a:lnTo>
                  <a:pt x="28" y="224"/>
                </a:lnTo>
                <a:lnTo>
                  <a:pt x="25" y="206"/>
                </a:lnTo>
                <a:lnTo>
                  <a:pt x="20" y="187"/>
                </a:lnTo>
                <a:lnTo>
                  <a:pt x="16" y="168"/>
                </a:lnTo>
                <a:lnTo>
                  <a:pt x="13" y="150"/>
                </a:lnTo>
                <a:lnTo>
                  <a:pt x="10" y="131"/>
                </a:lnTo>
                <a:lnTo>
                  <a:pt x="7" y="113"/>
                </a:lnTo>
                <a:lnTo>
                  <a:pt x="5" y="94"/>
                </a:lnTo>
                <a:lnTo>
                  <a:pt x="3" y="75"/>
                </a:lnTo>
                <a:lnTo>
                  <a:pt x="2" y="56"/>
                </a:lnTo>
                <a:lnTo>
                  <a:pt x="1" y="37"/>
                </a:lnTo>
                <a:lnTo>
                  <a:pt x="0" y="19"/>
                </a:lnTo>
                <a:lnTo>
                  <a:pt x="0" y="0"/>
                </a:lnTo>
                <a:lnTo>
                  <a:pt x="0" y="22"/>
                </a:lnTo>
                <a:lnTo>
                  <a:pt x="0" y="41"/>
                </a:lnTo>
                <a:lnTo>
                  <a:pt x="1" y="59"/>
                </a:lnTo>
                <a:lnTo>
                  <a:pt x="2" y="78"/>
                </a:lnTo>
                <a:lnTo>
                  <a:pt x="3" y="97"/>
                </a:lnTo>
                <a:lnTo>
                  <a:pt x="5" y="116"/>
                </a:lnTo>
                <a:lnTo>
                  <a:pt x="7" y="134"/>
                </a:lnTo>
                <a:lnTo>
                  <a:pt x="10" y="153"/>
                </a:lnTo>
                <a:lnTo>
                  <a:pt x="13" y="172"/>
                </a:lnTo>
                <a:lnTo>
                  <a:pt x="16" y="190"/>
                </a:lnTo>
                <a:lnTo>
                  <a:pt x="20" y="209"/>
                </a:lnTo>
                <a:lnTo>
                  <a:pt x="25" y="228"/>
                </a:lnTo>
                <a:lnTo>
                  <a:pt x="28" y="246"/>
                </a:lnTo>
                <a:lnTo>
                  <a:pt x="28" y="224"/>
                </a:lnTo>
                <a:close/>
              </a:path>
            </a:pathLst>
          </a:custGeom>
          <a:solidFill>
            <a:srgbClr val="60606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3" name="Freeform 14"/>
          <p:cNvSpPr>
            <a:spLocks/>
          </p:cNvSpPr>
          <p:nvPr/>
        </p:nvSpPr>
        <p:spPr bwMode="auto">
          <a:xfrm>
            <a:off x="3190875" y="2165350"/>
            <a:ext cx="2082800" cy="2062163"/>
          </a:xfrm>
          <a:custGeom>
            <a:avLst/>
            <a:gdLst>
              <a:gd name="T0" fmla="*/ 39688 w 1312"/>
              <a:gd name="T1" fmla="*/ 2033588 h 1299"/>
              <a:gd name="T2" fmla="*/ 25400 w 1312"/>
              <a:gd name="T3" fmla="*/ 1973263 h 1299"/>
              <a:gd name="T4" fmla="*/ 15875 w 1312"/>
              <a:gd name="T5" fmla="*/ 1914525 h 1299"/>
              <a:gd name="T6" fmla="*/ 11113 w 1312"/>
              <a:gd name="T7" fmla="*/ 1885950 h 1299"/>
              <a:gd name="T8" fmla="*/ 4763 w 1312"/>
              <a:gd name="T9" fmla="*/ 1825625 h 1299"/>
              <a:gd name="T10" fmla="*/ 1588 w 1312"/>
              <a:gd name="T11" fmla="*/ 1765300 h 1299"/>
              <a:gd name="T12" fmla="*/ 0 w 1312"/>
              <a:gd name="T13" fmla="*/ 1736725 h 1299"/>
              <a:gd name="T14" fmla="*/ 0 w 1312"/>
              <a:gd name="T15" fmla="*/ 1676400 h 1299"/>
              <a:gd name="T16" fmla="*/ 3175 w 1312"/>
              <a:gd name="T17" fmla="*/ 1617663 h 1299"/>
              <a:gd name="T18" fmla="*/ 4763 w 1312"/>
              <a:gd name="T19" fmla="*/ 1587500 h 1299"/>
              <a:gd name="T20" fmla="*/ 11113 w 1312"/>
              <a:gd name="T21" fmla="*/ 1528763 h 1299"/>
              <a:gd name="T22" fmla="*/ 20638 w 1312"/>
              <a:gd name="T23" fmla="*/ 1470025 h 1299"/>
              <a:gd name="T24" fmla="*/ 25400 w 1312"/>
              <a:gd name="T25" fmla="*/ 1439863 h 1299"/>
              <a:gd name="T26" fmla="*/ 39688 w 1312"/>
              <a:gd name="T27" fmla="*/ 1381125 h 1299"/>
              <a:gd name="T28" fmla="*/ 53975 w 1312"/>
              <a:gd name="T29" fmla="*/ 1322388 h 1299"/>
              <a:gd name="T30" fmla="*/ 61913 w 1312"/>
              <a:gd name="T31" fmla="*/ 1293813 h 1299"/>
              <a:gd name="T32" fmla="*/ 80963 w 1312"/>
              <a:gd name="T33" fmla="*/ 1235075 h 1299"/>
              <a:gd name="T34" fmla="*/ 101600 w 1312"/>
              <a:gd name="T35" fmla="*/ 1177925 h 1299"/>
              <a:gd name="T36" fmla="*/ 114300 w 1312"/>
              <a:gd name="T37" fmla="*/ 1150938 h 1299"/>
              <a:gd name="T38" fmla="*/ 138113 w 1312"/>
              <a:gd name="T39" fmla="*/ 1095375 h 1299"/>
              <a:gd name="T40" fmla="*/ 165100 w 1312"/>
              <a:gd name="T41" fmla="*/ 1039813 h 1299"/>
              <a:gd name="T42" fmla="*/ 180975 w 1312"/>
              <a:gd name="T43" fmla="*/ 1012825 h 1299"/>
              <a:gd name="T44" fmla="*/ 211138 w 1312"/>
              <a:gd name="T45" fmla="*/ 958850 h 1299"/>
              <a:gd name="T46" fmla="*/ 244475 w 1312"/>
              <a:gd name="T47" fmla="*/ 904875 h 1299"/>
              <a:gd name="T48" fmla="*/ 261938 w 1312"/>
              <a:gd name="T49" fmla="*/ 879475 h 1299"/>
              <a:gd name="T50" fmla="*/ 296863 w 1312"/>
              <a:gd name="T51" fmla="*/ 827088 h 1299"/>
              <a:gd name="T52" fmla="*/ 336550 w 1312"/>
              <a:gd name="T53" fmla="*/ 777875 h 1299"/>
              <a:gd name="T54" fmla="*/ 357188 w 1312"/>
              <a:gd name="T55" fmla="*/ 752475 h 1299"/>
              <a:gd name="T56" fmla="*/ 398463 w 1312"/>
              <a:gd name="T57" fmla="*/ 703263 h 1299"/>
              <a:gd name="T58" fmla="*/ 441325 w 1312"/>
              <a:gd name="T59" fmla="*/ 655638 h 1299"/>
              <a:gd name="T60" fmla="*/ 465138 w 1312"/>
              <a:gd name="T61" fmla="*/ 631825 h 1299"/>
              <a:gd name="T62" fmla="*/ 511175 w 1312"/>
              <a:gd name="T63" fmla="*/ 587375 h 1299"/>
              <a:gd name="T64" fmla="*/ 558800 w 1312"/>
              <a:gd name="T65" fmla="*/ 542925 h 1299"/>
              <a:gd name="T66" fmla="*/ 585788 w 1312"/>
              <a:gd name="T67" fmla="*/ 520700 h 1299"/>
              <a:gd name="T68" fmla="*/ 636588 w 1312"/>
              <a:gd name="T69" fmla="*/ 479425 h 1299"/>
              <a:gd name="T70" fmla="*/ 688975 w 1312"/>
              <a:gd name="T71" fmla="*/ 438150 h 1299"/>
              <a:gd name="T72" fmla="*/ 717550 w 1312"/>
              <a:gd name="T73" fmla="*/ 419100 h 1299"/>
              <a:gd name="T74" fmla="*/ 773113 w 1312"/>
              <a:gd name="T75" fmla="*/ 379413 h 1299"/>
              <a:gd name="T76" fmla="*/ 830263 w 1312"/>
              <a:gd name="T77" fmla="*/ 344488 h 1299"/>
              <a:gd name="T78" fmla="*/ 858838 w 1312"/>
              <a:gd name="T79" fmla="*/ 325438 h 1299"/>
              <a:gd name="T80" fmla="*/ 917575 w 1312"/>
              <a:gd name="T81" fmla="*/ 292100 h 1299"/>
              <a:gd name="T82" fmla="*/ 979488 w 1312"/>
              <a:gd name="T83" fmla="*/ 258763 h 1299"/>
              <a:gd name="T84" fmla="*/ 1009650 w 1312"/>
              <a:gd name="T85" fmla="*/ 242888 h 1299"/>
              <a:gd name="T86" fmla="*/ 1073150 w 1312"/>
              <a:gd name="T87" fmla="*/ 214313 h 1299"/>
              <a:gd name="T88" fmla="*/ 1138238 w 1312"/>
              <a:gd name="T89" fmla="*/ 185738 h 1299"/>
              <a:gd name="T90" fmla="*/ 1169988 w 1312"/>
              <a:gd name="T91" fmla="*/ 173038 h 1299"/>
              <a:gd name="T92" fmla="*/ 1236663 w 1312"/>
              <a:gd name="T93" fmla="*/ 147638 h 1299"/>
              <a:gd name="T94" fmla="*/ 1303338 w 1312"/>
              <a:gd name="T95" fmla="*/ 123825 h 1299"/>
              <a:gd name="T96" fmla="*/ 1336675 w 1312"/>
              <a:gd name="T97" fmla="*/ 112713 h 1299"/>
              <a:gd name="T98" fmla="*/ 1404938 w 1312"/>
              <a:gd name="T99" fmla="*/ 93663 h 1299"/>
              <a:gd name="T100" fmla="*/ 1474788 w 1312"/>
              <a:gd name="T101" fmla="*/ 74613 h 1299"/>
              <a:gd name="T102" fmla="*/ 1509713 w 1312"/>
              <a:gd name="T103" fmla="*/ 65088 h 1299"/>
              <a:gd name="T104" fmla="*/ 1579563 w 1312"/>
              <a:gd name="T105" fmla="*/ 50800 h 1299"/>
              <a:gd name="T106" fmla="*/ 1649413 w 1312"/>
              <a:gd name="T107" fmla="*/ 36513 h 1299"/>
              <a:gd name="T108" fmla="*/ 1685925 w 1312"/>
              <a:gd name="T109" fmla="*/ 31750 h 1299"/>
              <a:gd name="T110" fmla="*/ 1757363 w 1312"/>
              <a:gd name="T111" fmla="*/ 20638 h 1299"/>
              <a:gd name="T112" fmla="*/ 1830388 w 1312"/>
              <a:gd name="T113" fmla="*/ 12700 h 1299"/>
              <a:gd name="T114" fmla="*/ 1865313 w 1312"/>
              <a:gd name="T115" fmla="*/ 7938 h 1299"/>
              <a:gd name="T116" fmla="*/ 1938338 w 1312"/>
              <a:gd name="T117" fmla="*/ 3175 h 1299"/>
              <a:gd name="T118" fmla="*/ 2011363 w 1312"/>
              <a:gd name="T119" fmla="*/ 1588 h 1299"/>
              <a:gd name="T120" fmla="*/ 2046288 w 1312"/>
              <a:gd name="T121" fmla="*/ 0 h 12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12" h="1299">
                <a:moveTo>
                  <a:pt x="28" y="1299"/>
                </a:moveTo>
                <a:lnTo>
                  <a:pt x="28" y="1299"/>
                </a:lnTo>
                <a:lnTo>
                  <a:pt x="25" y="1281"/>
                </a:lnTo>
                <a:lnTo>
                  <a:pt x="20" y="1262"/>
                </a:lnTo>
                <a:lnTo>
                  <a:pt x="16" y="1243"/>
                </a:lnTo>
                <a:lnTo>
                  <a:pt x="13" y="1225"/>
                </a:lnTo>
                <a:lnTo>
                  <a:pt x="10" y="1206"/>
                </a:lnTo>
                <a:lnTo>
                  <a:pt x="7" y="1188"/>
                </a:lnTo>
                <a:lnTo>
                  <a:pt x="5" y="1169"/>
                </a:lnTo>
                <a:lnTo>
                  <a:pt x="3" y="1150"/>
                </a:lnTo>
                <a:lnTo>
                  <a:pt x="2" y="1131"/>
                </a:lnTo>
                <a:lnTo>
                  <a:pt x="1" y="1112"/>
                </a:lnTo>
                <a:lnTo>
                  <a:pt x="0" y="1094"/>
                </a:lnTo>
                <a:lnTo>
                  <a:pt x="0" y="1075"/>
                </a:lnTo>
                <a:lnTo>
                  <a:pt x="0" y="1056"/>
                </a:lnTo>
                <a:lnTo>
                  <a:pt x="1" y="1037"/>
                </a:lnTo>
                <a:lnTo>
                  <a:pt x="2" y="1019"/>
                </a:lnTo>
                <a:lnTo>
                  <a:pt x="3" y="1000"/>
                </a:lnTo>
                <a:lnTo>
                  <a:pt x="5" y="981"/>
                </a:lnTo>
                <a:lnTo>
                  <a:pt x="7" y="963"/>
                </a:lnTo>
                <a:lnTo>
                  <a:pt x="10" y="944"/>
                </a:lnTo>
                <a:lnTo>
                  <a:pt x="13" y="926"/>
                </a:lnTo>
                <a:lnTo>
                  <a:pt x="16" y="907"/>
                </a:lnTo>
                <a:lnTo>
                  <a:pt x="20" y="889"/>
                </a:lnTo>
                <a:lnTo>
                  <a:pt x="25" y="870"/>
                </a:lnTo>
                <a:lnTo>
                  <a:pt x="28" y="851"/>
                </a:lnTo>
                <a:lnTo>
                  <a:pt x="34" y="833"/>
                </a:lnTo>
                <a:lnTo>
                  <a:pt x="39" y="815"/>
                </a:lnTo>
                <a:lnTo>
                  <a:pt x="45" y="796"/>
                </a:lnTo>
                <a:lnTo>
                  <a:pt x="51" y="778"/>
                </a:lnTo>
                <a:lnTo>
                  <a:pt x="57" y="760"/>
                </a:lnTo>
                <a:lnTo>
                  <a:pt x="64" y="742"/>
                </a:lnTo>
                <a:lnTo>
                  <a:pt x="72" y="725"/>
                </a:lnTo>
                <a:lnTo>
                  <a:pt x="79" y="707"/>
                </a:lnTo>
                <a:lnTo>
                  <a:pt x="87" y="690"/>
                </a:lnTo>
                <a:lnTo>
                  <a:pt x="96" y="672"/>
                </a:lnTo>
                <a:lnTo>
                  <a:pt x="104" y="655"/>
                </a:lnTo>
                <a:lnTo>
                  <a:pt x="114" y="638"/>
                </a:lnTo>
                <a:lnTo>
                  <a:pt x="123" y="620"/>
                </a:lnTo>
                <a:lnTo>
                  <a:pt x="133" y="604"/>
                </a:lnTo>
                <a:lnTo>
                  <a:pt x="143" y="587"/>
                </a:lnTo>
                <a:lnTo>
                  <a:pt x="154" y="570"/>
                </a:lnTo>
                <a:lnTo>
                  <a:pt x="165" y="554"/>
                </a:lnTo>
                <a:lnTo>
                  <a:pt x="176" y="537"/>
                </a:lnTo>
                <a:lnTo>
                  <a:pt x="187" y="521"/>
                </a:lnTo>
                <a:lnTo>
                  <a:pt x="200" y="505"/>
                </a:lnTo>
                <a:lnTo>
                  <a:pt x="212" y="490"/>
                </a:lnTo>
                <a:lnTo>
                  <a:pt x="225" y="474"/>
                </a:lnTo>
                <a:lnTo>
                  <a:pt x="237" y="458"/>
                </a:lnTo>
                <a:lnTo>
                  <a:pt x="251" y="443"/>
                </a:lnTo>
                <a:lnTo>
                  <a:pt x="265" y="428"/>
                </a:lnTo>
                <a:lnTo>
                  <a:pt x="278" y="413"/>
                </a:lnTo>
                <a:lnTo>
                  <a:pt x="293" y="398"/>
                </a:lnTo>
                <a:lnTo>
                  <a:pt x="307" y="384"/>
                </a:lnTo>
                <a:lnTo>
                  <a:pt x="322" y="370"/>
                </a:lnTo>
                <a:lnTo>
                  <a:pt x="337" y="356"/>
                </a:lnTo>
                <a:lnTo>
                  <a:pt x="352" y="342"/>
                </a:lnTo>
                <a:lnTo>
                  <a:pt x="369" y="328"/>
                </a:lnTo>
                <a:lnTo>
                  <a:pt x="384" y="314"/>
                </a:lnTo>
                <a:lnTo>
                  <a:pt x="401" y="302"/>
                </a:lnTo>
                <a:lnTo>
                  <a:pt x="417" y="289"/>
                </a:lnTo>
                <a:lnTo>
                  <a:pt x="434" y="276"/>
                </a:lnTo>
                <a:lnTo>
                  <a:pt x="452" y="264"/>
                </a:lnTo>
                <a:lnTo>
                  <a:pt x="469" y="251"/>
                </a:lnTo>
                <a:lnTo>
                  <a:pt x="487" y="239"/>
                </a:lnTo>
                <a:lnTo>
                  <a:pt x="504" y="228"/>
                </a:lnTo>
                <a:lnTo>
                  <a:pt x="523" y="217"/>
                </a:lnTo>
                <a:lnTo>
                  <a:pt x="541" y="205"/>
                </a:lnTo>
                <a:lnTo>
                  <a:pt x="560" y="194"/>
                </a:lnTo>
                <a:lnTo>
                  <a:pt x="578" y="184"/>
                </a:lnTo>
                <a:lnTo>
                  <a:pt x="598" y="173"/>
                </a:lnTo>
                <a:lnTo>
                  <a:pt x="617" y="163"/>
                </a:lnTo>
                <a:lnTo>
                  <a:pt x="636" y="153"/>
                </a:lnTo>
                <a:lnTo>
                  <a:pt x="656" y="144"/>
                </a:lnTo>
                <a:lnTo>
                  <a:pt x="676" y="135"/>
                </a:lnTo>
                <a:lnTo>
                  <a:pt x="697" y="126"/>
                </a:lnTo>
                <a:lnTo>
                  <a:pt x="717" y="117"/>
                </a:lnTo>
                <a:lnTo>
                  <a:pt x="737" y="109"/>
                </a:lnTo>
                <a:lnTo>
                  <a:pt x="758" y="101"/>
                </a:lnTo>
                <a:lnTo>
                  <a:pt x="779" y="93"/>
                </a:lnTo>
                <a:lnTo>
                  <a:pt x="800" y="85"/>
                </a:lnTo>
                <a:lnTo>
                  <a:pt x="821" y="78"/>
                </a:lnTo>
                <a:lnTo>
                  <a:pt x="842" y="71"/>
                </a:lnTo>
                <a:lnTo>
                  <a:pt x="864" y="65"/>
                </a:lnTo>
                <a:lnTo>
                  <a:pt x="885" y="59"/>
                </a:lnTo>
                <a:lnTo>
                  <a:pt x="907" y="52"/>
                </a:lnTo>
                <a:lnTo>
                  <a:pt x="929" y="47"/>
                </a:lnTo>
                <a:lnTo>
                  <a:pt x="951" y="41"/>
                </a:lnTo>
                <a:lnTo>
                  <a:pt x="973" y="37"/>
                </a:lnTo>
                <a:lnTo>
                  <a:pt x="995" y="32"/>
                </a:lnTo>
                <a:lnTo>
                  <a:pt x="1017" y="27"/>
                </a:lnTo>
                <a:lnTo>
                  <a:pt x="1039" y="23"/>
                </a:lnTo>
                <a:lnTo>
                  <a:pt x="1062" y="20"/>
                </a:lnTo>
                <a:lnTo>
                  <a:pt x="1085" y="16"/>
                </a:lnTo>
                <a:lnTo>
                  <a:pt x="1107" y="13"/>
                </a:lnTo>
                <a:lnTo>
                  <a:pt x="1130" y="10"/>
                </a:lnTo>
                <a:lnTo>
                  <a:pt x="1153" y="8"/>
                </a:lnTo>
                <a:lnTo>
                  <a:pt x="1175" y="5"/>
                </a:lnTo>
                <a:lnTo>
                  <a:pt x="1198" y="4"/>
                </a:lnTo>
                <a:lnTo>
                  <a:pt x="1221" y="2"/>
                </a:lnTo>
                <a:lnTo>
                  <a:pt x="1243" y="2"/>
                </a:lnTo>
                <a:lnTo>
                  <a:pt x="1267" y="1"/>
                </a:lnTo>
                <a:lnTo>
                  <a:pt x="1289" y="0"/>
                </a:lnTo>
                <a:lnTo>
                  <a:pt x="1312" y="0"/>
                </a:lnTo>
                <a:lnTo>
                  <a:pt x="1312" y="1075"/>
                </a:lnTo>
                <a:lnTo>
                  <a:pt x="28" y="1299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4" name="Freeform 15"/>
          <p:cNvSpPr>
            <a:spLocks/>
          </p:cNvSpPr>
          <p:nvPr/>
        </p:nvSpPr>
        <p:spPr bwMode="auto">
          <a:xfrm>
            <a:off x="7265988" y="4041775"/>
            <a:ext cx="463550" cy="1049338"/>
          </a:xfrm>
          <a:custGeom>
            <a:avLst/>
            <a:gdLst>
              <a:gd name="T0" fmla="*/ 460375 w 292"/>
              <a:gd name="T1" fmla="*/ 30163 h 661"/>
              <a:gd name="T2" fmla="*/ 458788 w 292"/>
              <a:gd name="T3" fmla="*/ 60325 h 661"/>
              <a:gd name="T4" fmla="*/ 452438 w 292"/>
              <a:gd name="T5" fmla="*/ 119063 h 661"/>
              <a:gd name="T6" fmla="*/ 447675 w 292"/>
              <a:gd name="T7" fmla="*/ 149225 h 661"/>
              <a:gd name="T8" fmla="*/ 442913 w 292"/>
              <a:gd name="T9" fmla="*/ 179388 h 661"/>
              <a:gd name="T10" fmla="*/ 431800 w 292"/>
              <a:gd name="T11" fmla="*/ 238125 h 661"/>
              <a:gd name="T12" fmla="*/ 425450 w 292"/>
              <a:gd name="T13" fmla="*/ 266700 h 661"/>
              <a:gd name="T14" fmla="*/ 419100 w 292"/>
              <a:gd name="T15" fmla="*/ 295275 h 661"/>
              <a:gd name="T16" fmla="*/ 401638 w 292"/>
              <a:gd name="T17" fmla="*/ 354013 h 661"/>
              <a:gd name="T18" fmla="*/ 393700 w 292"/>
              <a:gd name="T19" fmla="*/ 382588 h 661"/>
              <a:gd name="T20" fmla="*/ 384175 w 292"/>
              <a:gd name="T21" fmla="*/ 411163 h 661"/>
              <a:gd name="T22" fmla="*/ 361950 w 292"/>
              <a:gd name="T23" fmla="*/ 468313 h 661"/>
              <a:gd name="T24" fmla="*/ 350838 w 292"/>
              <a:gd name="T25" fmla="*/ 496888 h 661"/>
              <a:gd name="T26" fmla="*/ 338138 w 292"/>
              <a:gd name="T27" fmla="*/ 523875 h 661"/>
              <a:gd name="T28" fmla="*/ 312738 w 292"/>
              <a:gd name="T29" fmla="*/ 579438 h 661"/>
              <a:gd name="T30" fmla="*/ 298450 w 292"/>
              <a:gd name="T31" fmla="*/ 608013 h 661"/>
              <a:gd name="T32" fmla="*/ 284163 w 292"/>
              <a:gd name="T33" fmla="*/ 635000 h 661"/>
              <a:gd name="T34" fmla="*/ 254000 w 292"/>
              <a:gd name="T35" fmla="*/ 688975 h 661"/>
              <a:gd name="T36" fmla="*/ 236538 w 292"/>
              <a:gd name="T37" fmla="*/ 715963 h 661"/>
              <a:gd name="T38" fmla="*/ 219075 w 292"/>
              <a:gd name="T39" fmla="*/ 742950 h 661"/>
              <a:gd name="T40" fmla="*/ 184150 w 292"/>
              <a:gd name="T41" fmla="*/ 795338 h 661"/>
              <a:gd name="T42" fmla="*/ 166688 w 292"/>
              <a:gd name="T43" fmla="*/ 819150 h 661"/>
              <a:gd name="T44" fmla="*/ 147638 w 292"/>
              <a:gd name="T45" fmla="*/ 846138 h 661"/>
              <a:gd name="T46" fmla="*/ 107950 w 292"/>
              <a:gd name="T47" fmla="*/ 895350 h 661"/>
              <a:gd name="T48" fmla="*/ 87313 w 292"/>
              <a:gd name="T49" fmla="*/ 920750 h 661"/>
              <a:gd name="T50" fmla="*/ 65088 w 292"/>
              <a:gd name="T51" fmla="*/ 944563 h 661"/>
              <a:gd name="T52" fmla="*/ 22225 w 292"/>
              <a:gd name="T53" fmla="*/ 990600 h 661"/>
              <a:gd name="T54" fmla="*/ 0 w 292"/>
              <a:gd name="T55" fmla="*/ 1014413 h 661"/>
              <a:gd name="T56" fmla="*/ 22225 w 292"/>
              <a:gd name="T57" fmla="*/ 1025525 h 661"/>
              <a:gd name="T58" fmla="*/ 44450 w 292"/>
              <a:gd name="T59" fmla="*/ 1001713 h 661"/>
              <a:gd name="T60" fmla="*/ 87313 w 292"/>
              <a:gd name="T61" fmla="*/ 955675 h 661"/>
              <a:gd name="T62" fmla="*/ 107950 w 292"/>
              <a:gd name="T63" fmla="*/ 930275 h 661"/>
              <a:gd name="T64" fmla="*/ 127000 w 292"/>
              <a:gd name="T65" fmla="*/ 904875 h 661"/>
              <a:gd name="T66" fmla="*/ 166688 w 292"/>
              <a:gd name="T67" fmla="*/ 854075 h 661"/>
              <a:gd name="T68" fmla="*/ 184150 w 292"/>
              <a:gd name="T69" fmla="*/ 830263 h 661"/>
              <a:gd name="T70" fmla="*/ 201613 w 292"/>
              <a:gd name="T71" fmla="*/ 803275 h 661"/>
              <a:gd name="T72" fmla="*/ 236538 w 292"/>
              <a:gd name="T73" fmla="*/ 750888 h 661"/>
              <a:gd name="T74" fmla="*/ 254000 w 292"/>
              <a:gd name="T75" fmla="*/ 723900 h 661"/>
              <a:gd name="T76" fmla="*/ 269875 w 292"/>
              <a:gd name="T77" fmla="*/ 696913 h 661"/>
              <a:gd name="T78" fmla="*/ 298450 w 292"/>
              <a:gd name="T79" fmla="*/ 642938 h 661"/>
              <a:gd name="T80" fmla="*/ 312738 w 292"/>
              <a:gd name="T81" fmla="*/ 614363 h 661"/>
              <a:gd name="T82" fmla="*/ 325438 w 292"/>
              <a:gd name="T83" fmla="*/ 587375 h 661"/>
              <a:gd name="T84" fmla="*/ 350838 w 292"/>
              <a:gd name="T85" fmla="*/ 531813 h 661"/>
              <a:gd name="T86" fmla="*/ 361950 w 292"/>
              <a:gd name="T87" fmla="*/ 503238 h 661"/>
              <a:gd name="T88" fmla="*/ 373063 w 292"/>
              <a:gd name="T89" fmla="*/ 474663 h 661"/>
              <a:gd name="T90" fmla="*/ 393700 w 292"/>
              <a:gd name="T91" fmla="*/ 417513 h 661"/>
              <a:gd name="T92" fmla="*/ 401638 w 292"/>
              <a:gd name="T93" fmla="*/ 388938 h 661"/>
              <a:gd name="T94" fmla="*/ 411163 w 292"/>
              <a:gd name="T95" fmla="*/ 358775 h 661"/>
              <a:gd name="T96" fmla="*/ 425450 w 292"/>
              <a:gd name="T97" fmla="*/ 301625 h 661"/>
              <a:gd name="T98" fmla="*/ 431800 w 292"/>
              <a:gd name="T99" fmla="*/ 271463 h 661"/>
              <a:gd name="T100" fmla="*/ 438150 w 292"/>
              <a:gd name="T101" fmla="*/ 242888 h 661"/>
              <a:gd name="T102" fmla="*/ 447675 w 292"/>
              <a:gd name="T103" fmla="*/ 184150 h 661"/>
              <a:gd name="T104" fmla="*/ 452438 w 292"/>
              <a:gd name="T105" fmla="*/ 153988 h 661"/>
              <a:gd name="T106" fmla="*/ 455613 w 292"/>
              <a:gd name="T107" fmla="*/ 123825 h 661"/>
              <a:gd name="T108" fmla="*/ 460375 w 292"/>
              <a:gd name="T109" fmla="*/ 65088 h 661"/>
              <a:gd name="T110" fmla="*/ 463550 w 292"/>
              <a:gd name="T111" fmla="*/ 34925 h 6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92" h="661">
                <a:moveTo>
                  <a:pt x="292" y="0"/>
                </a:moveTo>
                <a:lnTo>
                  <a:pt x="292" y="0"/>
                </a:lnTo>
                <a:lnTo>
                  <a:pt x="290" y="19"/>
                </a:lnTo>
                <a:lnTo>
                  <a:pt x="289" y="38"/>
                </a:lnTo>
                <a:lnTo>
                  <a:pt x="287" y="56"/>
                </a:lnTo>
                <a:lnTo>
                  <a:pt x="285" y="75"/>
                </a:lnTo>
                <a:lnTo>
                  <a:pt x="282" y="94"/>
                </a:lnTo>
                <a:lnTo>
                  <a:pt x="279" y="113"/>
                </a:lnTo>
                <a:lnTo>
                  <a:pt x="276" y="131"/>
                </a:lnTo>
                <a:lnTo>
                  <a:pt x="272" y="150"/>
                </a:lnTo>
                <a:lnTo>
                  <a:pt x="268" y="168"/>
                </a:lnTo>
                <a:lnTo>
                  <a:pt x="264" y="186"/>
                </a:lnTo>
                <a:lnTo>
                  <a:pt x="259" y="204"/>
                </a:lnTo>
                <a:lnTo>
                  <a:pt x="253" y="223"/>
                </a:lnTo>
                <a:lnTo>
                  <a:pt x="248" y="241"/>
                </a:lnTo>
                <a:lnTo>
                  <a:pt x="242" y="259"/>
                </a:lnTo>
                <a:lnTo>
                  <a:pt x="235" y="277"/>
                </a:lnTo>
                <a:lnTo>
                  <a:pt x="228" y="295"/>
                </a:lnTo>
                <a:lnTo>
                  <a:pt x="221" y="313"/>
                </a:lnTo>
                <a:lnTo>
                  <a:pt x="213" y="330"/>
                </a:lnTo>
                <a:lnTo>
                  <a:pt x="205" y="348"/>
                </a:lnTo>
                <a:lnTo>
                  <a:pt x="197" y="365"/>
                </a:lnTo>
                <a:lnTo>
                  <a:pt x="188" y="383"/>
                </a:lnTo>
                <a:lnTo>
                  <a:pt x="179" y="400"/>
                </a:lnTo>
                <a:lnTo>
                  <a:pt x="170" y="417"/>
                </a:lnTo>
                <a:lnTo>
                  <a:pt x="160" y="434"/>
                </a:lnTo>
                <a:lnTo>
                  <a:pt x="149" y="451"/>
                </a:lnTo>
                <a:lnTo>
                  <a:pt x="138" y="468"/>
                </a:lnTo>
                <a:lnTo>
                  <a:pt x="127" y="484"/>
                </a:lnTo>
                <a:lnTo>
                  <a:pt x="116" y="501"/>
                </a:lnTo>
                <a:lnTo>
                  <a:pt x="105" y="516"/>
                </a:lnTo>
                <a:lnTo>
                  <a:pt x="93" y="533"/>
                </a:lnTo>
                <a:lnTo>
                  <a:pt x="80" y="549"/>
                </a:lnTo>
                <a:lnTo>
                  <a:pt x="68" y="564"/>
                </a:lnTo>
                <a:lnTo>
                  <a:pt x="55" y="580"/>
                </a:lnTo>
                <a:lnTo>
                  <a:pt x="41" y="595"/>
                </a:lnTo>
                <a:lnTo>
                  <a:pt x="28" y="610"/>
                </a:lnTo>
                <a:lnTo>
                  <a:pt x="14" y="624"/>
                </a:lnTo>
                <a:lnTo>
                  <a:pt x="0" y="639"/>
                </a:lnTo>
                <a:lnTo>
                  <a:pt x="0" y="661"/>
                </a:lnTo>
                <a:lnTo>
                  <a:pt x="14" y="646"/>
                </a:lnTo>
                <a:lnTo>
                  <a:pt x="28" y="631"/>
                </a:lnTo>
                <a:lnTo>
                  <a:pt x="41" y="617"/>
                </a:lnTo>
                <a:lnTo>
                  <a:pt x="55" y="602"/>
                </a:lnTo>
                <a:lnTo>
                  <a:pt x="68" y="586"/>
                </a:lnTo>
                <a:lnTo>
                  <a:pt x="80" y="570"/>
                </a:lnTo>
                <a:lnTo>
                  <a:pt x="93" y="555"/>
                </a:lnTo>
                <a:lnTo>
                  <a:pt x="105" y="538"/>
                </a:lnTo>
                <a:lnTo>
                  <a:pt x="116" y="523"/>
                </a:lnTo>
                <a:lnTo>
                  <a:pt x="127" y="506"/>
                </a:lnTo>
                <a:lnTo>
                  <a:pt x="138" y="490"/>
                </a:lnTo>
                <a:lnTo>
                  <a:pt x="149" y="473"/>
                </a:lnTo>
                <a:lnTo>
                  <a:pt x="160" y="456"/>
                </a:lnTo>
                <a:lnTo>
                  <a:pt x="170" y="439"/>
                </a:lnTo>
                <a:lnTo>
                  <a:pt x="179" y="422"/>
                </a:lnTo>
                <a:lnTo>
                  <a:pt x="188" y="405"/>
                </a:lnTo>
                <a:lnTo>
                  <a:pt x="197" y="387"/>
                </a:lnTo>
                <a:lnTo>
                  <a:pt x="205" y="370"/>
                </a:lnTo>
                <a:lnTo>
                  <a:pt x="213" y="352"/>
                </a:lnTo>
                <a:lnTo>
                  <a:pt x="221" y="335"/>
                </a:lnTo>
                <a:lnTo>
                  <a:pt x="228" y="317"/>
                </a:lnTo>
                <a:lnTo>
                  <a:pt x="235" y="299"/>
                </a:lnTo>
                <a:lnTo>
                  <a:pt x="242" y="281"/>
                </a:lnTo>
                <a:lnTo>
                  <a:pt x="248" y="263"/>
                </a:lnTo>
                <a:lnTo>
                  <a:pt x="253" y="245"/>
                </a:lnTo>
                <a:lnTo>
                  <a:pt x="259" y="226"/>
                </a:lnTo>
                <a:lnTo>
                  <a:pt x="264" y="208"/>
                </a:lnTo>
                <a:lnTo>
                  <a:pt x="268" y="190"/>
                </a:lnTo>
                <a:lnTo>
                  <a:pt x="272" y="171"/>
                </a:lnTo>
                <a:lnTo>
                  <a:pt x="276" y="153"/>
                </a:lnTo>
                <a:lnTo>
                  <a:pt x="279" y="135"/>
                </a:lnTo>
                <a:lnTo>
                  <a:pt x="282" y="116"/>
                </a:lnTo>
                <a:lnTo>
                  <a:pt x="285" y="97"/>
                </a:lnTo>
                <a:lnTo>
                  <a:pt x="287" y="78"/>
                </a:lnTo>
                <a:lnTo>
                  <a:pt x="289" y="60"/>
                </a:lnTo>
                <a:lnTo>
                  <a:pt x="290" y="41"/>
                </a:lnTo>
                <a:lnTo>
                  <a:pt x="292" y="22"/>
                </a:lnTo>
                <a:lnTo>
                  <a:pt x="292" y="0"/>
                </a:lnTo>
                <a:close/>
              </a:path>
            </a:pathLst>
          </a:custGeom>
          <a:solidFill>
            <a:srgbClr val="330033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5" name="Freeform 16"/>
          <p:cNvSpPr>
            <a:spLocks/>
          </p:cNvSpPr>
          <p:nvPr/>
        </p:nvSpPr>
        <p:spPr bwMode="auto">
          <a:xfrm>
            <a:off x="5646738" y="3983038"/>
            <a:ext cx="1617662" cy="1108075"/>
          </a:xfrm>
          <a:custGeom>
            <a:avLst/>
            <a:gdLst>
              <a:gd name="T0" fmla="*/ 0 w 1019"/>
              <a:gd name="T1" fmla="*/ 0 h 698"/>
              <a:gd name="T2" fmla="*/ 1617662 w 1019"/>
              <a:gd name="T3" fmla="*/ 1073150 h 698"/>
              <a:gd name="T4" fmla="*/ 1617662 w 1019"/>
              <a:gd name="T5" fmla="*/ 1108075 h 698"/>
              <a:gd name="T6" fmla="*/ 0 w 1019"/>
              <a:gd name="T7" fmla="*/ 33338 h 698"/>
              <a:gd name="T8" fmla="*/ 0 w 1019"/>
              <a:gd name="T9" fmla="*/ 0 h 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19" h="698">
                <a:moveTo>
                  <a:pt x="0" y="0"/>
                </a:moveTo>
                <a:lnTo>
                  <a:pt x="1019" y="676"/>
                </a:lnTo>
                <a:lnTo>
                  <a:pt x="1019" y="698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330033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6" name="Freeform 17"/>
          <p:cNvSpPr>
            <a:spLocks/>
          </p:cNvSpPr>
          <p:nvPr/>
        </p:nvSpPr>
        <p:spPr bwMode="auto">
          <a:xfrm>
            <a:off x="5489575" y="3995738"/>
            <a:ext cx="2205038" cy="1096962"/>
          </a:xfrm>
          <a:custGeom>
            <a:avLst/>
            <a:gdLst>
              <a:gd name="T0" fmla="*/ 2082800 w 1312"/>
              <a:gd name="T1" fmla="*/ 58738 h 676"/>
              <a:gd name="T2" fmla="*/ 2079625 w 1312"/>
              <a:gd name="T3" fmla="*/ 88900 h 676"/>
              <a:gd name="T4" fmla="*/ 2078038 w 1312"/>
              <a:gd name="T5" fmla="*/ 119063 h 676"/>
              <a:gd name="T6" fmla="*/ 2078038 w 1312"/>
              <a:gd name="T7" fmla="*/ 119063 h 676"/>
              <a:gd name="T8" fmla="*/ 2074863 w 1312"/>
              <a:gd name="T9" fmla="*/ 147638 h 676"/>
              <a:gd name="T10" fmla="*/ 2071688 w 1312"/>
              <a:gd name="T11" fmla="*/ 177800 h 676"/>
              <a:gd name="T12" fmla="*/ 2071688 w 1312"/>
              <a:gd name="T13" fmla="*/ 177800 h 676"/>
              <a:gd name="T14" fmla="*/ 2066925 w 1312"/>
              <a:gd name="T15" fmla="*/ 207963 h 676"/>
              <a:gd name="T16" fmla="*/ 2062163 w 1312"/>
              <a:gd name="T17" fmla="*/ 238125 h 676"/>
              <a:gd name="T18" fmla="*/ 2062163 w 1312"/>
              <a:gd name="T19" fmla="*/ 238125 h 676"/>
              <a:gd name="T20" fmla="*/ 2057400 w 1312"/>
              <a:gd name="T21" fmla="*/ 266700 h 676"/>
              <a:gd name="T22" fmla="*/ 2051050 w 1312"/>
              <a:gd name="T23" fmla="*/ 296863 h 676"/>
              <a:gd name="T24" fmla="*/ 2051050 w 1312"/>
              <a:gd name="T25" fmla="*/ 296863 h 676"/>
              <a:gd name="T26" fmla="*/ 2044700 w 1312"/>
              <a:gd name="T27" fmla="*/ 325438 h 676"/>
              <a:gd name="T28" fmla="*/ 2038350 w 1312"/>
              <a:gd name="T29" fmla="*/ 354013 h 676"/>
              <a:gd name="T30" fmla="*/ 2038350 w 1312"/>
              <a:gd name="T31" fmla="*/ 354013 h 676"/>
              <a:gd name="T32" fmla="*/ 2030413 w 1312"/>
              <a:gd name="T33" fmla="*/ 382588 h 676"/>
              <a:gd name="T34" fmla="*/ 2020888 w 1312"/>
              <a:gd name="T35" fmla="*/ 412750 h 676"/>
              <a:gd name="T36" fmla="*/ 2020888 w 1312"/>
              <a:gd name="T37" fmla="*/ 412750 h 676"/>
              <a:gd name="T38" fmla="*/ 2012950 w 1312"/>
              <a:gd name="T39" fmla="*/ 441325 h 676"/>
              <a:gd name="T40" fmla="*/ 2003425 w 1312"/>
              <a:gd name="T41" fmla="*/ 469900 h 676"/>
              <a:gd name="T42" fmla="*/ 2003425 w 1312"/>
              <a:gd name="T43" fmla="*/ 469900 h 676"/>
              <a:gd name="T44" fmla="*/ 1992313 w 1312"/>
              <a:gd name="T45" fmla="*/ 498475 h 676"/>
              <a:gd name="T46" fmla="*/ 1981200 w 1312"/>
              <a:gd name="T47" fmla="*/ 527050 h 676"/>
              <a:gd name="T48" fmla="*/ 1981200 w 1312"/>
              <a:gd name="T49" fmla="*/ 527050 h 676"/>
              <a:gd name="T50" fmla="*/ 1970088 w 1312"/>
              <a:gd name="T51" fmla="*/ 555625 h 676"/>
              <a:gd name="T52" fmla="*/ 1957388 w 1312"/>
              <a:gd name="T53" fmla="*/ 582613 h 676"/>
              <a:gd name="T54" fmla="*/ 1957388 w 1312"/>
              <a:gd name="T55" fmla="*/ 582613 h 676"/>
              <a:gd name="T56" fmla="*/ 1944688 w 1312"/>
              <a:gd name="T57" fmla="*/ 611188 h 676"/>
              <a:gd name="T58" fmla="*/ 1931988 w 1312"/>
              <a:gd name="T59" fmla="*/ 638175 h 676"/>
              <a:gd name="T60" fmla="*/ 1931988 w 1312"/>
              <a:gd name="T61" fmla="*/ 638175 h 676"/>
              <a:gd name="T62" fmla="*/ 1917700 w 1312"/>
              <a:gd name="T63" fmla="*/ 666750 h 676"/>
              <a:gd name="T64" fmla="*/ 1903413 w 1312"/>
              <a:gd name="T65" fmla="*/ 693738 h 676"/>
              <a:gd name="T66" fmla="*/ 1903413 w 1312"/>
              <a:gd name="T67" fmla="*/ 693738 h 676"/>
              <a:gd name="T68" fmla="*/ 1889125 w 1312"/>
              <a:gd name="T69" fmla="*/ 720725 h 676"/>
              <a:gd name="T70" fmla="*/ 1873250 w 1312"/>
              <a:gd name="T71" fmla="*/ 747713 h 676"/>
              <a:gd name="T72" fmla="*/ 1873250 w 1312"/>
              <a:gd name="T73" fmla="*/ 747713 h 676"/>
              <a:gd name="T74" fmla="*/ 1855788 w 1312"/>
              <a:gd name="T75" fmla="*/ 774700 h 676"/>
              <a:gd name="T76" fmla="*/ 1838325 w 1312"/>
              <a:gd name="T77" fmla="*/ 801688 h 676"/>
              <a:gd name="T78" fmla="*/ 1838325 w 1312"/>
              <a:gd name="T79" fmla="*/ 801688 h 676"/>
              <a:gd name="T80" fmla="*/ 1820863 w 1312"/>
              <a:gd name="T81" fmla="*/ 827088 h 676"/>
              <a:gd name="T82" fmla="*/ 1803400 w 1312"/>
              <a:gd name="T83" fmla="*/ 854075 h 676"/>
              <a:gd name="T84" fmla="*/ 1803400 w 1312"/>
              <a:gd name="T85" fmla="*/ 854075 h 676"/>
              <a:gd name="T86" fmla="*/ 1785938 w 1312"/>
              <a:gd name="T87" fmla="*/ 877888 h 676"/>
              <a:gd name="T88" fmla="*/ 1766888 w 1312"/>
              <a:gd name="T89" fmla="*/ 904875 h 676"/>
              <a:gd name="T90" fmla="*/ 1766888 w 1312"/>
              <a:gd name="T91" fmla="*/ 904875 h 676"/>
              <a:gd name="T92" fmla="*/ 1746250 w 1312"/>
              <a:gd name="T93" fmla="*/ 930275 h 676"/>
              <a:gd name="T94" fmla="*/ 1727200 w 1312"/>
              <a:gd name="T95" fmla="*/ 954088 h 676"/>
              <a:gd name="T96" fmla="*/ 1727200 w 1312"/>
              <a:gd name="T97" fmla="*/ 954088 h 676"/>
              <a:gd name="T98" fmla="*/ 1706563 w 1312"/>
              <a:gd name="T99" fmla="*/ 979488 h 676"/>
              <a:gd name="T100" fmla="*/ 1684338 w 1312"/>
              <a:gd name="T101" fmla="*/ 1003300 h 676"/>
              <a:gd name="T102" fmla="*/ 1684338 w 1312"/>
              <a:gd name="T103" fmla="*/ 1003300 h 676"/>
              <a:gd name="T104" fmla="*/ 1663700 w 1312"/>
              <a:gd name="T105" fmla="*/ 1027113 h 676"/>
              <a:gd name="T106" fmla="*/ 1641475 w 1312"/>
              <a:gd name="T107" fmla="*/ 1049338 h 676"/>
              <a:gd name="T108" fmla="*/ 1641475 w 1312"/>
              <a:gd name="T109" fmla="*/ 1049338 h 676"/>
              <a:gd name="T110" fmla="*/ 1619250 w 1312"/>
              <a:gd name="T111" fmla="*/ 1073150 h 676"/>
              <a:gd name="T112" fmla="*/ 2082800 w 1312"/>
              <a:gd name="T113" fmla="*/ 58738 h 6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12" h="676">
                <a:moveTo>
                  <a:pt x="1312" y="37"/>
                </a:moveTo>
                <a:lnTo>
                  <a:pt x="1312" y="37"/>
                </a:lnTo>
                <a:lnTo>
                  <a:pt x="1310" y="56"/>
                </a:lnTo>
                <a:lnTo>
                  <a:pt x="1309" y="75"/>
                </a:lnTo>
                <a:lnTo>
                  <a:pt x="1307" y="93"/>
                </a:lnTo>
                <a:lnTo>
                  <a:pt x="1305" y="112"/>
                </a:lnTo>
                <a:lnTo>
                  <a:pt x="1302" y="131"/>
                </a:lnTo>
                <a:lnTo>
                  <a:pt x="1299" y="150"/>
                </a:lnTo>
                <a:lnTo>
                  <a:pt x="1296" y="168"/>
                </a:lnTo>
                <a:lnTo>
                  <a:pt x="1292" y="187"/>
                </a:lnTo>
                <a:lnTo>
                  <a:pt x="1288" y="205"/>
                </a:lnTo>
                <a:lnTo>
                  <a:pt x="1284" y="223"/>
                </a:lnTo>
                <a:lnTo>
                  <a:pt x="1279" y="241"/>
                </a:lnTo>
                <a:lnTo>
                  <a:pt x="1273" y="260"/>
                </a:lnTo>
                <a:lnTo>
                  <a:pt x="1268" y="278"/>
                </a:lnTo>
                <a:lnTo>
                  <a:pt x="1262" y="296"/>
                </a:lnTo>
                <a:lnTo>
                  <a:pt x="1255" y="314"/>
                </a:lnTo>
                <a:lnTo>
                  <a:pt x="1248" y="332"/>
                </a:lnTo>
                <a:lnTo>
                  <a:pt x="1241" y="350"/>
                </a:lnTo>
                <a:lnTo>
                  <a:pt x="1233" y="367"/>
                </a:lnTo>
                <a:lnTo>
                  <a:pt x="1225" y="385"/>
                </a:lnTo>
                <a:lnTo>
                  <a:pt x="1217" y="402"/>
                </a:lnTo>
                <a:lnTo>
                  <a:pt x="1208" y="420"/>
                </a:lnTo>
                <a:lnTo>
                  <a:pt x="1199" y="437"/>
                </a:lnTo>
                <a:lnTo>
                  <a:pt x="1190" y="454"/>
                </a:lnTo>
                <a:lnTo>
                  <a:pt x="1180" y="471"/>
                </a:lnTo>
                <a:lnTo>
                  <a:pt x="1169" y="488"/>
                </a:lnTo>
                <a:lnTo>
                  <a:pt x="1158" y="505"/>
                </a:lnTo>
                <a:lnTo>
                  <a:pt x="1147" y="521"/>
                </a:lnTo>
                <a:lnTo>
                  <a:pt x="1136" y="538"/>
                </a:lnTo>
                <a:lnTo>
                  <a:pt x="1125" y="553"/>
                </a:lnTo>
                <a:lnTo>
                  <a:pt x="1113" y="570"/>
                </a:lnTo>
                <a:lnTo>
                  <a:pt x="1100" y="586"/>
                </a:lnTo>
                <a:lnTo>
                  <a:pt x="1088" y="601"/>
                </a:lnTo>
                <a:lnTo>
                  <a:pt x="1075" y="617"/>
                </a:lnTo>
                <a:lnTo>
                  <a:pt x="1061" y="632"/>
                </a:lnTo>
                <a:lnTo>
                  <a:pt x="1048" y="647"/>
                </a:lnTo>
                <a:lnTo>
                  <a:pt x="1034" y="661"/>
                </a:lnTo>
                <a:lnTo>
                  <a:pt x="1020" y="676"/>
                </a:lnTo>
                <a:lnTo>
                  <a:pt x="0" y="0"/>
                </a:lnTo>
                <a:lnTo>
                  <a:pt x="1312" y="37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7" name="Freeform 18"/>
          <p:cNvSpPr>
            <a:spLocks/>
          </p:cNvSpPr>
          <p:nvPr/>
        </p:nvSpPr>
        <p:spPr bwMode="auto">
          <a:xfrm>
            <a:off x="3235325" y="4227513"/>
            <a:ext cx="541338" cy="865187"/>
          </a:xfrm>
          <a:custGeom>
            <a:avLst/>
            <a:gdLst>
              <a:gd name="T0" fmla="*/ 514350 w 341"/>
              <a:gd name="T1" fmla="*/ 809625 h 545"/>
              <a:gd name="T2" fmla="*/ 490538 w 341"/>
              <a:gd name="T3" fmla="*/ 787400 h 545"/>
              <a:gd name="T4" fmla="*/ 442913 w 341"/>
              <a:gd name="T5" fmla="*/ 742950 h 545"/>
              <a:gd name="T6" fmla="*/ 420688 w 341"/>
              <a:gd name="T7" fmla="*/ 719137 h 545"/>
              <a:gd name="T8" fmla="*/ 396875 w 341"/>
              <a:gd name="T9" fmla="*/ 695325 h 545"/>
              <a:gd name="T10" fmla="*/ 354013 w 341"/>
              <a:gd name="T11" fmla="*/ 647700 h 545"/>
              <a:gd name="T12" fmla="*/ 331788 w 341"/>
              <a:gd name="T13" fmla="*/ 623887 h 545"/>
              <a:gd name="T14" fmla="*/ 312738 w 341"/>
              <a:gd name="T15" fmla="*/ 600075 h 545"/>
              <a:gd name="T16" fmla="*/ 273050 w 341"/>
              <a:gd name="T17" fmla="*/ 549275 h 545"/>
              <a:gd name="T18" fmla="*/ 252413 w 341"/>
              <a:gd name="T19" fmla="*/ 523875 h 545"/>
              <a:gd name="T20" fmla="*/ 234950 w 341"/>
              <a:gd name="T21" fmla="*/ 498475 h 545"/>
              <a:gd name="T22" fmla="*/ 200025 w 341"/>
              <a:gd name="T23" fmla="*/ 446087 h 545"/>
              <a:gd name="T24" fmla="*/ 182563 w 341"/>
              <a:gd name="T25" fmla="*/ 419100 h 545"/>
              <a:gd name="T26" fmla="*/ 166688 w 341"/>
              <a:gd name="T27" fmla="*/ 393700 h 545"/>
              <a:gd name="T28" fmla="*/ 136525 w 341"/>
              <a:gd name="T29" fmla="*/ 338137 h 545"/>
              <a:gd name="T30" fmla="*/ 120650 w 341"/>
              <a:gd name="T31" fmla="*/ 311150 h 545"/>
              <a:gd name="T32" fmla="*/ 107950 w 341"/>
              <a:gd name="T33" fmla="*/ 284162 h 545"/>
              <a:gd name="T34" fmla="*/ 80963 w 341"/>
              <a:gd name="T35" fmla="*/ 228600 h 545"/>
              <a:gd name="T36" fmla="*/ 69850 w 341"/>
              <a:gd name="T37" fmla="*/ 200025 h 545"/>
              <a:gd name="T38" fmla="*/ 57150 w 341"/>
              <a:gd name="T39" fmla="*/ 171450 h 545"/>
              <a:gd name="T40" fmla="*/ 36513 w 341"/>
              <a:gd name="T41" fmla="*/ 114300 h 545"/>
              <a:gd name="T42" fmla="*/ 26988 w 341"/>
              <a:gd name="T43" fmla="*/ 85725 h 545"/>
              <a:gd name="T44" fmla="*/ 17463 w 341"/>
              <a:gd name="T45" fmla="*/ 57150 h 545"/>
              <a:gd name="T46" fmla="*/ 0 w 341"/>
              <a:gd name="T47" fmla="*/ 0 h 545"/>
              <a:gd name="T48" fmla="*/ 9525 w 341"/>
              <a:gd name="T49" fmla="*/ 63500 h 545"/>
              <a:gd name="T50" fmla="*/ 17463 w 341"/>
              <a:gd name="T51" fmla="*/ 92075 h 545"/>
              <a:gd name="T52" fmla="*/ 26988 w 341"/>
              <a:gd name="T53" fmla="*/ 120650 h 545"/>
              <a:gd name="T54" fmla="*/ 46038 w 341"/>
              <a:gd name="T55" fmla="*/ 177800 h 545"/>
              <a:gd name="T56" fmla="*/ 57150 w 341"/>
              <a:gd name="T57" fmla="*/ 206375 h 545"/>
              <a:gd name="T58" fmla="*/ 69850 w 341"/>
              <a:gd name="T59" fmla="*/ 234950 h 545"/>
              <a:gd name="T60" fmla="*/ 93663 w 341"/>
              <a:gd name="T61" fmla="*/ 292100 h 545"/>
              <a:gd name="T62" fmla="*/ 107950 w 341"/>
              <a:gd name="T63" fmla="*/ 319087 h 545"/>
              <a:gd name="T64" fmla="*/ 120650 w 341"/>
              <a:gd name="T65" fmla="*/ 346075 h 545"/>
              <a:gd name="T66" fmla="*/ 150813 w 341"/>
              <a:gd name="T67" fmla="*/ 400050 h 545"/>
              <a:gd name="T68" fmla="*/ 166688 w 341"/>
              <a:gd name="T69" fmla="*/ 428625 h 545"/>
              <a:gd name="T70" fmla="*/ 182563 w 341"/>
              <a:gd name="T71" fmla="*/ 454025 h 545"/>
              <a:gd name="T72" fmla="*/ 217488 w 341"/>
              <a:gd name="T73" fmla="*/ 508000 h 545"/>
              <a:gd name="T74" fmla="*/ 234950 w 341"/>
              <a:gd name="T75" fmla="*/ 533400 h 545"/>
              <a:gd name="T76" fmla="*/ 252413 w 341"/>
              <a:gd name="T77" fmla="*/ 558800 h 545"/>
              <a:gd name="T78" fmla="*/ 292100 w 341"/>
              <a:gd name="T79" fmla="*/ 609600 h 545"/>
              <a:gd name="T80" fmla="*/ 312738 w 341"/>
              <a:gd name="T81" fmla="*/ 633412 h 545"/>
              <a:gd name="T82" fmla="*/ 331788 w 341"/>
              <a:gd name="T83" fmla="*/ 658812 h 545"/>
              <a:gd name="T84" fmla="*/ 376238 w 341"/>
              <a:gd name="T85" fmla="*/ 706437 h 545"/>
              <a:gd name="T86" fmla="*/ 396875 w 341"/>
              <a:gd name="T87" fmla="*/ 730250 h 545"/>
              <a:gd name="T88" fmla="*/ 420688 w 341"/>
              <a:gd name="T89" fmla="*/ 754062 h 545"/>
              <a:gd name="T90" fmla="*/ 466725 w 341"/>
              <a:gd name="T91" fmla="*/ 800100 h 545"/>
              <a:gd name="T92" fmla="*/ 490538 w 341"/>
              <a:gd name="T93" fmla="*/ 822325 h 545"/>
              <a:gd name="T94" fmla="*/ 514350 w 341"/>
              <a:gd name="T95" fmla="*/ 844550 h 54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41" h="545">
                <a:moveTo>
                  <a:pt x="341" y="523"/>
                </a:moveTo>
                <a:lnTo>
                  <a:pt x="341" y="523"/>
                </a:lnTo>
                <a:lnTo>
                  <a:pt x="324" y="510"/>
                </a:lnTo>
                <a:lnTo>
                  <a:pt x="309" y="496"/>
                </a:lnTo>
                <a:lnTo>
                  <a:pt x="294" y="482"/>
                </a:lnTo>
                <a:lnTo>
                  <a:pt x="279" y="468"/>
                </a:lnTo>
                <a:lnTo>
                  <a:pt x="265" y="453"/>
                </a:lnTo>
                <a:lnTo>
                  <a:pt x="250" y="438"/>
                </a:lnTo>
                <a:lnTo>
                  <a:pt x="237" y="423"/>
                </a:lnTo>
                <a:lnTo>
                  <a:pt x="223" y="408"/>
                </a:lnTo>
                <a:lnTo>
                  <a:pt x="209" y="393"/>
                </a:lnTo>
                <a:lnTo>
                  <a:pt x="197" y="378"/>
                </a:lnTo>
                <a:lnTo>
                  <a:pt x="184" y="362"/>
                </a:lnTo>
                <a:lnTo>
                  <a:pt x="172" y="346"/>
                </a:lnTo>
                <a:lnTo>
                  <a:pt x="159" y="330"/>
                </a:lnTo>
                <a:lnTo>
                  <a:pt x="148" y="314"/>
                </a:lnTo>
                <a:lnTo>
                  <a:pt x="137" y="298"/>
                </a:lnTo>
                <a:lnTo>
                  <a:pt x="126" y="281"/>
                </a:lnTo>
                <a:lnTo>
                  <a:pt x="115" y="264"/>
                </a:lnTo>
                <a:lnTo>
                  <a:pt x="105" y="248"/>
                </a:lnTo>
                <a:lnTo>
                  <a:pt x="95" y="230"/>
                </a:lnTo>
                <a:lnTo>
                  <a:pt x="86" y="213"/>
                </a:lnTo>
                <a:lnTo>
                  <a:pt x="76" y="196"/>
                </a:lnTo>
                <a:lnTo>
                  <a:pt x="68" y="179"/>
                </a:lnTo>
                <a:lnTo>
                  <a:pt x="59" y="162"/>
                </a:lnTo>
                <a:lnTo>
                  <a:pt x="51" y="144"/>
                </a:lnTo>
                <a:lnTo>
                  <a:pt x="44" y="126"/>
                </a:lnTo>
                <a:lnTo>
                  <a:pt x="36" y="108"/>
                </a:lnTo>
                <a:lnTo>
                  <a:pt x="29" y="90"/>
                </a:lnTo>
                <a:lnTo>
                  <a:pt x="23" y="72"/>
                </a:lnTo>
                <a:lnTo>
                  <a:pt x="17" y="54"/>
                </a:lnTo>
                <a:lnTo>
                  <a:pt x="11" y="36"/>
                </a:lnTo>
                <a:lnTo>
                  <a:pt x="6" y="18"/>
                </a:lnTo>
                <a:lnTo>
                  <a:pt x="0" y="0"/>
                </a:lnTo>
                <a:lnTo>
                  <a:pt x="0" y="22"/>
                </a:lnTo>
                <a:lnTo>
                  <a:pt x="6" y="40"/>
                </a:lnTo>
                <a:lnTo>
                  <a:pt x="11" y="58"/>
                </a:lnTo>
                <a:lnTo>
                  <a:pt x="17" y="76"/>
                </a:lnTo>
                <a:lnTo>
                  <a:pt x="23" y="94"/>
                </a:lnTo>
                <a:lnTo>
                  <a:pt x="29" y="112"/>
                </a:lnTo>
                <a:lnTo>
                  <a:pt x="36" y="130"/>
                </a:lnTo>
                <a:lnTo>
                  <a:pt x="44" y="148"/>
                </a:lnTo>
                <a:lnTo>
                  <a:pt x="51" y="166"/>
                </a:lnTo>
                <a:lnTo>
                  <a:pt x="59" y="184"/>
                </a:lnTo>
                <a:lnTo>
                  <a:pt x="68" y="201"/>
                </a:lnTo>
                <a:lnTo>
                  <a:pt x="76" y="218"/>
                </a:lnTo>
                <a:lnTo>
                  <a:pt x="86" y="235"/>
                </a:lnTo>
                <a:lnTo>
                  <a:pt x="95" y="252"/>
                </a:lnTo>
                <a:lnTo>
                  <a:pt x="105" y="270"/>
                </a:lnTo>
                <a:lnTo>
                  <a:pt x="115" y="286"/>
                </a:lnTo>
                <a:lnTo>
                  <a:pt x="126" y="303"/>
                </a:lnTo>
                <a:lnTo>
                  <a:pt x="137" y="320"/>
                </a:lnTo>
                <a:lnTo>
                  <a:pt x="148" y="336"/>
                </a:lnTo>
                <a:lnTo>
                  <a:pt x="159" y="352"/>
                </a:lnTo>
                <a:lnTo>
                  <a:pt x="172" y="368"/>
                </a:lnTo>
                <a:lnTo>
                  <a:pt x="184" y="384"/>
                </a:lnTo>
                <a:lnTo>
                  <a:pt x="197" y="399"/>
                </a:lnTo>
                <a:lnTo>
                  <a:pt x="209" y="415"/>
                </a:lnTo>
                <a:lnTo>
                  <a:pt x="223" y="430"/>
                </a:lnTo>
                <a:lnTo>
                  <a:pt x="237" y="445"/>
                </a:lnTo>
                <a:lnTo>
                  <a:pt x="250" y="460"/>
                </a:lnTo>
                <a:lnTo>
                  <a:pt x="265" y="475"/>
                </a:lnTo>
                <a:lnTo>
                  <a:pt x="279" y="489"/>
                </a:lnTo>
                <a:lnTo>
                  <a:pt x="294" y="504"/>
                </a:lnTo>
                <a:lnTo>
                  <a:pt x="309" y="518"/>
                </a:lnTo>
                <a:lnTo>
                  <a:pt x="324" y="532"/>
                </a:lnTo>
                <a:lnTo>
                  <a:pt x="341" y="545"/>
                </a:lnTo>
                <a:lnTo>
                  <a:pt x="341" y="523"/>
                </a:lnTo>
                <a:close/>
              </a:path>
            </a:pathLst>
          </a:custGeom>
          <a:solidFill>
            <a:srgbClr val="1A338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8" name="Freeform 19"/>
          <p:cNvSpPr>
            <a:spLocks/>
          </p:cNvSpPr>
          <p:nvPr/>
        </p:nvSpPr>
        <p:spPr bwMode="auto">
          <a:xfrm>
            <a:off x="3776663" y="3871913"/>
            <a:ext cx="1497012" cy="1220787"/>
          </a:xfrm>
          <a:custGeom>
            <a:avLst/>
            <a:gdLst>
              <a:gd name="T0" fmla="*/ 1497012 w 943"/>
              <a:gd name="T1" fmla="*/ 0 h 769"/>
              <a:gd name="T2" fmla="*/ 0 w 943"/>
              <a:gd name="T3" fmla="*/ 1185862 h 769"/>
              <a:gd name="T4" fmla="*/ 0 w 943"/>
              <a:gd name="T5" fmla="*/ 1220787 h 769"/>
              <a:gd name="T6" fmla="*/ 1497012 w 943"/>
              <a:gd name="T7" fmla="*/ 34925 h 769"/>
              <a:gd name="T8" fmla="*/ 1497012 w 943"/>
              <a:gd name="T9" fmla="*/ 0 h 7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3" h="769">
                <a:moveTo>
                  <a:pt x="943" y="0"/>
                </a:moveTo>
                <a:lnTo>
                  <a:pt x="0" y="747"/>
                </a:lnTo>
                <a:lnTo>
                  <a:pt x="0" y="769"/>
                </a:lnTo>
                <a:lnTo>
                  <a:pt x="943" y="22"/>
                </a:lnTo>
                <a:lnTo>
                  <a:pt x="943" y="0"/>
                </a:lnTo>
                <a:close/>
              </a:path>
            </a:pathLst>
          </a:custGeom>
          <a:solidFill>
            <a:srgbClr val="1A338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9" name="Freeform 20"/>
          <p:cNvSpPr>
            <a:spLocks/>
          </p:cNvSpPr>
          <p:nvPr/>
        </p:nvSpPr>
        <p:spPr bwMode="auto">
          <a:xfrm>
            <a:off x="3151188" y="3965575"/>
            <a:ext cx="2038350" cy="1185863"/>
          </a:xfrm>
          <a:custGeom>
            <a:avLst/>
            <a:gdLst>
              <a:gd name="T0" fmla="*/ 541338 w 1284"/>
              <a:gd name="T1" fmla="*/ 1185862 h 747"/>
              <a:gd name="T2" fmla="*/ 514350 w 1284"/>
              <a:gd name="T3" fmla="*/ 1165225 h 747"/>
              <a:gd name="T4" fmla="*/ 490538 w 1284"/>
              <a:gd name="T5" fmla="*/ 1143000 h 747"/>
              <a:gd name="T6" fmla="*/ 490538 w 1284"/>
              <a:gd name="T7" fmla="*/ 1143000 h 747"/>
              <a:gd name="T8" fmla="*/ 466725 w 1284"/>
              <a:gd name="T9" fmla="*/ 1120775 h 747"/>
              <a:gd name="T10" fmla="*/ 442913 w 1284"/>
              <a:gd name="T11" fmla="*/ 1098550 h 747"/>
              <a:gd name="T12" fmla="*/ 442913 w 1284"/>
              <a:gd name="T13" fmla="*/ 1098550 h 747"/>
              <a:gd name="T14" fmla="*/ 420688 w 1284"/>
              <a:gd name="T15" fmla="*/ 1074737 h 747"/>
              <a:gd name="T16" fmla="*/ 396875 w 1284"/>
              <a:gd name="T17" fmla="*/ 1050925 h 747"/>
              <a:gd name="T18" fmla="*/ 396875 w 1284"/>
              <a:gd name="T19" fmla="*/ 1050925 h 747"/>
              <a:gd name="T20" fmla="*/ 376238 w 1284"/>
              <a:gd name="T21" fmla="*/ 1027112 h 747"/>
              <a:gd name="T22" fmla="*/ 354013 w 1284"/>
              <a:gd name="T23" fmla="*/ 1003300 h 747"/>
              <a:gd name="T24" fmla="*/ 354013 w 1284"/>
              <a:gd name="T25" fmla="*/ 1003300 h 747"/>
              <a:gd name="T26" fmla="*/ 331788 w 1284"/>
              <a:gd name="T27" fmla="*/ 979487 h 747"/>
              <a:gd name="T28" fmla="*/ 312738 w 1284"/>
              <a:gd name="T29" fmla="*/ 955675 h 747"/>
              <a:gd name="T30" fmla="*/ 312738 w 1284"/>
              <a:gd name="T31" fmla="*/ 955675 h 747"/>
              <a:gd name="T32" fmla="*/ 292100 w 1284"/>
              <a:gd name="T33" fmla="*/ 930275 h 747"/>
              <a:gd name="T34" fmla="*/ 273050 w 1284"/>
              <a:gd name="T35" fmla="*/ 904875 h 747"/>
              <a:gd name="T36" fmla="*/ 273050 w 1284"/>
              <a:gd name="T37" fmla="*/ 904875 h 747"/>
              <a:gd name="T38" fmla="*/ 252413 w 1284"/>
              <a:gd name="T39" fmla="*/ 879475 h 747"/>
              <a:gd name="T40" fmla="*/ 234950 w 1284"/>
              <a:gd name="T41" fmla="*/ 854075 h 747"/>
              <a:gd name="T42" fmla="*/ 234950 w 1284"/>
              <a:gd name="T43" fmla="*/ 854075 h 747"/>
              <a:gd name="T44" fmla="*/ 217488 w 1284"/>
              <a:gd name="T45" fmla="*/ 828675 h 747"/>
              <a:gd name="T46" fmla="*/ 200025 w 1284"/>
              <a:gd name="T47" fmla="*/ 801687 h 747"/>
              <a:gd name="T48" fmla="*/ 200025 w 1284"/>
              <a:gd name="T49" fmla="*/ 801687 h 747"/>
              <a:gd name="T50" fmla="*/ 182563 w 1284"/>
              <a:gd name="T51" fmla="*/ 774700 h 747"/>
              <a:gd name="T52" fmla="*/ 166688 w 1284"/>
              <a:gd name="T53" fmla="*/ 749300 h 747"/>
              <a:gd name="T54" fmla="*/ 166688 w 1284"/>
              <a:gd name="T55" fmla="*/ 749300 h 747"/>
              <a:gd name="T56" fmla="*/ 150813 w 1284"/>
              <a:gd name="T57" fmla="*/ 720725 h 747"/>
              <a:gd name="T58" fmla="*/ 136525 w 1284"/>
              <a:gd name="T59" fmla="*/ 693737 h 747"/>
              <a:gd name="T60" fmla="*/ 136525 w 1284"/>
              <a:gd name="T61" fmla="*/ 693737 h 747"/>
              <a:gd name="T62" fmla="*/ 120650 w 1284"/>
              <a:gd name="T63" fmla="*/ 666750 h 747"/>
              <a:gd name="T64" fmla="*/ 107950 w 1284"/>
              <a:gd name="T65" fmla="*/ 639762 h 747"/>
              <a:gd name="T66" fmla="*/ 107950 w 1284"/>
              <a:gd name="T67" fmla="*/ 639762 h 747"/>
              <a:gd name="T68" fmla="*/ 93663 w 1284"/>
              <a:gd name="T69" fmla="*/ 612775 h 747"/>
              <a:gd name="T70" fmla="*/ 80963 w 1284"/>
              <a:gd name="T71" fmla="*/ 584200 h 747"/>
              <a:gd name="T72" fmla="*/ 80963 w 1284"/>
              <a:gd name="T73" fmla="*/ 584200 h 747"/>
              <a:gd name="T74" fmla="*/ 69850 w 1284"/>
              <a:gd name="T75" fmla="*/ 555625 h 747"/>
              <a:gd name="T76" fmla="*/ 57150 w 1284"/>
              <a:gd name="T77" fmla="*/ 527050 h 747"/>
              <a:gd name="T78" fmla="*/ 57150 w 1284"/>
              <a:gd name="T79" fmla="*/ 527050 h 747"/>
              <a:gd name="T80" fmla="*/ 46038 w 1284"/>
              <a:gd name="T81" fmla="*/ 498475 h 747"/>
              <a:gd name="T82" fmla="*/ 36513 w 1284"/>
              <a:gd name="T83" fmla="*/ 469900 h 747"/>
              <a:gd name="T84" fmla="*/ 36513 w 1284"/>
              <a:gd name="T85" fmla="*/ 469900 h 747"/>
              <a:gd name="T86" fmla="*/ 26988 w 1284"/>
              <a:gd name="T87" fmla="*/ 441325 h 747"/>
              <a:gd name="T88" fmla="*/ 17463 w 1284"/>
              <a:gd name="T89" fmla="*/ 412750 h 747"/>
              <a:gd name="T90" fmla="*/ 17463 w 1284"/>
              <a:gd name="T91" fmla="*/ 412750 h 747"/>
              <a:gd name="T92" fmla="*/ 9525 w 1284"/>
              <a:gd name="T93" fmla="*/ 384175 h 747"/>
              <a:gd name="T94" fmla="*/ 0 w 1284"/>
              <a:gd name="T95" fmla="*/ 355600 h 747"/>
              <a:gd name="T96" fmla="*/ 2038350 w 1284"/>
              <a:gd name="T97" fmla="*/ 0 h 7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84" h="747">
                <a:moveTo>
                  <a:pt x="341" y="747"/>
                </a:moveTo>
                <a:lnTo>
                  <a:pt x="341" y="747"/>
                </a:lnTo>
                <a:lnTo>
                  <a:pt x="324" y="734"/>
                </a:lnTo>
                <a:lnTo>
                  <a:pt x="309" y="720"/>
                </a:lnTo>
                <a:lnTo>
                  <a:pt x="294" y="706"/>
                </a:lnTo>
                <a:lnTo>
                  <a:pt x="279" y="692"/>
                </a:lnTo>
                <a:lnTo>
                  <a:pt x="265" y="677"/>
                </a:lnTo>
                <a:lnTo>
                  <a:pt x="250" y="662"/>
                </a:lnTo>
                <a:lnTo>
                  <a:pt x="237" y="647"/>
                </a:lnTo>
                <a:lnTo>
                  <a:pt x="223" y="632"/>
                </a:lnTo>
                <a:lnTo>
                  <a:pt x="209" y="617"/>
                </a:lnTo>
                <a:lnTo>
                  <a:pt x="197" y="602"/>
                </a:lnTo>
                <a:lnTo>
                  <a:pt x="184" y="586"/>
                </a:lnTo>
                <a:lnTo>
                  <a:pt x="172" y="570"/>
                </a:lnTo>
                <a:lnTo>
                  <a:pt x="159" y="554"/>
                </a:lnTo>
                <a:lnTo>
                  <a:pt x="148" y="538"/>
                </a:lnTo>
                <a:lnTo>
                  <a:pt x="137" y="522"/>
                </a:lnTo>
                <a:lnTo>
                  <a:pt x="126" y="505"/>
                </a:lnTo>
                <a:lnTo>
                  <a:pt x="115" y="488"/>
                </a:lnTo>
                <a:lnTo>
                  <a:pt x="105" y="472"/>
                </a:lnTo>
                <a:lnTo>
                  <a:pt x="95" y="454"/>
                </a:lnTo>
                <a:lnTo>
                  <a:pt x="86" y="437"/>
                </a:lnTo>
                <a:lnTo>
                  <a:pt x="76" y="420"/>
                </a:lnTo>
                <a:lnTo>
                  <a:pt x="68" y="403"/>
                </a:lnTo>
                <a:lnTo>
                  <a:pt x="59" y="386"/>
                </a:lnTo>
                <a:lnTo>
                  <a:pt x="51" y="368"/>
                </a:lnTo>
                <a:lnTo>
                  <a:pt x="44" y="350"/>
                </a:lnTo>
                <a:lnTo>
                  <a:pt x="36" y="332"/>
                </a:lnTo>
                <a:lnTo>
                  <a:pt x="29" y="314"/>
                </a:lnTo>
                <a:lnTo>
                  <a:pt x="23" y="296"/>
                </a:lnTo>
                <a:lnTo>
                  <a:pt x="17" y="278"/>
                </a:lnTo>
                <a:lnTo>
                  <a:pt x="11" y="260"/>
                </a:lnTo>
                <a:lnTo>
                  <a:pt x="6" y="242"/>
                </a:lnTo>
                <a:lnTo>
                  <a:pt x="0" y="224"/>
                </a:lnTo>
                <a:lnTo>
                  <a:pt x="1284" y="0"/>
                </a:lnTo>
                <a:lnTo>
                  <a:pt x="341" y="747"/>
                </a:lnTo>
                <a:close/>
              </a:path>
            </a:pathLst>
          </a:custGeom>
          <a:solidFill>
            <a:srgbClr val="CD7047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0" name="Freeform 21"/>
          <p:cNvSpPr>
            <a:spLocks/>
          </p:cNvSpPr>
          <p:nvPr/>
        </p:nvSpPr>
        <p:spPr bwMode="auto">
          <a:xfrm>
            <a:off x="5707063" y="4946650"/>
            <a:ext cx="1185862" cy="630238"/>
          </a:xfrm>
          <a:custGeom>
            <a:avLst/>
            <a:gdLst>
              <a:gd name="T0" fmla="*/ 1162050 w 747"/>
              <a:gd name="T1" fmla="*/ 23813 h 397"/>
              <a:gd name="T2" fmla="*/ 1139825 w 747"/>
              <a:gd name="T3" fmla="*/ 46038 h 397"/>
              <a:gd name="T4" fmla="*/ 1090612 w 747"/>
              <a:gd name="T5" fmla="*/ 90488 h 397"/>
              <a:gd name="T6" fmla="*/ 1065212 w 747"/>
              <a:gd name="T7" fmla="*/ 111125 h 397"/>
              <a:gd name="T8" fmla="*/ 1039812 w 747"/>
              <a:gd name="T9" fmla="*/ 131763 h 397"/>
              <a:gd name="T10" fmla="*/ 987425 w 747"/>
              <a:gd name="T11" fmla="*/ 173038 h 397"/>
              <a:gd name="T12" fmla="*/ 962025 w 747"/>
              <a:gd name="T13" fmla="*/ 193675 h 397"/>
              <a:gd name="T14" fmla="*/ 933450 w 747"/>
              <a:gd name="T15" fmla="*/ 214313 h 397"/>
              <a:gd name="T16" fmla="*/ 877887 w 747"/>
              <a:gd name="T17" fmla="*/ 250825 h 397"/>
              <a:gd name="T18" fmla="*/ 849312 w 747"/>
              <a:gd name="T19" fmla="*/ 269875 h 397"/>
              <a:gd name="T20" fmla="*/ 820737 w 747"/>
              <a:gd name="T21" fmla="*/ 288925 h 397"/>
              <a:gd name="T22" fmla="*/ 762000 w 747"/>
              <a:gd name="T23" fmla="*/ 323850 h 397"/>
              <a:gd name="T24" fmla="*/ 731837 w 747"/>
              <a:gd name="T25" fmla="*/ 341313 h 397"/>
              <a:gd name="T26" fmla="*/ 701675 w 747"/>
              <a:gd name="T27" fmla="*/ 357188 h 397"/>
              <a:gd name="T28" fmla="*/ 639762 w 747"/>
              <a:gd name="T29" fmla="*/ 388938 h 397"/>
              <a:gd name="T30" fmla="*/ 608012 w 747"/>
              <a:gd name="T31" fmla="*/ 404813 h 397"/>
              <a:gd name="T32" fmla="*/ 577850 w 747"/>
              <a:gd name="T33" fmla="*/ 417513 h 397"/>
              <a:gd name="T34" fmla="*/ 512762 w 747"/>
              <a:gd name="T35" fmla="*/ 446088 h 397"/>
              <a:gd name="T36" fmla="*/ 481012 w 747"/>
              <a:gd name="T37" fmla="*/ 460375 h 397"/>
              <a:gd name="T38" fmla="*/ 447675 w 747"/>
              <a:gd name="T39" fmla="*/ 473075 h 397"/>
              <a:gd name="T40" fmla="*/ 381000 w 747"/>
              <a:gd name="T41" fmla="*/ 496888 h 397"/>
              <a:gd name="T42" fmla="*/ 347662 w 747"/>
              <a:gd name="T43" fmla="*/ 508000 h 397"/>
              <a:gd name="T44" fmla="*/ 312737 w 747"/>
              <a:gd name="T45" fmla="*/ 519113 h 397"/>
              <a:gd name="T46" fmla="*/ 244475 w 747"/>
              <a:gd name="T47" fmla="*/ 539750 h 397"/>
              <a:gd name="T48" fmla="*/ 211137 w 747"/>
              <a:gd name="T49" fmla="*/ 547688 h 397"/>
              <a:gd name="T50" fmla="*/ 176212 w 747"/>
              <a:gd name="T51" fmla="*/ 558800 h 397"/>
              <a:gd name="T52" fmla="*/ 106362 w 747"/>
              <a:gd name="T53" fmla="*/ 574675 h 397"/>
              <a:gd name="T54" fmla="*/ 71437 w 747"/>
              <a:gd name="T55" fmla="*/ 582613 h 397"/>
              <a:gd name="T56" fmla="*/ 36512 w 747"/>
              <a:gd name="T57" fmla="*/ 588963 h 397"/>
              <a:gd name="T58" fmla="*/ 0 w 747"/>
              <a:gd name="T59" fmla="*/ 630238 h 397"/>
              <a:gd name="T60" fmla="*/ 71437 w 747"/>
              <a:gd name="T61" fmla="*/ 615950 h 397"/>
              <a:gd name="T62" fmla="*/ 106362 w 747"/>
              <a:gd name="T63" fmla="*/ 609600 h 397"/>
              <a:gd name="T64" fmla="*/ 141287 w 747"/>
              <a:gd name="T65" fmla="*/ 601663 h 397"/>
              <a:gd name="T66" fmla="*/ 211137 w 747"/>
              <a:gd name="T67" fmla="*/ 582613 h 397"/>
              <a:gd name="T68" fmla="*/ 244475 w 747"/>
              <a:gd name="T69" fmla="*/ 574675 h 397"/>
              <a:gd name="T70" fmla="*/ 279400 w 747"/>
              <a:gd name="T71" fmla="*/ 565150 h 397"/>
              <a:gd name="T72" fmla="*/ 347662 w 747"/>
              <a:gd name="T73" fmla="*/ 542925 h 397"/>
              <a:gd name="T74" fmla="*/ 381000 w 747"/>
              <a:gd name="T75" fmla="*/ 531813 h 397"/>
              <a:gd name="T76" fmla="*/ 414337 w 747"/>
              <a:gd name="T77" fmla="*/ 519113 h 397"/>
              <a:gd name="T78" fmla="*/ 481012 w 747"/>
              <a:gd name="T79" fmla="*/ 495300 h 397"/>
              <a:gd name="T80" fmla="*/ 512762 w 747"/>
              <a:gd name="T81" fmla="*/ 481013 h 397"/>
              <a:gd name="T82" fmla="*/ 546100 w 747"/>
              <a:gd name="T83" fmla="*/ 468313 h 397"/>
              <a:gd name="T84" fmla="*/ 608012 w 747"/>
              <a:gd name="T85" fmla="*/ 439738 h 397"/>
              <a:gd name="T86" fmla="*/ 639762 w 747"/>
              <a:gd name="T87" fmla="*/ 422275 h 397"/>
              <a:gd name="T88" fmla="*/ 671512 w 747"/>
              <a:gd name="T89" fmla="*/ 407988 h 397"/>
              <a:gd name="T90" fmla="*/ 731837 w 747"/>
              <a:gd name="T91" fmla="*/ 376238 h 397"/>
              <a:gd name="T92" fmla="*/ 762000 w 747"/>
              <a:gd name="T93" fmla="*/ 358775 h 397"/>
              <a:gd name="T94" fmla="*/ 790575 w 747"/>
              <a:gd name="T95" fmla="*/ 341313 h 397"/>
              <a:gd name="T96" fmla="*/ 849312 w 747"/>
              <a:gd name="T97" fmla="*/ 304800 h 397"/>
              <a:gd name="T98" fmla="*/ 877887 w 747"/>
              <a:gd name="T99" fmla="*/ 285750 h 397"/>
              <a:gd name="T100" fmla="*/ 906462 w 747"/>
              <a:gd name="T101" fmla="*/ 268288 h 397"/>
              <a:gd name="T102" fmla="*/ 962025 w 747"/>
              <a:gd name="T103" fmla="*/ 228600 h 397"/>
              <a:gd name="T104" fmla="*/ 987425 w 747"/>
              <a:gd name="T105" fmla="*/ 207963 h 397"/>
              <a:gd name="T106" fmla="*/ 1014412 w 747"/>
              <a:gd name="T107" fmla="*/ 188913 h 397"/>
              <a:gd name="T108" fmla="*/ 1065212 w 747"/>
              <a:gd name="T109" fmla="*/ 146050 h 397"/>
              <a:gd name="T110" fmla="*/ 1090612 w 747"/>
              <a:gd name="T111" fmla="*/ 125413 h 397"/>
              <a:gd name="T112" fmla="*/ 1116012 w 747"/>
              <a:gd name="T113" fmla="*/ 103188 h 397"/>
              <a:gd name="T114" fmla="*/ 1162050 w 747"/>
              <a:gd name="T115" fmla="*/ 57150 h 397"/>
              <a:gd name="T116" fmla="*/ 1185862 w 747"/>
              <a:gd name="T117" fmla="*/ 34925 h 39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47" h="397">
                <a:moveTo>
                  <a:pt x="747" y="0"/>
                </a:moveTo>
                <a:lnTo>
                  <a:pt x="747" y="0"/>
                </a:lnTo>
                <a:lnTo>
                  <a:pt x="732" y="15"/>
                </a:lnTo>
                <a:lnTo>
                  <a:pt x="718" y="29"/>
                </a:lnTo>
                <a:lnTo>
                  <a:pt x="703" y="43"/>
                </a:lnTo>
                <a:lnTo>
                  <a:pt x="687" y="57"/>
                </a:lnTo>
                <a:lnTo>
                  <a:pt x="671" y="70"/>
                </a:lnTo>
                <a:lnTo>
                  <a:pt x="655" y="83"/>
                </a:lnTo>
                <a:lnTo>
                  <a:pt x="639" y="97"/>
                </a:lnTo>
                <a:lnTo>
                  <a:pt x="622" y="109"/>
                </a:lnTo>
                <a:lnTo>
                  <a:pt x="606" y="122"/>
                </a:lnTo>
                <a:lnTo>
                  <a:pt x="588" y="135"/>
                </a:lnTo>
                <a:lnTo>
                  <a:pt x="571" y="147"/>
                </a:lnTo>
                <a:lnTo>
                  <a:pt x="553" y="158"/>
                </a:lnTo>
                <a:lnTo>
                  <a:pt x="535" y="170"/>
                </a:lnTo>
                <a:lnTo>
                  <a:pt x="517" y="182"/>
                </a:lnTo>
                <a:lnTo>
                  <a:pt x="498" y="193"/>
                </a:lnTo>
                <a:lnTo>
                  <a:pt x="480" y="204"/>
                </a:lnTo>
                <a:lnTo>
                  <a:pt x="461" y="215"/>
                </a:lnTo>
                <a:lnTo>
                  <a:pt x="442" y="225"/>
                </a:lnTo>
                <a:lnTo>
                  <a:pt x="423" y="235"/>
                </a:lnTo>
                <a:lnTo>
                  <a:pt x="403" y="245"/>
                </a:lnTo>
                <a:lnTo>
                  <a:pt x="383" y="255"/>
                </a:lnTo>
                <a:lnTo>
                  <a:pt x="364" y="263"/>
                </a:lnTo>
                <a:lnTo>
                  <a:pt x="344" y="273"/>
                </a:lnTo>
                <a:lnTo>
                  <a:pt x="323" y="281"/>
                </a:lnTo>
                <a:lnTo>
                  <a:pt x="303" y="290"/>
                </a:lnTo>
                <a:lnTo>
                  <a:pt x="282" y="298"/>
                </a:lnTo>
                <a:lnTo>
                  <a:pt x="261" y="306"/>
                </a:lnTo>
                <a:lnTo>
                  <a:pt x="240" y="313"/>
                </a:lnTo>
                <a:lnTo>
                  <a:pt x="219" y="320"/>
                </a:lnTo>
                <a:lnTo>
                  <a:pt x="197" y="327"/>
                </a:lnTo>
                <a:lnTo>
                  <a:pt x="176" y="334"/>
                </a:lnTo>
                <a:lnTo>
                  <a:pt x="154" y="340"/>
                </a:lnTo>
                <a:lnTo>
                  <a:pt x="133" y="345"/>
                </a:lnTo>
                <a:lnTo>
                  <a:pt x="111" y="352"/>
                </a:lnTo>
                <a:lnTo>
                  <a:pt x="89" y="357"/>
                </a:lnTo>
                <a:lnTo>
                  <a:pt x="67" y="362"/>
                </a:lnTo>
                <a:lnTo>
                  <a:pt x="45" y="367"/>
                </a:lnTo>
                <a:lnTo>
                  <a:pt x="23" y="371"/>
                </a:lnTo>
                <a:lnTo>
                  <a:pt x="0" y="375"/>
                </a:lnTo>
                <a:lnTo>
                  <a:pt x="0" y="397"/>
                </a:lnTo>
                <a:lnTo>
                  <a:pt x="23" y="393"/>
                </a:lnTo>
                <a:lnTo>
                  <a:pt x="45" y="388"/>
                </a:lnTo>
                <a:lnTo>
                  <a:pt x="67" y="384"/>
                </a:lnTo>
                <a:lnTo>
                  <a:pt x="89" y="379"/>
                </a:lnTo>
                <a:lnTo>
                  <a:pt x="111" y="374"/>
                </a:lnTo>
                <a:lnTo>
                  <a:pt x="133" y="367"/>
                </a:lnTo>
                <a:lnTo>
                  <a:pt x="154" y="362"/>
                </a:lnTo>
                <a:lnTo>
                  <a:pt x="176" y="356"/>
                </a:lnTo>
                <a:lnTo>
                  <a:pt x="197" y="349"/>
                </a:lnTo>
                <a:lnTo>
                  <a:pt x="219" y="342"/>
                </a:lnTo>
                <a:lnTo>
                  <a:pt x="240" y="335"/>
                </a:lnTo>
                <a:lnTo>
                  <a:pt x="261" y="327"/>
                </a:lnTo>
                <a:lnTo>
                  <a:pt x="282" y="320"/>
                </a:lnTo>
                <a:lnTo>
                  <a:pt x="303" y="312"/>
                </a:lnTo>
                <a:lnTo>
                  <a:pt x="323" y="303"/>
                </a:lnTo>
                <a:lnTo>
                  <a:pt x="344" y="295"/>
                </a:lnTo>
                <a:lnTo>
                  <a:pt x="364" y="285"/>
                </a:lnTo>
                <a:lnTo>
                  <a:pt x="383" y="277"/>
                </a:lnTo>
                <a:lnTo>
                  <a:pt x="403" y="266"/>
                </a:lnTo>
                <a:lnTo>
                  <a:pt x="423" y="257"/>
                </a:lnTo>
                <a:lnTo>
                  <a:pt x="442" y="247"/>
                </a:lnTo>
                <a:lnTo>
                  <a:pt x="461" y="237"/>
                </a:lnTo>
                <a:lnTo>
                  <a:pt x="480" y="226"/>
                </a:lnTo>
                <a:lnTo>
                  <a:pt x="498" y="215"/>
                </a:lnTo>
                <a:lnTo>
                  <a:pt x="517" y="204"/>
                </a:lnTo>
                <a:lnTo>
                  <a:pt x="535" y="192"/>
                </a:lnTo>
                <a:lnTo>
                  <a:pt x="553" y="180"/>
                </a:lnTo>
                <a:lnTo>
                  <a:pt x="571" y="169"/>
                </a:lnTo>
                <a:lnTo>
                  <a:pt x="588" y="157"/>
                </a:lnTo>
                <a:lnTo>
                  <a:pt x="606" y="144"/>
                </a:lnTo>
                <a:lnTo>
                  <a:pt x="622" y="131"/>
                </a:lnTo>
                <a:lnTo>
                  <a:pt x="639" y="119"/>
                </a:lnTo>
                <a:lnTo>
                  <a:pt x="655" y="105"/>
                </a:lnTo>
                <a:lnTo>
                  <a:pt x="671" y="92"/>
                </a:lnTo>
                <a:lnTo>
                  <a:pt x="687" y="79"/>
                </a:lnTo>
                <a:lnTo>
                  <a:pt x="703" y="65"/>
                </a:lnTo>
                <a:lnTo>
                  <a:pt x="718" y="51"/>
                </a:lnTo>
                <a:lnTo>
                  <a:pt x="732" y="36"/>
                </a:lnTo>
                <a:lnTo>
                  <a:pt x="747" y="22"/>
                </a:lnTo>
                <a:lnTo>
                  <a:pt x="747" y="0"/>
                </a:lnTo>
                <a:close/>
              </a:path>
            </a:pathLst>
          </a:custGeom>
          <a:solidFill>
            <a:srgbClr val="1A338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1" name="Freeform 22"/>
          <p:cNvSpPr>
            <a:spLocks/>
          </p:cNvSpPr>
          <p:nvPr/>
        </p:nvSpPr>
        <p:spPr bwMode="auto">
          <a:xfrm>
            <a:off x="5273675" y="3871913"/>
            <a:ext cx="433388" cy="1703387"/>
          </a:xfrm>
          <a:custGeom>
            <a:avLst/>
            <a:gdLst>
              <a:gd name="T0" fmla="*/ 0 w 273"/>
              <a:gd name="T1" fmla="*/ 0 h 1073"/>
              <a:gd name="T2" fmla="*/ 433388 w 273"/>
              <a:gd name="T3" fmla="*/ 1668462 h 1073"/>
              <a:gd name="T4" fmla="*/ 433388 w 273"/>
              <a:gd name="T5" fmla="*/ 1703387 h 1073"/>
              <a:gd name="T6" fmla="*/ 0 w 273"/>
              <a:gd name="T7" fmla="*/ 34925 h 1073"/>
              <a:gd name="T8" fmla="*/ 0 w 273"/>
              <a:gd name="T9" fmla="*/ 0 h 10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3" h="1073">
                <a:moveTo>
                  <a:pt x="0" y="0"/>
                </a:moveTo>
                <a:lnTo>
                  <a:pt x="273" y="1051"/>
                </a:lnTo>
                <a:lnTo>
                  <a:pt x="273" y="1073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1A338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2" name="Freeform 23"/>
          <p:cNvSpPr>
            <a:spLocks/>
          </p:cNvSpPr>
          <p:nvPr/>
        </p:nvSpPr>
        <p:spPr bwMode="auto">
          <a:xfrm>
            <a:off x="5311775" y="3995738"/>
            <a:ext cx="1619250" cy="1670050"/>
          </a:xfrm>
          <a:custGeom>
            <a:avLst/>
            <a:gdLst>
              <a:gd name="T0" fmla="*/ 1619250 w 1020"/>
              <a:gd name="T1" fmla="*/ 1074738 h 1052"/>
              <a:gd name="T2" fmla="*/ 1595438 w 1020"/>
              <a:gd name="T3" fmla="*/ 1098550 h 1052"/>
              <a:gd name="T4" fmla="*/ 1573213 w 1020"/>
              <a:gd name="T5" fmla="*/ 1120775 h 1052"/>
              <a:gd name="T6" fmla="*/ 1573213 w 1020"/>
              <a:gd name="T7" fmla="*/ 1120775 h 1052"/>
              <a:gd name="T8" fmla="*/ 1549400 w 1020"/>
              <a:gd name="T9" fmla="*/ 1143000 h 1052"/>
              <a:gd name="T10" fmla="*/ 1524000 w 1020"/>
              <a:gd name="T11" fmla="*/ 1165225 h 1052"/>
              <a:gd name="T12" fmla="*/ 1524000 w 1020"/>
              <a:gd name="T13" fmla="*/ 1165225 h 1052"/>
              <a:gd name="T14" fmla="*/ 1498600 w 1020"/>
              <a:gd name="T15" fmla="*/ 1185863 h 1052"/>
              <a:gd name="T16" fmla="*/ 1473200 w 1020"/>
              <a:gd name="T17" fmla="*/ 1206500 h 1052"/>
              <a:gd name="T18" fmla="*/ 1473200 w 1020"/>
              <a:gd name="T19" fmla="*/ 1206500 h 1052"/>
              <a:gd name="T20" fmla="*/ 1447800 w 1020"/>
              <a:gd name="T21" fmla="*/ 1228725 h 1052"/>
              <a:gd name="T22" fmla="*/ 1420813 w 1020"/>
              <a:gd name="T23" fmla="*/ 1247775 h 1052"/>
              <a:gd name="T24" fmla="*/ 1420813 w 1020"/>
              <a:gd name="T25" fmla="*/ 1247775 h 1052"/>
              <a:gd name="T26" fmla="*/ 1395413 w 1020"/>
              <a:gd name="T27" fmla="*/ 1268413 h 1052"/>
              <a:gd name="T28" fmla="*/ 1366838 w 1020"/>
              <a:gd name="T29" fmla="*/ 1289050 h 1052"/>
              <a:gd name="T30" fmla="*/ 1366838 w 1020"/>
              <a:gd name="T31" fmla="*/ 1289050 h 1052"/>
              <a:gd name="T32" fmla="*/ 1339850 w 1020"/>
              <a:gd name="T33" fmla="*/ 1308100 h 1052"/>
              <a:gd name="T34" fmla="*/ 1311275 w 1020"/>
              <a:gd name="T35" fmla="*/ 1325563 h 1052"/>
              <a:gd name="T36" fmla="*/ 1311275 w 1020"/>
              <a:gd name="T37" fmla="*/ 1325563 h 1052"/>
              <a:gd name="T38" fmla="*/ 1282700 w 1020"/>
              <a:gd name="T39" fmla="*/ 1344613 h 1052"/>
              <a:gd name="T40" fmla="*/ 1254125 w 1020"/>
              <a:gd name="T41" fmla="*/ 1363663 h 1052"/>
              <a:gd name="T42" fmla="*/ 1254125 w 1020"/>
              <a:gd name="T43" fmla="*/ 1363663 h 1052"/>
              <a:gd name="T44" fmla="*/ 1223963 w 1020"/>
              <a:gd name="T45" fmla="*/ 1381125 h 1052"/>
              <a:gd name="T46" fmla="*/ 1195388 w 1020"/>
              <a:gd name="T47" fmla="*/ 1398588 h 1052"/>
              <a:gd name="T48" fmla="*/ 1195388 w 1020"/>
              <a:gd name="T49" fmla="*/ 1398588 h 1052"/>
              <a:gd name="T50" fmla="*/ 1165225 w 1020"/>
              <a:gd name="T51" fmla="*/ 1416050 h 1052"/>
              <a:gd name="T52" fmla="*/ 1135063 w 1020"/>
              <a:gd name="T53" fmla="*/ 1431925 h 1052"/>
              <a:gd name="T54" fmla="*/ 1135063 w 1020"/>
              <a:gd name="T55" fmla="*/ 1431925 h 1052"/>
              <a:gd name="T56" fmla="*/ 1104900 w 1020"/>
              <a:gd name="T57" fmla="*/ 1447800 h 1052"/>
              <a:gd name="T58" fmla="*/ 1073150 w 1020"/>
              <a:gd name="T59" fmla="*/ 1463675 h 1052"/>
              <a:gd name="T60" fmla="*/ 1073150 w 1020"/>
              <a:gd name="T61" fmla="*/ 1463675 h 1052"/>
              <a:gd name="T62" fmla="*/ 1041400 w 1020"/>
              <a:gd name="T63" fmla="*/ 1479550 h 1052"/>
              <a:gd name="T64" fmla="*/ 1011238 w 1020"/>
              <a:gd name="T65" fmla="*/ 1492250 h 1052"/>
              <a:gd name="T66" fmla="*/ 1011238 w 1020"/>
              <a:gd name="T67" fmla="*/ 1492250 h 1052"/>
              <a:gd name="T68" fmla="*/ 979488 w 1020"/>
              <a:gd name="T69" fmla="*/ 1508125 h 1052"/>
              <a:gd name="T70" fmla="*/ 946150 w 1020"/>
              <a:gd name="T71" fmla="*/ 1520825 h 1052"/>
              <a:gd name="T72" fmla="*/ 946150 w 1020"/>
              <a:gd name="T73" fmla="*/ 1520825 h 1052"/>
              <a:gd name="T74" fmla="*/ 914400 w 1020"/>
              <a:gd name="T75" fmla="*/ 1535113 h 1052"/>
              <a:gd name="T76" fmla="*/ 881063 w 1020"/>
              <a:gd name="T77" fmla="*/ 1547813 h 1052"/>
              <a:gd name="T78" fmla="*/ 881063 w 1020"/>
              <a:gd name="T79" fmla="*/ 1547813 h 1052"/>
              <a:gd name="T80" fmla="*/ 847725 w 1020"/>
              <a:gd name="T81" fmla="*/ 1560513 h 1052"/>
              <a:gd name="T82" fmla="*/ 814388 w 1020"/>
              <a:gd name="T83" fmla="*/ 1571625 h 1052"/>
              <a:gd name="T84" fmla="*/ 814388 w 1020"/>
              <a:gd name="T85" fmla="*/ 1571625 h 1052"/>
              <a:gd name="T86" fmla="*/ 781050 w 1020"/>
              <a:gd name="T87" fmla="*/ 1582738 h 1052"/>
              <a:gd name="T88" fmla="*/ 746125 w 1020"/>
              <a:gd name="T89" fmla="*/ 1593850 h 1052"/>
              <a:gd name="T90" fmla="*/ 746125 w 1020"/>
              <a:gd name="T91" fmla="*/ 1593850 h 1052"/>
              <a:gd name="T92" fmla="*/ 712788 w 1020"/>
              <a:gd name="T93" fmla="*/ 1604963 h 1052"/>
              <a:gd name="T94" fmla="*/ 677863 w 1020"/>
              <a:gd name="T95" fmla="*/ 1614488 h 1052"/>
              <a:gd name="T96" fmla="*/ 677863 w 1020"/>
              <a:gd name="T97" fmla="*/ 1614488 h 1052"/>
              <a:gd name="T98" fmla="*/ 644525 w 1020"/>
              <a:gd name="T99" fmla="*/ 1622425 h 1052"/>
              <a:gd name="T100" fmla="*/ 609600 w 1020"/>
              <a:gd name="T101" fmla="*/ 1633538 h 1052"/>
              <a:gd name="T102" fmla="*/ 609600 w 1020"/>
              <a:gd name="T103" fmla="*/ 1633538 h 1052"/>
              <a:gd name="T104" fmla="*/ 574675 w 1020"/>
              <a:gd name="T105" fmla="*/ 1641475 h 1052"/>
              <a:gd name="T106" fmla="*/ 539750 w 1020"/>
              <a:gd name="T107" fmla="*/ 1649413 h 1052"/>
              <a:gd name="T108" fmla="*/ 539750 w 1020"/>
              <a:gd name="T109" fmla="*/ 1649413 h 1052"/>
              <a:gd name="T110" fmla="*/ 504825 w 1020"/>
              <a:gd name="T111" fmla="*/ 1657350 h 1052"/>
              <a:gd name="T112" fmla="*/ 469900 w 1020"/>
              <a:gd name="T113" fmla="*/ 1663700 h 1052"/>
              <a:gd name="T114" fmla="*/ 469900 w 1020"/>
              <a:gd name="T115" fmla="*/ 1663700 h 1052"/>
              <a:gd name="T116" fmla="*/ 433388 w 1020"/>
              <a:gd name="T117" fmla="*/ 1670050 h 1052"/>
              <a:gd name="T118" fmla="*/ 1619250 w 1020"/>
              <a:gd name="T119" fmla="*/ 1074738 h 10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20" h="1052">
                <a:moveTo>
                  <a:pt x="1020" y="677"/>
                </a:moveTo>
                <a:lnTo>
                  <a:pt x="1020" y="677"/>
                </a:lnTo>
                <a:lnTo>
                  <a:pt x="1005" y="692"/>
                </a:lnTo>
                <a:lnTo>
                  <a:pt x="991" y="706"/>
                </a:lnTo>
                <a:lnTo>
                  <a:pt x="976" y="720"/>
                </a:lnTo>
                <a:lnTo>
                  <a:pt x="960" y="734"/>
                </a:lnTo>
                <a:lnTo>
                  <a:pt x="944" y="747"/>
                </a:lnTo>
                <a:lnTo>
                  <a:pt x="928" y="760"/>
                </a:lnTo>
                <a:lnTo>
                  <a:pt x="912" y="774"/>
                </a:lnTo>
                <a:lnTo>
                  <a:pt x="895" y="786"/>
                </a:lnTo>
                <a:lnTo>
                  <a:pt x="879" y="799"/>
                </a:lnTo>
                <a:lnTo>
                  <a:pt x="861" y="812"/>
                </a:lnTo>
                <a:lnTo>
                  <a:pt x="844" y="824"/>
                </a:lnTo>
                <a:lnTo>
                  <a:pt x="826" y="835"/>
                </a:lnTo>
                <a:lnTo>
                  <a:pt x="808" y="847"/>
                </a:lnTo>
                <a:lnTo>
                  <a:pt x="790" y="859"/>
                </a:lnTo>
                <a:lnTo>
                  <a:pt x="771" y="870"/>
                </a:lnTo>
                <a:lnTo>
                  <a:pt x="753" y="881"/>
                </a:lnTo>
                <a:lnTo>
                  <a:pt x="734" y="892"/>
                </a:lnTo>
                <a:lnTo>
                  <a:pt x="715" y="902"/>
                </a:lnTo>
                <a:lnTo>
                  <a:pt x="696" y="912"/>
                </a:lnTo>
                <a:lnTo>
                  <a:pt x="676" y="922"/>
                </a:lnTo>
                <a:lnTo>
                  <a:pt x="656" y="932"/>
                </a:lnTo>
                <a:lnTo>
                  <a:pt x="637" y="940"/>
                </a:lnTo>
                <a:lnTo>
                  <a:pt x="617" y="950"/>
                </a:lnTo>
                <a:lnTo>
                  <a:pt x="596" y="958"/>
                </a:lnTo>
                <a:lnTo>
                  <a:pt x="576" y="967"/>
                </a:lnTo>
                <a:lnTo>
                  <a:pt x="555" y="975"/>
                </a:lnTo>
                <a:lnTo>
                  <a:pt x="534" y="983"/>
                </a:lnTo>
                <a:lnTo>
                  <a:pt x="513" y="990"/>
                </a:lnTo>
                <a:lnTo>
                  <a:pt x="492" y="997"/>
                </a:lnTo>
                <a:lnTo>
                  <a:pt x="470" y="1004"/>
                </a:lnTo>
                <a:lnTo>
                  <a:pt x="449" y="1011"/>
                </a:lnTo>
                <a:lnTo>
                  <a:pt x="427" y="1017"/>
                </a:lnTo>
                <a:lnTo>
                  <a:pt x="406" y="1022"/>
                </a:lnTo>
                <a:lnTo>
                  <a:pt x="384" y="1029"/>
                </a:lnTo>
                <a:lnTo>
                  <a:pt x="362" y="1034"/>
                </a:lnTo>
                <a:lnTo>
                  <a:pt x="340" y="1039"/>
                </a:lnTo>
                <a:lnTo>
                  <a:pt x="318" y="1044"/>
                </a:lnTo>
                <a:lnTo>
                  <a:pt x="296" y="1048"/>
                </a:lnTo>
                <a:lnTo>
                  <a:pt x="273" y="1052"/>
                </a:lnTo>
                <a:lnTo>
                  <a:pt x="0" y="0"/>
                </a:lnTo>
                <a:lnTo>
                  <a:pt x="1020" y="677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3" name="Freeform 24"/>
          <p:cNvSpPr>
            <a:spLocks/>
          </p:cNvSpPr>
          <p:nvPr/>
        </p:nvSpPr>
        <p:spPr bwMode="auto">
          <a:xfrm>
            <a:off x="3673475" y="5335588"/>
            <a:ext cx="1930400" cy="555625"/>
          </a:xfrm>
          <a:custGeom>
            <a:avLst/>
            <a:gdLst>
              <a:gd name="T0" fmla="*/ 1860550 w 1216"/>
              <a:gd name="T1" fmla="*/ 495300 h 350"/>
              <a:gd name="T2" fmla="*/ 1787525 w 1216"/>
              <a:gd name="T3" fmla="*/ 503238 h 350"/>
              <a:gd name="T4" fmla="*/ 1716088 w 1216"/>
              <a:gd name="T5" fmla="*/ 511175 h 350"/>
              <a:gd name="T6" fmla="*/ 1643063 w 1216"/>
              <a:gd name="T7" fmla="*/ 515938 h 350"/>
              <a:gd name="T8" fmla="*/ 1570038 w 1216"/>
              <a:gd name="T9" fmla="*/ 519113 h 350"/>
              <a:gd name="T10" fmla="*/ 1497013 w 1216"/>
              <a:gd name="T11" fmla="*/ 520700 h 350"/>
              <a:gd name="T12" fmla="*/ 1425575 w 1216"/>
              <a:gd name="T13" fmla="*/ 519113 h 350"/>
              <a:gd name="T14" fmla="*/ 1352550 w 1216"/>
              <a:gd name="T15" fmla="*/ 515938 h 350"/>
              <a:gd name="T16" fmla="*/ 1279525 w 1216"/>
              <a:gd name="T17" fmla="*/ 511175 h 350"/>
              <a:gd name="T18" fmla="*/ 1208088 w 1216"/>
              <a:gd name="T19" fmla="*/ 503238 h 350"/>
              <a:gd name="T20" fmla="*/ 1136650 w 1216"/>
              <a:gd name="T21" fmla="*/ 495300 h 350"/>
              <a:gd name="T22" fmla="*/ 1063625 w 1216"/>
              <a:gd name="T23" fmla="*/ 484188 h 350"/>
              <a:gd name="T24" fmla="*/ 993775 w 1216"/>
              <a:gd name="T25" fmla="*/ 469900 h 350"/>
              <a:gd name="T26" fmla="*/ 923925 w 1216"/>
              <a:gd name="T27" fmla="*/ 455613 h 350"/>
              <a:gd name="T28" fmla="*/ 854075 w 1216"/>
              <a:gd name="T29" fmla="*/ 436563 h 350"/>
              <a:gd name="T30" fmla="*/ 785813 w 1216"/>
              <a:gd name="T31" fmla="*/ 417513 h 350"/>
              <a:gd name="T32" fmla="*/ 717550 w 1216"/>
              <a:gd name="T33" fmla="*/ 396875 h 350"/>
              <a:gd name="T34" fmla="*/ 650875 w 1216"/>
              <a:gd name="T35" fmla="*/ 373063 h 350"/>
              <a:gd name="T36" fmla="*/ 584200 w 1216"/>
              <a:gd name="T37" fmla="*/ 347663 h 350"/>
              <a:gd name="T38" fmla="*/ 520700 w 1216"/>
              <a:gd name="T39" fmla="*/ 320675 h 350"/>
              <a:gd name="T40" fmla="*/ 455613 w 1216"/>
              <a:gd name="T41" fmla="*/ 292100 h 350"/>
              <a:gd name="T42" fmla="*/ 393700 w 1216"/>
              <a:gd name="T43" fmla="*/ 261938 h 350"/>
              <a:gd name="T44" fmla="*/ 331788 w 1216"/>
              <a:gd name="T45" fmla="*/ 228600 h 350"/>
              <a:gd name="T46" fmla="*/ 273050 w 1216"/>
              <a:gd name="T47" fmla="*/ 193675 h 350"/>
              <a:gd name="T48" fmla="*/ 214313 w 1216"/>
              <a:gd name="T49" fmla="*/ 158750 h 350"/>
              <a:gd name="T50" fmla="*/ 158750 w 1216"/>
              <a:gd name="T51" fmla="*/ 120650 h 350"/>
              <a:gd name="T52" fmla="*/ 104775 w 1216"/>
              <a:gd name="T53" fmla="*/ 82550 h 350"/>
              <a:gd name="T54" fmla="*/ 50800 w 1216"/>
              <a:gd name="T55" fmla="*/ 41275 h 350"/>
              <a:gd name="T56" fmla="*/ 0 w 1216"/>
              <a:gd name="T57" fmla="*/ 0 h 350"/>
              <a:gd name="T58" fmla="*/ 23813 w 1216"/>
              <a:gd name="T59" fmla="*/ 55563 h 350"/>
              <a:gd name="T60" fmla="*/ 76200 w 1216"/>
              <a:gd name="T61" fmla="*/ 96838 h 350"/>
              <a:gd name="T62" fmla="*/ 131763 w 1216"/>
              <a:gd name="T63" fmla="*/ 136525 h 350"/>
              <a:gd name="T64" fmla="*/ 187325 w 1216"/>
              <a:gd name="T65" fmla="*/ 174625 h 350"/>
              <a:gd name="T66" fmla="*/ 244475 w 1216"/>
              <a:gd name="T67" fmla="*/ 211138 h 350"/>
              <a:gd name="T68" fmla="*/ 303213 w 1216"/>
              <a:gd name="T69" fmla="*/ 246063 h 350"/>
              <a:gd name="T70" fmla="*/ 363538 w 1216"/>
              <a:gd name="T71" fmla="*/ 279400 h 350"/>
              <a:gd name="T72" fmla="*/ 423863 w 1216"/>
              <a:gd name="T73" fmla="*/ 311150 h 350"/>
              <a:gd name="T74" fmla="*/ 487363 w 1216"/>
              <a:gd name="T75" fmla="*/ 341313 h 350"/>
              <a:gd name="T76" fmla="*/ 552450 w 1216"/>
              <a:gd name="T77" fmla="*/ 369888 h 350"/>
              <a:gd name="T78" fmla="*/ 617538 w 1216"/>
              <a:gd name="T79" fmla="*/ 395288 h 350"/>
              <a:gd name="T80" fmla="*/ 684213 w 1216"/>
              <a:gd name="T81" fmla="*/ 419100 h 350"/>
              <a:gd name="T82" fmla="*/ 750888 w 1216"/>
              <a:gd name="T83" fmla="*/ 441325 h 350"/>
              <a:gd name="T84" fmla="*/ 819150 w 1216"/>
              <a:gd name="T85" fmla="*/ 461963 h 350"/>
              <a:gd name="T86" fmla="*/ 889000 w 1216"/>
              <a:gd name="T87" fmla="*/ 481013 h 350"/>
              <a:gd name="T88" fmla="*/ 958850 w 1216"/>
              <a:gd name="T89" fmla="*/ 496888 h 350"/>
              <a:gd name="T90" fmla="*/ 1028700 w 1216"/>
              <a:gd name="T91" fmla="*/ 512763 h 350"/>
              <a:gd name="T92" fmla="*/ 1100138 w 1216"/>
              <a:gd name="T93" fmla="*/ 523875 h 350"/>
              <a:gd name="T94" fmla="*/ 1171575 w 1216"/>
              <a:gd name="T95" fmla="*/ 534988 h 350"/>
              <a:gd name="T96" fmla="*/ 1244600 w 1216"/>
              <a:gd name="T97" fmla="*/ 542925 h 350"/>
              <a:gd name="T98" fmla="*/ 1316038 w 1216"/>
              <a:gd name="T99" fmla="*/ 549275 h 350"/>
              <a:gd name="T100" fmla="*/ 1387475 w 1216"/>
              <a:gd name="T101" fmla="*/ 552450 h 350"/>
              <a:gd name="T102" fmla="*/ 1462088 w 1216"/>
              <a:gd name="T103" fmla="*/ 555625 h 350"/>
              <a:gd name="T104" fmla="*/ 1535113 w 1216"/>
              <a:gd name="T105" fmla="*/ 555625 h 350"/>
              <a:gd name="T106" fmla="*/ 1606550 w 1216"/>
              <a:gd name="T107" fmla="*/ 552450 h 350"/>
              <a:gd name="T108" fmla="*/ 1677988 w 1216"/>
              <a:gd name="T109" fmla="*/ 549275 h 350"/>
              <a:gd name="T110" fmla="*/ 1752600 w 1216"/>
              <a:gd name="T111" fmla="*/ 542925 h 350"/>
              <a:gd name="T112" fmla="*/ 1824038 w 1216"/>
              <a:gd name="T113" fmla="*/ 534988 h 350"/>
              <a:gd name="T114" fmla="*/ 1895475 w 1216"/>
              <a:gd name="T115" fmla="*/ 523875 h 3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16" h="350">
                <a:moveTo>
                  <a:pt x="1216" y="305"/>
                </a:moveTo>
                <a:lnTo>
                  <a:pt x="1216" y="305"/>
                </a:lnTo>
                <a:lnTo>
                  <a:pt x="1194" y="308"/>
                </a:lnTo>
                <a:lnTo>
                  <a:pt x="1172" y="312"/>
                </a:lnTo>
                <a:lnTo>
                  <a:pt x="1149" y="315"/>
                </a:lnTo>
                <a:lnTo>
                  <a:pt x="1126" y="317"/>
                </a:lnTo>
                <a:lnTo>
                  <a:pt x="1104" y="320"/>
                </a:lnTo>
                <a:lnTo>
                  <a:pt x="1081" y="322"/>
                </a:lnTo>
                <a:lnTo>
                  <a:pt x="1057" y="324"/>
                </a:lnTo>
                <a:lnTo>
                  <a:pt x="1035" y="325"/>
                </a:lnTo>
                <a:lnTo>
                  <a:pt x="1012" y="327"/>
                </a:lnTo>
                <a:lnTo>
                  <a:pt x="989" y="327"/>
                </a:lnTo>
                <a:lnTo>
                  <a:pt x="967" y="328"/>
                </a:lnTo>
                <a:lnTo>
                  <a:pt x="943" y="328"/>
                </a:lnTo>
                <a:lnTo>
                  <a:pt x="921" y="328"/>
                </a:lnTo>
                <a:lnTo>
                  <a:pt x="898" y="327"/>
                </a:lnTo>
                <a:lnTo>
                  <a:pt x="874" y="327"/>
                </a:lnTo>
                <a:lnTo>
                  <a:pt x="852" y="325"/>
                </a:lnTo>
                <a:lnTo>
                  <a:pt x="829" y="324"/>
                </a:lnTo>
                <a:lnTo>
                  <a:pt x="806" y="322"/>
                </a:lnTo>
                <a:lnTo>
                  <a:pt x="784" y="320"/>
                </a:lnTo>
                <a:lnTo>
                  <a:pt x="761" y="317"/>
                </a:lnTo>
                <a:lnTo>
                  <a:pt x="738" y="315"/>
                </a:lnTo>
                <a:lnTo>
                  <a:pt x="716" y="312"/>
                </a:lnTo>
                <a:lnTo>
                  <a:pt x="693" y="308"/>
                </a:lnTo>
                <a:lnTo>
                  <a:pt x="670" y="305"/>
                </a:lnTo>
                <a:lnTo>
                  <a:pt x="648" y="301"/>
                </a:lnTo>
                <a:lnTo>
                  <a:pt x="626" y="296"/>
                </a:lnTo>
                <a:lnTo>
                  <a:pt x="604" y="291"/>
                </a:lnTo>
                <a:lnTo>
                  <a:pt x="582" y="287"/>
                </a:lnTo>
                <a:lnTo>
                  <a:pt x="560" y="281"/>
                </a:lnTo>
                <a:lnTo>
                  <a:pt x="538" y="275"/>
                </a:lnTo>
                <a:lnTo>
                  <a:pt x="516" y="269"/>
                </a:lnTo>
                <a:lnTo>
                  <a:pt x="495" y="263"/>
                </a:lnTo>
                <a:lnTo>
                  <a:pt x="473" y="256"/>
                </a:lnTo>
                <a:lnTo>
                  <a:pt x="452" y="250"/>
                </a:lnTo>
                <a:lnTo>
                  <a:pt x="431" y="242"/>
                </a:lnTo>
                <a:lnTo>
                  <a:pt x="410" y="235"/>
                </a:lnTo>
                <a:lnTo>
                  <a:pt x="389" y="227"/>
                </a:lnTo>
                <a:lnTo>
                  <a:pt x="368" y="219"/>
                </a:lnTo>
                <a:lnTo>
                  <a:pt x="348" y="211"/>
                </a:lnTo>
                <a:lnTo>
                  <a:pt x="328" y="202"/>
                </a:lnTo>
                <a:lnTo>
                  <a:pt x="307" y="193"/>
                </a:lnTo>
                <a:lnTo>
                  <a:pt x="287" y="184"/>
                </a:lnTo>
                <a:lnTo>
                  <a:pt x="267" y="174"/>
                </a:lnTo>
                <a:lnTo>
                  <a:pt x="248" y="165"/>
                </a:lnTo>
                <a:lnTo>
                  <a:pt x="229" y="154"/>
                </a:lnTo>
                <a:lnTo>
                  <a:pt x="209" y="144"/>
                </a:lnTo>
                <a:lnTo>
                  <a:pt x="191" y="133"/>
                </a:lnTo>
                <a:lnTo>
                  <a:pt x="172" y="122"/>
                </a:lnTo>
                <a:lnTo>
                  <a:pt x="154" y="111"/>
                </a:lnTo>
                <a:lnTo>
                  <a:pt x="135" y="100"/>
                </a:lnTo>
                <a:lnTo>
                  <a:pt x="118" y="88"/>
                </a:lnTo>
                <a:lnTo>
                  <a:pt x="100" y="76"/>
                </a:lnTo>
                <a:lnTo>
                  <a:pt x="83" y="64"/>
                </a:lnTo>
                <a:lnTo>
                  <a:pt x="66" y="52"/>
                </a:lnTo>
                <a:lnTo>
                  <a:pt x="48" y="39"/>
                </a:lnTo>
                <a:lnTo>
                  <a:pt x="32" y="26"/>
                </a:lnTo>
                <a:lnTo>
                  <a:pt x="15" y="13"/>
                </a:lnTo>
                <a:lnTo>
                  <a:pt x="0" y="0"/>
                </a:lnTo>
                <a:lnTo>
                  <a:pt x="0" y="21"/>
                </a:lnTo>
                <a:lnTo>
                  <a:pt x="15" y="35"/>
                </a:lnTo>
                <a:lnTo>
                  <a:pt x="32" y="48"/>
                </a:lnTo>
                <a:lnTo>
                  <a:pt x="48" y="61"/>
                </a:lnTo>
                <a:lnTo>
                  <a:pt x="66" y="74"/>
                </a:lnTo>
                <a:lnTo>
                  <a:pt x="83" y="86"/>
                </a:lnTo>
                <a:lnTo>
                  <a:pt x="100" y="98"/>
                </a:lnTo>
                <a:lnTo>
                  <a:pt x="118" y="110"/>
                </a:lnTo>
                <a:lnTo>
                  <a:pt x="135" y="122"/>
                </a:lnTo>
                <a:lnTo>
                  <a:pt x="154" y="133"/>
                </a:lnTo>
                <a:lnTo>
                  <a:pt x="172" y="144"/>
                </a:lnTo>
                <a:lnTo>
                  <a:pt x="191" y="155"/>
                </a:lnTo>
                <a:lnTo>
                  <a:pt x="209" y="166"/>
                </a:lnTo>
                <a:lnTo>
                  <a:pt x="229" y="176"/>
                </a:lnTo>
                <a:lnTo>
                  <a:pt x="248" y="187"/>
                </a:lnTo>
                <a:lnTo>
                  <a:pt x="267" y="196"/>
                </a:lnTo>
                <a:lnTo>
                  <a:pt x="287" y="206"/>
                </a:lnTo>
                <a:lnTo>
                  <a:pt x="307" y="215"/>
                </a:lnTo>
                <a:lnTo>
                  <a:pt x="328" y="224"/>
                </a:lnTo>
                <a:lnTo>
                  <a:pt x="348" y="233"/>
                </a:lnTo>
                <a:lnTo>
                  <a:pt x="368" y="241"/>
                </a:lnTo>
                <a:lnTo>
                  <a:pt x="389" y="249"/>
                </a:lnTo>
                <a:lnTo>
                  <a:pt x="410" y="257"/>
                </a:lnTo>
                <a:lnTo>
                  <a:pt x="431" y="264"/>
                </a:lnTo>
                <a:lnTo>
                  <a:pt x="452" y="272"/>
                </a:lnTo>
                <a:lnTo>
                  <a:pt x="473" y="278"/>
                </a:lnTo>
                <a:lnTo>
                  <a:pt x="495" y="285"/>
                </a:lnTo>
                <a:lnTo>
                  <a:pt x="516" y="291"/>
                </a:lnTo>
                <a:lnTo>
                  <a:pt x="538" y="297"/>
                </a:lnTo>
                <a:lnTo>
                  <a:pt x="560" y="303"/>
                </a:lnTo>
                <a:lnTo>
                  <a:pt x="582" y="309"/>
                </a:lnTo>
                <a:lnTo>
                  <a:pt x="604" y="313"/>
                </a:lnTo>
                <a:lnTo>
                  <a:pt x="626" y="318"/>
                </a:lnTo>
                <a:lnTo>
                  <a:pt x="648" y="323"/>
                </a:lnTo>
                <a:lnTo>
                  <a:pt x="670" y="327"/>
                </a:lnTo>
                <a:lnTo>
                  <a:pt x="693" y="330"/>
                </a:lnTo>
                <a:lnTo>
                  <a:pt x="716" y="334"/>
                </a:lnTo>
                <a:lnTo>
                  <a:pt x="738" y="337"/>
                </a:lnTo>
                <a:lnTo>
                  <a:pt x="761" y="339"/>
                </a:lnTo>
                <a:lnTo>
                  <a:pt x="784" y="342"/>
                </a:lnTo>
                <a:lnTo>
                  <a:pt x="806" y="344"/>
                </a:lnTo>
                <a:lnTo>
                  <a:pt x="829" y="346"/>
                </a:lnTo>
                <a:lnTo>
                  <a:pt x="852" y="347"/>
                </a:lnTo>
                <a:lnTo>
                  <a:pt x="874" y="348"/>
                </a:lnTo>
                <a:lnTo>
                  <a:pt x="898" y="349"/>
                </a:lnTo>
                <a:lnTo>
                  <a:pt x="921" y="350"/>
                </a:lnTo>
                <a:lnTo>
                  <a:pt x="943" y="350"/>
                </a:lnTo>
                <a:lnTo>
                  <a:pt x="967" y="350"/>
                </a:lnTo>
                <a:lnTo>
                  <a:pt x="989" y="349"/>
                </a:lnTo>
                <a:lnTo>
                  <a:pt x="1012" y="348"/>
                </a:lnTo>
                <a:lnTo>
                  <a:pt x="1035" y="347"/>
                </a:lnTo>
                <a:lnTo>
                  <a:pt x="1057" y="346"/>
                </a:lnTo>
                <a:lnTo>
                  <a:pt x="1081" y="344"/>
                </a:lnTo>
                <a:lnTo>
                  <a:pt x="1104" y="342"/>
                </a:lnTo>
                <a:lnTo>
                  <a:pt x="1126" y="339"/>
                </a:lnTo>
                <a:lnTo>
                  <a:pt x="1149" y="337"/>
                </a:lnTo>
                <a:lnTo>
                  <a:pt x="1172" y="334"/>
                </a:lnTo>
                <a:lnTo>
                  <a:pt x="1194" y="330"/>
                </a:lnTo>
                <a:lnTo>
                  <a:pt x="1216" y="327"/>
                </a:lnTo>
                <a:lnTo>
                  <a:pt x="1216" y="305"/>
                </a:lnTo>
                <a:close/>
              </a:path>
            </a:pathLst>
          </a:custGeom>
          <a:solidFill>
            <a:srgbClr val="8066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4" name="Freeform 25"/>
          <p:cNvSpPr>
            <a:spLocks/>
          </p:cNvSpPr>
          <p:nvPr/>
        </p:nvSpPr>
        <p:spPr bwMode="auto">
          <a:xfrm>
            <a:off x="3673475" y="4148138"/>
            <a:ext cx="1930400" cy="1708150"/>
          </a:xfrm>
          <a:custGeom>
            <a:avLst/>
            <a:gdLst>
              <a:gd name="T0" fmla="*/ 1895475 w 1216"/>
              <a:gd name="T1" fmla="*/ 1676400 h 1076"/>
              <a:gd name="T2" fmla="*/ 1860550 w 1216"/>
              <a:gd name="T3" fmla="*/ 1682750 h 1076"/>
              <a:gd name="T4" fmla="*/ 1824038 w 1216"/>
              <a:gd name="T5" fmla="*/ 1687513 h 1076"/>
              <a:gd name="T6" fmla="*/ 1787525 w 1216"/>
              <a:gd name="T7" fmla="*/ 1690688 h 1076"/>
              <a:gd name="T8" fmla="*/ 1752600 w 1216"/>
              <a:gd name="T9" fmla="*/ 1695450 h 1076"/>
              <a:gd name="T10" fmla="*/ 1716088 w 1216"/>
              <a:gd name="T11" fmla="*/ 1698625 h 1076"/>
              <a:gd name="T12" fmla="*/ 1677988 w 1216"/>
              <a:gd name="T13" fmla="*/ 1701800 h 1076"/>
              <a:gd name="T14" fmla="*/ 1643063 w 1216"/>
              <a:gd name="T15" fmla="*/ 1703388 h 1076"/>
              <a:gd name="T16" fmla="*/ 1606550 w 1216"/>
              <a:gd name="T17" fmla="*/ 1706563 h 1076"/>
              <a:gd name="T18" fmla="*/ 1570038 w 1216"/>
              <a:gd name="T19" fmla="*/ 1706563 h 1076"/>
              <a:gd name="T20" fmla="*/ 1535113 w 1216"/>
              <a:gd name="T21" fmla="*/ 1708150 h 1076"/>
              <a:gd name="T22" fmla="*/ 1497013 w 1216"/>
              <a:gd name="T23" fmla="*/ 1708150 h 1076"/>
              <a:gd name="T24" fmla="*/ 1462088 w 1216"/>
              <a:gd name="T25" fmla="*/ 1708150 h 1076"/>
              <a:gd name="T26" fmla="*/ 1425575 w 1216"/>
              <a:gd name="T27" fmla="*/ 1706563 h 1076"/>
              <a:gd name="T28" fmla="*/ 1387475 w 1216"/>
              <a:gd name="T29" fmla="*/ 1706563 h 1076"/>
              <a:gd name="T30" fmla="*/ 1352550 w 1216"/>
              <a:gd name="T31" fmla="*/ 1703388 h 1076"/>
              <a:gd name="T32" fmla="*/ 1316038 w 1216"/>
              <a:gd name="T33" fmla="*/ 1701800 h 1076"/>
              <a:gd name="T34" fmla="*/ 1279525 w 1216"/>
              <a:gd name="T35" fmla="*/ 1698625 h 1076"/>
              <a:gd name="T36" fmla="*/ 1244600 w 1216"/>
              <a:gd name="T37" fmla="*/ 1695450 h 1076"/>
              <a:gd name="T38" fmla="*/ 1208088 w 1216"/>
              <a:gd name="T39" fmla="*/ 1690688 h 1076"/>
              <a:gd name="T40" fmla="*/ 1171575 w 1216"/>
              <a:gd name="T41" fmla="*/ 1687513 h 1076"/>
              <a:gd name="T42" fmla="*/ 1136650 w 1216"/>
              <a:gd name="T43" fmla="*/ 1682750 h 1076"/>
              <a:gd name="T44" fmla="*/ 1100138 w 1216"/>
              <a:gd name="T45" fmla="*/ 1676400 h 1076"/>
              <a:gd name="T46" fmla="*/ 1063625 w 1216"/>
              <a:gd name="T47" fmla="*/ 1671638 h 1076"/>
              <a:gd name="T48" fmla="*/ 1028700 w 1216"/>
              <a:gd name="T49" fmla="*/ 1665288 h 1076"/>
              <a:gd name="T50" fmla="*/ 993775 w 1216"/>
              <a:gd name="T51" fmla="*/ 1657350 h 1076"/>
              <a:gd name="T52" fmla="*/ 958850 w 1216"/>
              <a:gd name="T53" fmla="*/ 1649413 h 1076"/>
              <a:gd name="T54" fmla="*/ 923925 w 1216"/>
              <a:gd name="T55" fmla="*/ 1643063 h 1076"/>
              <a:gd name="T56" fmla="*/ 889000 w 1216"/>
              <a:gd name="T57" fmla="*/ 1633538 h 1076"/>
              <a:gd name="T58" fmla="*/ 854075 w 1216"/>
              <a:gd name="T59" fmla="*/ 1624013 h 1076"/>
              <a:gd name="T60" fmla="*/ 819150 w 1216"/>
              <a:gd name="T61" fmla="*/ 1614488 h 1076"/>
              <a:gd name="T62" fmla="*/ 785813 w 1216"/>
              <a:gd name="T63" fmla="*/ 1604963 h 1076"/>
              <a:gd name="T64" fmla="*/ 750888 w 1216"/>
              <a:gd name="T65" fmla="*/ 1593850 h 1076"/>
              <a:gd name="T66" fmla="*/ 717550 w 1216"/>
              <a:gd name="T67" fmla="*/ 1584325 h 1076"/>
              <a:gd name="T68" fmla="*/ 684213 w 1216"/>
              <a:gd name="T69" fmla="*/ 1571625 h 1076"/>
              <a:gd name="T70" fmla="*/ 650875 w 1216"/>
              <a:gd name="T71" fmla="*/ 1560513 h 1076"/>
              <a:gd name="T72" fmla="*/ 617538 w 1216"/>
              <a:gd name="T73" fmla="*/ 1547813 h 1076"/>
              <a:gd name="T74" fmla="*/ 584200 w 1216"/>
              <a:gd name="T75" fmla="*/ 1535113 h 1076"/>
              <a:gd name="T76" fmla="*/ 552450 w 1216"/>
              <a:gd name="T77" fmla="*/ 1522413 h 1076"/>
              <a:gd name="T78" fmla="*/ 520700 w 1216"/>
              <a:gd name="T79" fmla="*/ 1508125 h 1076"/>
              <a:gd name="T80" fmla="*/ 487363 w 1216"/>
              <a:gd name="T81" fmla="*/ 1493838 h 1076"/>
              <a:gd name="T82" fmla="*/ 455613 w 1216"/>
              <a:gd name="T83" fmla="*/ 1479550 h 1076"/>
              <a:gd name="T84" fmla="*/ 423863 w 1216"/>
              <a:gd name="T85" fmla="*/ 1463675 h 1076"/>
              <a:gd name="T86" fmla="*/ 393700 w 1216"/>
              <a:gd name="T87" fmla="*/ 1449388 h 1076"/>
              <a:gd name="T88" fmla="*/ 363538 w 1216"/>
              <a:gd name="T89" fmla="*/ 1431925 h 1076"/>
              <a:gd name="T90" fmla="*/ 331788 w 1216"/>
              <a:gd name="T91" fmla="*/ 1416050 h 1076"/>
              <a:gd name="T92" fmla="*/ 303213 w 1216"/>
              <a:gd name="T93" fmla="*/ 1398588 h 1076"/>
              <a:gd name="T94" fmla="*/ 273050 w 1216"/>
              <a:gd name="T95" fmla="*/ 1381125 h 1076"/>
              <a:gd name="T96" fmla="*/ 244475 w 1216"/>
              <a:gd name="T97" fmla="*/ 1363663 h 1076"/>
              <a:gd name="T98" fmla="*/ 214313 w 1216"/>
              <a:gd name="T99" fmla="*/ 1346200 h 1076"/>
              <a:gd name="T100" fmla="*/ 187325 w 1216"/>
              <a:gd name="T101" fmla="*/ 1327150 h 1076"/>
              <a:gd name="T102" fmla="*/ 158750 w 1216"/>
              <a:gd name="T103" fmla="*/ 1308100 h 1076"/>
              <a:gd name="T104" fmla="*/ 131763 w 1216"/>
              <a:gd name="T105" fmla="*/ 1289050 h 1076"/>
              <a:gd name="T106" fmla="*/ 104775 w 1216"/>
              <a:gd name="T107" fmla="*/ 1270000 h 1076"/>
              <a:gd name="T108" fmla="*/ 76200 w 1216"/>
              <a:gd name="T109" fmla="*/ 1249363 h 1076"/>
              <a:gd name="T110" fmla="*/ 50800 w 1216"/>
              <a:gd name="T111" fmla="*/ 1228725 h 1076"/>
              <a:gd name="T112" fmla="*/ 23813 w 1216"/>
              <a:gd name="T113" fmla="*/ 1208088 h 1076"/>
              <a:gd name="T114" fmla="*/ 0 w 1216"/>
              <a:gd name="T115" fmla="*/ 1187450 h 1076"/>
              <a:gd name="T116" fmla="*/ 1930400 w 1216"/>
              <a:gd name="T117" fmla="*/ 1671638 h 10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16" h="1076">
                <a:moveTo>
                  <a:pt x="1216" y="1053"/>
                </a:moveTo>
                <a:lnTo>
                  <a:pt x="1216" y="1053"/>
                </a:lnTo>
                <a:lnTo>
                  <a:pt x="1194" y="1056"/>
                </a:lnTo>
                <a:lnTo>
                  <a:pt x="1172" y="1060"/>
                </a:lnTo>
                <a:lnTo>
                  <a:pt x="1149" y="1063"/>
                </a:lnTo>
                <a:lnTo>
                  <a:pt x="1126" y="1065"/>
                </a:lnTo>
                <a:lnTo>
                  <a:pt x="1104" y="1068"/>
                </a:lnTo>
                <a:lnTo>
                  <a:pt x="1081" y="1070"/>
                </a:lnTo>
                <a:lnTo>
                  <a:pt x="1057" y="1072"/>
                </a:lnTo>
                <a:lnTo>
                  <a:pt x="1035" y="1073"/>
                </a:lnTo>
                <a:lnTo>
                  <a:pt x="1012" y="1075"/>
                </a:lnTo>
                <a:lnTo>
                  <a:pt x="989" y="1075"/>
                </a:lnTo>
                <a:lnTo>
                  <a:pt x="967" y="1076"/>
                </a:lnTo>
                <a:lnTo>
                  <a:pt x="943" y="1076"/>
                </a:lnTo>
                <a:lnTo>
                  <a:pt x="921" y="1076"/>
                </a:lnTo>
                <a:lnTo>
                  <a:pt x="898" y="1075"/>
                </a:lnTo>
                <a:lnTo>
                  <a:pt x="874" y="1075"/>
                </a:lnTo>
                <a:lnTo>
                  <a:pt x="852" y="1073"/>
                </a:lnTo>
                <a:lnTo>
                  <a:pt x="829" y="1072"/>
                </a:lnTo>
                <a:lnTo>
                  <a:pt x="806" y="1070"/>
                </a:lnTo>
                <a:lnTo>
                  <a:pt x="784" y="1068"/>
                </a:lnTo>
                <a:lnTo>
                  <a:pt x="761" y="1065"/>
                </a:lnTo>
                <a:lnTo>
                  <a:pt x="738" y="1063"/>
                </a:lnTo>
                <a:lnTo>
                  <a:pt x="716" y="1060"/>
                </a:lnTo>
                <a:lnTo>
                  <a:pt x="693" y="1056"/>
                </a:lnTo>
                <a:lnTo>
                  <a:pt x="670" y="1053"/>
                </a:lnTo>
                <a:lnTo>
                  <a:pt x="648" y="1049"/>
                </a:lnTo>
                <a:lnTo>
                  <a:pt x="626" y="1044"/>
                </a:lnTo>
                <a:lnTo>
                  <a:pt x="604" y="1039"/>
                </a:lnTo>
                <a:lnTo>
                  <a:pt x="582" y="1035"/>
                </a:lnTo>
                <a:lnTo>
                  <a:pt x="560" y="1029"/>
                </a:lnTo>
                <a:lnTo>
                  <a:pt x="538" y="1023"/>
                </a:lnTo>
                <a:lnTo>
                  <a:pt x="516" y="1017"/>
                </a:lnTo>
                <a:lnTo>
                  <a:pt x="495" y="1011"/>
                </a:lnTo>
                <a:lnTo>
                  <a:pt x="473" y="1004"/>
                </a:lnTo>
                <a:lnTo>
                  <a:pt x="452" y="998"/>
                </a:lnTo>
                <a:lnTo>
                  <a:pt x="431" y="990"/>
                </a:lnTo>
                <a:lnTo>
                  <a:pt x="410" y="983"/>
                </a:lnTo>
                <a:lnTo>
                  <a:pt x="389" y="975"/>
                </a:lnTo>
                <a:lnTo>
                  <a:pt x="368" y="967"/>
                </a:lnTo>
                <a:lnTo>
                  <a:pt x="348" y="959"/>
                </a:lnTo>
                <a:lnTo>
                  <a:pt x="328" y="950"/>
                </a:lnTo>
                <a:lnTo>
                  <a:pt x="307" y="941"/>
                </a:lnTo>
                <a:lnTo>
                  <a:pt x="287" y="932"/>
                </a:lnTo>
                <a:lnTo>
                  <a:pt x="267" y="922"/>
                </a:lnTo>
                <a:lnTo>
                  <a:pt x="248" y="913"/>
                </a:lnTo>
                <a:lnTo>
                  <a:pt x="229" y="902"/>
                </a:lnTo>
                <a:lnTo>
                  <a:pt x="209" y="892"/>
                </a:lnTo>
                <a:lnTo>
                  <a:pt x="191" y="881"/>
                </a:lnTo>
                <a:lnTo>
                  <a:pt x="172" y="870"/>
                </a:lnTo>
                <a:lnTo>
                  <a:pt x="154" y="859"/>
                </a:lnTo>
                <a:lnTo>
                  <a:pt x="135" y="848"/>
                </a:lnTo>
                <a:lnTo>
                  <a:pt x="118" y="836"/>
                </a:lnTo>
                <a:lnTo>
                  <a:pt x="100" y="824"/>
                </a:lnTo>
                <a:lnTo>
                  <a:pt x="83" y="812"/>
                </a:lnTo>
                <a:lnTo>
                  <a:pt x="66" y="800"/>
                </a:lnTo>
                <a:lnTo>
                  <a:pt x="48" y="787"/>
                </a:lnTo>
                <a:lnTo>
                  <a:pt x="32" y="774"/>
                </a:lnTo>
                <a:lnTo>
                  <a:pt x="15" y="761"/>
                </a:lnTo>
                <a:lnTo>
                  <a:pt x="0" y="748"/>
                </a:lnTo>
                <a:lnTo>
                  <a:pt x="943" y="0"/>
                </a:lnTo>
                <a:lnTo>
                  <a:pt x="1216" y="1053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5" name="Rectangle 26"/>
          <p:cNvSpPr>
            <a:spLocks noChangeArrowheads="1"/>
          </p:cNvSpPr>
          <p:nvPr/>
        </p:nvSpPr>
        <p:spPr bwMode="auto">
          <a:xfrm>
            <a:off x="7358063" y="2371725"/>
            <a:ext cx="828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СНГ; 16%</a:t>
            </a:r>
            <a:endParaRPr lang="ru-RU" sz="1400" b="1"/>
          </a:p>
        </p:txBody>
      </p:sp>
      <p:sp>
        <p:nvSpPr>
          <p:cNvPr id="7196" name="Rectangle 27"/>
          <p:cNvSpPr>
            <a:spLocks noChangeArrowheads="1"/>
          </p:cNvSpPr>
          <p:nvPr/>
        </p:nvSpPr>
        <p:spPr bwMode="auto">
          <a:xfrm>
            <a:off x="7712075" y="3641725"/>
            <a:ext cx="9921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</a:rPr>
              <a:t>СНГ + ЕС; 3%</a:t>
            </a:r>
            <a:endParaRPr lang="ru-RU" dirty="0"/>
          </a:p>
        </p:txBody>
      </p:sp>
      <p:sp>
        <p:nvSpPr>
          <p:cNvPr id="7197" name="Rectangle 28"/>
          <p:cNvSpPr>
            <a:spLocks noChangeArrowheads="1"/>
          </p:cNvSpPr>
          <p:nvPr/>
        </p:nvSpPr>
        <p:spPr bwMode="auto">
          <a:xfrm>
            <a:off x="7694613" y="4583113"/>
            <a:ext cx="717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ЕС; 10%</a:t>
            </a:r>
            <a:endParaRPr lang="ru-RU" sz="1400" b="1"/>
          </a:p>
        </p:txBody>
      </p:sp>
      <p:sp>
        <p:nvSpPr>
          <p:cNvPr id="7198" name="Rectangle 29"/>
          <p:cNvSpPr>
            <a:spLocks noChangeArrowheads="1"/>
          </p:cNvSpPr>
          <p:nvPr/>
        </p:nvSpPr>
        <p:spPr bwMode="auto">
          <a:xfrm>
            <a:off x="6535738" y="5483225"/>
            <a:ext cx="143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ЕС + Внешний мир; </a:t>
            </a:r>
            <a:endParaRPr lang="ru-RU"/>
          </a:p>
        </p:txBody>
      </p:sp>
      <p:sp>
        <p:nvSpPr>
          <p:cNvPr id="7199" name="Rectangle 30"/>
          <p:cNvSpPr>
            <a:spLocks noChangeArrowheads="1"/>
          </p:cNvSpPr>
          <p:nvPr/>
        </p:nvSpPr>
        <p:spPr bwMode="auto">
          <a:xfrm>
            <a:off x="7016750" y="5707063"/>
            <a:ext cx="303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11%</a:t>
            </a:r>
            <a:endParaRPr lang="ru-RU"/>
          </a:p>
        </p:txBody>
      </p:sp>
      <p:sp>
        <p:nvSpPr>
          <p:cNvPr id="7200" name="Rectangle 31"/>
          <p:cNvSpPr>
            <a:spLocks noChangeArrowheads="1"/>
          </p:cNvSpPr>
          <p:nvPr/>
        </p:nvSpPr>
        <p:spPr bwMode="auto">
          <a:xfrm>
            <a:off x="3282950" y="5910263"/>
            <a:ext cx="1687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Внешний мир; 16%</a:t>
            </a:r>
            <a:endParaRPr lang="ru-RU" sz="1400" b="1"/>
          </a:p>
        </p:txBody>
      </p:sp>
      <p:sp>
        <p:nvSpPr>
          <p:cNvPr id="7201" name="Rectangle 32"/>
          <p:cNvSpPr>
            <a:spLocks noChangeArrowheads="1"/>
          </p:cNvSpPr>
          <p:nvPr/>
        </p:nvSpPr>
        <p:spPr bwMode="auto">
          <a:xfrm>
            <a:off x="1944688" y="4672013"/>
            <a:ext cx="15271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СНГ + Внешний мир; </a:t>
            </a:r>
            <a:endParaRPr lang="ru-RU"/>
          </a:p>
        </p:txBody>
      </p:sp>
      <p:sp>
        <p:nvSpPr>
          <p:cNvPr id="7202" name="Rectangle 33"/>
          <p:cNvSpPr>
            <a:spLocks noChangeArrowheads="1"/>
          </p:cNvSpPr>
          <p:nvPr/>
        </p:nvSpPr>
        <p:spPr bwMode="auto">
          <a:xfrm>
            <a:off x="2546350" y="4849813"/>
            <a:ext cx="2190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9%</a:t>
            </a:r>
            <a:endParaRPr lang="ru-RU"/>
          </a:p>
        </p:txBody>
      </p:sp>
      <p:sp>
        <p:nvSpPr>
          <p:cNvPr id="7203" name="Rectangle 34"/>
          <p:cNvSpPr>
            <a:spLocks noChangeArrowheads="1"/>
          </p:cNvSpPr>
          <p:nvPr/>
        </p:nvSpPr>
        <p:spPr bwMode="auto">
          <a:xfrm>
            <a:off x="2397125" y="2424113"/>
            <a:ext cx="12874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Нет приоритетов; </a:t>
            </a:r>
            <a:endParaRPr lang="ru-RU"/>
          </a:p>
        </p:txBody>
      </p:sp>
      <p:sp>
        <p:nvSpPr>
          <p:cNvPr id="7204" name="Rectangle 35"/>
          <p:cNvSpPr>
            <a:spLocks noChangeArrowheads="1"/>
          </p:cNvSpPr>
          <p:nvPr/>
        </p:nvSpPr>
        <p:spPr bwMode="auto">
          <a:xfrm>
            <a:off x="2847975" y="2601913"/>
            <a:ext cx="303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28%</a:t>
            </a:r>
            <a:endParaRPr lang="ru-RU"/>
          </a:p>
        </p:txBody>
      </p:sp>
      <p:sp>
        <p:nvSpPr>
          <p:cNvPr id="7205" name="Rectangle 36"/>
          <p:cNvSpPr>
            <a:spLocks noChangeArrowheads="1"/>
          </p:cNvSpPr>
          <p:nvPr/>
        </p:nvSpPr>
        <p:spPr bwMode="auto">
          <a:xfrm>
            <a:off x="5151438" y="1855788"/>
            <a:ext cx="11890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Все векторы; 7%</a:t>
            </a:r>
            <a:endParaRPr lang="ru-RU"/>
          </a:p>
        </p:txBody>
      </p:sp>
      <p:sp>
        <p:nvSpPr>
          <p:cNvPr id="7206" name="Rectangle 37"/>
          <p:cNvSpPr>
            <a:spLocks noChangeArrowheads="1"/>
          </p:cNvSpPr>
          <p:nvPr/>
        </p:nvSpPr>
        <p:spPr bwMode="auto">
          <a:xfrm>
            <a:off x="1660525" y="1670050"/>
            <a:ext cx="7443788" cy="4602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7" name="Text Box 103"/>
          <p:cNvSpPr txBox="1">
            <a:spLocks noChangeArrowheads="1"/>
          </p:cNvSpPr>
          <p:nvPr/>
        </p:nvSpPr>
        <p:spPr bwMode="auto">
          <a:xfrm>
            <a:off x="107950" y="1844675"/>
            <a:ext cx="15843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Исключительная направленность в экономических предпочтениях имеется в среднем у 42% населения</a:t>
            </a:r>
            <a:br>
              <a:rPr lang="ru-RU" sz="1400"/>
            </a:br>
            <a:r>
              <a:rPr lang="ru-RU" sz="1400"/>
              <a:t>(16% + 10% + 16%)</a:t>
            </a:r>
          </a:p>
        </p:txBody>
      </p:sp>
    </p:spTree>
    <p:extLst>
      <p:ext uri="{BB962C8B-B14F-4D97-AF65-F5344CB8AC3E}">
        <p14:creationId xmlns:p14="http://schemas.microsoft.com/office/powerpoint/2010/main" val="12487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pitchFamily="34" charset="0"/>
                <a:ea typeface="Geneva"/>
                <a:cs typeface="Geneva"/>
              </a:rPr>
              <a:t>Состав понятия «Интеграционные предпочтения»</a:t>
            </a:r>
            <a:br>
              <a:rPr lang="ru-RU" dirty="0" smtClean="0">
                <a:latin typeface="Arial" pitchFamily="34" charset="0"/>
                <a:ea typeface="Geneva"/>
                <a:cs typeface="Geneva"/>
              </a:rPr>
            </a:br>
            <a:endParaRPr lang="ru-RU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6387" name="Line 9"/>
          <p:cNvSpPr>
            <a:spLocks noChangeShapeType="1"/>
          </p:cNvSpPr>
          <p:nvPr/>
        </p:nvSpPr>
        <p:spPr bwMode="auto">
          <a:xfrm flipH="1">
            <a:off x="4594225" y="1793875"/>
            <a:ext cx="0" cy="935038"/>
          </a:xfrm>
          <a:prstGeom prst="line">
            <a:avLst/>
          </a:prstGeom>
          <a:noFill/>
          <a:ln w="63500">
            <a:solidFill>
              <a:srgbClr val="004A84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2771775" y="1793875"/>
            <a:ext cx="1800225" cy="360363"/>
          </a:xfrm>
          <a:prstGeom prst="line">
            <a:avLst/>
          </a:prstGeom>
          <a:noFill/>
          <a:ln w="63500">
            <a:solidFill>
              <a:srgbClr val="FFF10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4572000" y="1865313"/>
            <a:ext cx="1800225" cy="288925"/>
          </a:xfrm>
          <a:prstGeom prst="line">
            <a:avLst/>
          </a:prstGeom>
          <a:noFill/>
          <a:ln w="63500">
            <a:solidFill>
              <a:srgbClr val="F8C01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3586163" y="1289050"/>
            <a:ext cx="2016125" cy="936625"/>
          </a:xfrm>
          <a:prstGeom prst="ellipse">
            <a:avLst/>
          </a:prstGeom>
          <a:solidFill>
            <a:srgbClr val="004A84"/>
          </a:solidFill>
          <a:ln w="25400">
            <a:solidFill>
              <a:srgbClr val="004A8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2"/>
                </a:solidFill>
                <a:cs typeface="Arial" pitchFamily="34" charset="0"/>
              </a:rPr>
              <a:t>Интеграционные</a:t>
            </a:r>
            <a:br>
              <a:rPr lang="ru-RU" sz="1400">
                <a:solidFill>
                  <a:schemeClr val="bg2"/>
                </a:solidFill>
                <a:cs typeface="Arial" pitchFamily="34" charset="0"/>
              </a:rPr>
            </a:br>
            <a:r>
              <a:rPr lang="ru-RU" sz="1400">
                <a:solidFill>
                  <a:schemeClr val="bg2"/>
                </a:solidFill>
                <a:cs typeface="Arial" pitchFamily="34" charset="0"/>
              </a:rPr>
              <a:t>предпочтения</a:t>
            </a:r>
            <a:br>
              <a:rPr lang="ru-RU" sz="1400">
                <a:solidFill>
                  <a:schemeClr val="bg2"/>
                </a:solidFill>
                <a:cs typeface="Arial" pitchFamily="34" charset="0"/>
              </a:rPr>
            </a:br>
            <a:r>
              <a:rPr lang="ru-RU" sz="1400">
                <a:solidFill>
                  <a:schemeClr val="bg2"/>
                </a:solidFill>
                <a:cs typeface="Arial" pitchFamily="34" charset="0"/>
              </a:rPr>
              <a:t>населения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950" y="1978025"/>
            <a:ext cx="2663825" cy="350838"/>
          </a:xfrm>
          <a:prstGeom prst="rect">
            <a:avLst/>
          </a:prstGeom>
          <a:solidFill>
            <a:srgbClr val="FFF10B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72000" tIns="72000" rIns="72000" bIns="72000" anchor="ctr">
            <a:spAutoFit/>
          </a:bodyPr>
          <a:lstStyle/>
          <a:p>
            <a:pPr algn="ctr"/>
            <a:r>
              <a:rPr lang="ru-RU" sz="1200" b="1">
                <a:cs typeface="Arial" pitchFamily="34" charset="0"/>
              </a:rPr>
              <a:t>Экономическое притяжение</a:t>
            </a:r>
            <a:endParaRPr lang="ru-RU" sz="1200"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372225" y="1978025"/>
            <a:ext cx="2663825" cy="350838"/>
          </a:xfrm>
          <a:prstGeom prst="rect">
            <a:avLst/>
          </a:prstGeom>
          <a:solidFill>
            <a:srgbClr val="F8C01B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lIns="72000" tIns="72000" rIns="72000" bIns="72000" anchor="ctr">
            <a:spAutoFit/>
          </a:bodyPr>
          <a:lstStyle/>
          <a:p>
            <a:pPr algn="ctr"/>
            <a:r>
              <a:rPr lang="ru-RU" sz="1200" b="1">
                <a:cs typeface="Arial" pitchFamily="34" charset="0"/>
              </a:rPr>
              <a:t>Политическое притяжение</a:t>
            </a:r>
            <a:endParaRPr lang="ru-RU" sz="1200">
              <a:cs typeface="Arial" pitchFamily="34" charset="0"/>
            </a:endParaRP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3044825" y="2728913"/>
            <a:ext cx="3097213" cy="350837"/>
          </a:xfrm>
          <a:prstGeom prst="rect">
            <a:avLst/>
          </a:prstGeom>
          <a:solidFill>
            <a:srgbClr val="0092D2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72000" tIns="72000" rIns="72000" bIns="72000" anchor="ctr"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  <a:cs typeface="Arial" pitchFamily="34" charset="0"/>
              </a:rPr>
              <a:t>Социокультурное притяжение</a:t>
            </a:r>
            <a:endParaRPr lang="ru-RU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107950" y="3462338"/>
            <a:ext cx="2425700" cy="2387600"/>
          </a:xfrm>
          <a:prstGeom prst="rect">
            <a:avLst/>
          </a:prstGeom>
          <a:noFill/>
          <a:ln w="25400">
            <a:solidFill>
              <a:srgbClr val="FFF1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ru-RU" sz="1400"/>
              <a:t>Чьи товары покупаете?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/>
              <a:t>Где хотите работать?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/>
              <a:t>Где хотите жить?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/>
              <a:t>Откуда импортировать труд?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/>
              <a:t>Откуда импортировать капитал?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/>
              <a:t>С кем вести научный обмен?</a:t>
            </a:r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2771775" y="3475038"/>
            <a:ext cx="3752850" cy="2463800"/>
          </a:xfrm>
          <a:prstGeom prst="rect">
            <a:avLst/>
          </a:prstGeom>
          <a:noFill/>
          <a:ln w="25400">
            <a:solidFill>
              <a:srgbClr val="0092D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ru-RU" sz="1400">
                <a:solidFill>
                  <a:srgbClr val="004A84"/>
                </a:solidFill>
              </a:rPr>
              <a:t>Где бывали?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>
                <a:solidFill>
                  <a:srgbClr val="004A84"/>
                </a:solidFill>
              </a:rPr>
              <a:t>О каких странах хотите больше узнать?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>
                <a:solidFill>
                  <a:srgbClr val="004A84"/>
                </a:solidFill>
              </a:rPr>
              <a:t>В каких странах есть постоянные корреспонденты?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>
                <a:solidFill>
                  <a:srgbClr val="004A84"/>
                </a:solidFill>
              </a:rPr>
              <a:t>Где хотите отдохнуть?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>
                <a:solidFill>
                  <a:srgbClr val="004A84"/>
                </a:solidFill>
              </a:rPr>
              <a:t>Где хотите учиться (или отправить на учебу детей)?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>
                <a:solidFill>
                  <a:srgbClr val="004A84"/>
                </a:solidFill>
              </a:rPr>
              <a:t>Откуда импортировать искусство?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>
                <a:solidFill>
                  <a:srgbClr val="004A84"/>
                </a:solidFill>
              </a:rPr>
              <a:t>Откуда привлекать туристов?</a:t>
            </a:r>
          </a:p>
        </p:txBody>
      </p:sp>
      <p:sp>
        <p:nvSpPr>
          <p:cNvPr id="16396" name="Text Box 17"/>
          <p:cNvSpPr txBox="1">
            <a:spLocks noChangeArrowheads="1"/>
          </p:cNvSpPr>
          <p:nvPr/>
        </p:nvSpPr>
        <p:spPr bwMode="auto">
          <a:xfrm>
            <a:off x="6684963" y="3462338"/>
            <a:ext cx="2351087" cy="1598612"/>
          </a:xfrm>
          <a:prstGeom prst="rect">
            <a:avLst/>
          </a:prstGeom>
          <a:noFill/>
          <a:ln w="25400">
            <a:solidFill>
              <a:srgbClr val="F8C0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ru-RU" sz="1400"/>
              <a:t>Кто нам друг?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/>
              <a:t>Кто нам недруг?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/>
              <a:t>Кому мы окажем военную помощь?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/>
              <a:t>Кто нам окажет военную помощь?</a:t>
            </a:r>
          </a:p>
        </p:txBody>
      </p:sp>
      <p:sp>
        <p:nvSpPr>
          <p:cNvPr id="16397" name="Прямоугольник 17"/>
          <p:cNvSpPr>
            <a:spLocks noChangeArrowheads="1"/>
          </p:cNvSpPr>
          <p:nvPr/>
        </p:nvSpPr>
        <p:spPr bwMode="auto">
          <a:xfrm>
            <a:off x="328613" y="1265238"/>
            <a:ext cx="207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/>
              <a:t>Сферы притяжения</a:t>
            </a:r>
          </a:p>
        </p:txBody>
      </p:sp>
      <p:sp>
        <p:nvSpPr>
          <p:cNvPr id="16398" name="Прямоугольник 18"/>
          <p:cNvSpPr>
            <a:spLocks noChangeArrowheads="1"/>
          </p:cNvSpPr>
          <p:nvPr/>
        </p:nvSpPr>
        <p:spPr bwMode="auto">
          <a:xfrm>
            <a:off x="328613" y="2997200"/>
            <a:ext cx="1881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/>
              <a:t>Наборы вопросов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7C2662-9B64-410B-A419-8CC0293E23B6}" type="slidenum">
              <a:rPr lang="lt-LT" smtClean="0">
                <a:latin typeface="Arial" charset="0"/>
              </a:rPr>
              <a:pPr/>
              <a:t>30</a:t>
            </a:fld>
            <a:endParaRPr lang="lt-LT" smtClean="0">
              <a:latin typeface="Arial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6553200"/>
            <a:ext cx="205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Все страны</a:t>
            </a:r>
          </a:p>
        </p:txBody>
      </p:sp>
      <p:sp>
        <p:nvSpPr>
          <p:cNvPr id="8196" name="Rectangle 41"/>
          <p:cNvSpPr>
            <a:spLocks noChangeArrowheads="1"/>
          </p:cNvSpPr>
          <p:nvPr/>
        </p:nvSpPr>
        <p:spPr bwMode="auto">
          <a:xfrm>
            <a:off x="1660525" y="1670050"/>
            <a:ext cx="7443788" cy="4602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Freeform 42"/>
          <p:cNvSpPr>
            <a:spLocks/>
          </p:cNvSpPr>
          <p:nvPr/>
        </p:nvSpPr>
        <p:spPr bwMode="auto">
          <a:xfrm>
            <a:off x="5410200" y="2706688"/>
            <a:ext cx="1727200" cy="989012"/>
          </a:xfrm>
          <a:custGeom>
            <a:avLst/>
            <a:gdLst>
              <a:gd name="T0" fmla="*/ 0 w 1088"/>
              <a:gd name="T1" fmla="*/ 954087 h 623"/>
              <a:gd name="T2" fmla="*/ 1727200 w 1088"/>
              <a:gd name="T3" fmla="*/ 0 h 623"/>
              <a:gd name="T4" fmla="*/ 1727200 w 1088"/>
              <a:gd name="T5" fmla="*/ 34925 h 623"/>
              <a:gd name="T6" fmla="*/ 0 w 1088"/>
              <a:gd name="T7" fmla="*/ 989012 h 623"/>
              <a:gd name="T8" fmla="*/ 0 w 1088"/>
              <a:gd name="T9" fmla="*/ 954087 h 6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8" h="623">
                <a:moveTo>
                  <a:pt x="0" y="601"/>
                </a:moveTo>
                <a:lnTo>
                  <a:pt x="1088" y="0"/>
                </a:lnTo>
                <a:lnTo>
                  <a:pt x="1088" y="22"/>
                </a:lnTo>
                <a:lnTo>
                  <a:pt x="0" y="623"/>
                </a:lnTo>
                <a:lnTo>
                  <a:pt x="0" y="601"/>
                </a:lnTo>
                <a:close/>
              </a:path>
            </a:pathLst>
          </a:custGeom>
          <a:solidFill>
            <a:srgbClr val="4D66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Freeform 43"/>
          <p:cNvSpPr>
            <a:spLocks/>
          </p:cNvSpPr>
          <p:nvPr/>
        </p:nvSpPr>
        <p:spPr bwMode="auto">
          <a:xfrm>
            <a:off x="5410200" y="1954213"/>
            <a:ext cx="1727200" cy="1706562"/>
          </a:xfrm>
          <a:custGeom>
            <a:avLst/>
            <a:gdLst>
              <a:gd name="T0" fmla="*/ 38100 w 1088"/>
              <a:gd name="T1" fmla="*/ 0 h 1075"/>
              <a:gd name="T2" fmla="*/ 73025 w 1088"/>
              <a:gd name="T3" fmla="*/ 1587 h 1075"/>
              <a:gd name="T4" fmla="*/ 109538 w 1088"/>
              <a:gd name="T5" fmla="*/ 3175 h 1075"/>
              <a:gd name="T6" fmla="*/ 146050 w 1088"/>
              <a:gd name="T7" fmla="*/ 3175 h 1075"/>
              <a:gd name="T8" fmla="*/ 180975 w 1088"/>
              <a:gd name="T9" fmla="*/ 6350 h 1075"/>
              <a:gd name="T10" fmla="*/ 219075 w 1088"/>
              <a:gd name="T11" fmla="*/ 7937 h 1075"/>
              <a:gd name="T12" fmla="*/ 255588 w 1088"/>
              <a:gd name="T13" fmla="*/ 12700 h 1075"/>
              <a:gd name="T14" fmla="*/ 290513 w 1088"/>
              <a:gd name="T15" fmla="*/ 15875 h 1075"/>
              <a:gd name="T16" fmla="*/ 327025 w 1088"/>
              <a:gd name="T17" fmla="*/ 20637 h 1075"/>
              <a:gd name="T18" fmla="*/ 363538 w 1088"/>
              <a:gd name="T19" fmla="*/ 25400 h 1075"/>
              <a:gd name="T20" fmla="*/ 398463 w 1088"/>
              <a:gd name="T21" fmla="*/ 31750 h 1075"/>
              <a:gd name="T22" fmla="*/ 433388 w 1088"/>
              <a:gd name="T23" fmla="*/ 36512 h 1075"/>
              <a:gd name="T24" fmla="*/ 469900 w 1088"/>
              <a:gd name="T25" fmla="*/ 42862 h 1075"/>
              <a:gd name="T26" fmla="*/ 504825 w 1088"/>
              <a:gd name="T27" fmla="*/ 50800 h 1075"/>
              <a:gd name="T28" fmla="*/ 539750 w 1088"/>
              <a:gd name="T29" fmla="*/ 58737 h 1075"/>
              <a:gd name="T30" fmla="*/ 574675 w 1088"/>
              <a:gd name="T31" fmla="*/ 65087 h 1075"/>
              <a:gd name="T32" fmla="*/ 609600 w 1088"/>
              <a:gd name="T33" fmla="*/ 74612 h 1075"/>
              <a:gd name="T34" fmla="*/ 644525 w 1088"/>
              <a:gd name="T35" fmla="*/ 82550 h 1075"/>
              <a:gd name="T36" fmla="*/ 677863 w 1088"/>
              <a:gd name="T37" fmla="*/ 93662 h 1075"/>
              <a:gd name="T38" fmla="*/ 712788 w 1088"/>
              <a:gd name="T39" fmla="*/ 103187 h 1075"/>
              <a:gd name="T40" fmla="*/ 746125 w 1088"/>
              <a:gd name="T41" fmla="*/ 112712 h 1075"/>
              <a:gd name="T42" fmla="*/ 781050 w 1088"/>
              <a:gd name="T43" fmla="*/ 123825 h 1075"/>
              <a:gd name="T44" fmla="*/ 814388 w 1088"/>
              <a:gd name="T45" fmla="*/ 134937 h 1075"/>
              <a:gd name="T46" fmla="*/ 849313 w 1088"/>
              <a:gd name="T47" fmla="*/ 147637 h 1075"/>
              <a:gd name="T48" fmla="*/ 881063 w 1088"/>
              <a:gd name="T49" fmla="*/ 160337 h 1075"/>
              <a:gd name="T50" fmla="*/ 914400 w 1088"/>
              <a:gd name="T51" fmla="*/ 173037 h 1075"/>
              <a:gd name="T52" fmla="*/ 946150 w 1088"/>
              <a:gd name="T53" fmla="*/ 185737 h 1075"/>
              <a:gd name="T54" fmla="*/ 979488 w 1088"/>
              <a:gd name="T55" fmla="*/ 200025 h 1075"/>
              <a:gd name="T56" fmla="*/ 1011238 w 1088"/>
              <a:gd name="T57" fmla="*/ 214312 h 1075"/>
              <a:gd name="T58" fmla="*/ 1042988 w 1088"/>
              <a:gd name="T59" fmla="*/ 228600 h 1075"/>
              <a:gd name="T60" fmla="*/ 1073150 w 1088"/>
              <a:gd name="T61" fmla="*/ 242887 h 1075"/>
              <a:gd name="T62" fmla="*/ 1104900 w 1088"/>
              <a:gd name="T63" fmla="*/ 258762 h 1075"/>
              <a:gd name="T64" fmla="*/ 1135063 w 1088"/>
              <a:gd name="T65" fmla="*/ 274637 h 1075"/>
              <a:gd name="T66" fmla="*/ 1165225 w 1088"/>
              <a:gd name="T67" fmla="*/ 292100 h 1075"/>
              <a:gd name="T68" fmla="*/ 1195388 w 1088"/>
              <a:gd name="T69" fmla="*/ 307975 h 1075"/>
              <a:gd name="T70" fmla="*/ 1225550 w 1088"/>
              <a:gd name="T71" fmla="*/ 325437 h 1075"/>
              <a:gd name="T72" fmla="*/ 1254125 w 1088"/>
              <a:gd name="T73" fmla="*/ 344487 h 1075"/>
              <a:gd name="T74" fmla="*/ 1282700 w 1088"/>
              <a:gd name="T75" fmla="*/ 361950 h 1075"/>
              <a:gd name="T76" fmla="*/ 1311275 w 1088"/>
              <a:gd name="T77" fmla="*/ 379412 h 1075"/>
              <a:gd name="T78" fmla="*/ 1339850 w 1088"/>
              <a:gd name="T79" fmla="*/ 398462 h 1075"/>
              <a:gd name="T80" fmla="*/ 1366838 w 1088"/>
              <a:gd name="T81" fmla="*/ 419100 h 1075"/>
              <a:gd name="T82" fmla="*/ 1395413 w 1088"/>
              <a:gd name="T83" fmla="*/ 438150 h 1075"/>
              <a:gd name="T84" fmla="*/ 1420813 w 1088"/>
              <a:gd name="T85" fmla="*/ 458787 h 1075"/>
              <a:gd name="T86" fmla="*/ 1447800 w 1088"/>
              <a:gd name="T87" fmla="*/ 479425 h 1075"/>
              <a:gd name="T88" fmla="*/ 1473200 w 1088"/>
              <a:gd name="T89" fmla="*/ 498475 h 1075"/>
              <a:gd name="T90" fmla="*/ 1498600 w 1088"/>
              <a:gd name="T91" fmla="*/ 520700 h 1075"/>
              <a:gd name="T92" fmla="*/ 1524000 w 1088"/>
              <a:gd name="T93" fmla="*/ 542925 h 1075"/>
              <a:gd name="T94" fmla="*/ 1549400 w 1088"/>
              <a:gd name="T95" fmla="*/ 565150 h 1075"/>
              <a:gd name="T96" fmla="*/ 1573213 w 1088"/>
              <a:gd name="T97" fmla="*/ 587375 h 1075"/>
              <a:gd name="T98" fmla="*/ 1595438 w 1088"/>
              <a:gd name="T99" fmla="*/ 609600 h 1075"/>
              <a:gd name="T100" fmla="*/ 1619250 w 1088"/>
              <a:gd name="T101" fmla="*/ 631825 h 1075"/>
              <a:gd name="T102" fmla="*/ 1641475 w 1088"/>
              <a:gd name="T103" fmla="*/ 655637 h 1075"/>
              <a:gd name="T104" fmla="*/ 1663700 w 1088"/>
              <a:gd name="T105" fmla="*/ 679450 h 1075"/>
              <a:gd name="T106" fmla="*/ 1685925 w 1088"/>
              <a:gd name="T107" fmla="*/ 703262 h 1075"/>
              <a:gd name="T108" fmla="*/ 1706563 w 1088"/>
              <a:gd name="T109" fmla="*/ 727075 h 1075"/>
              <a:gd name="T110" fmla="*/ 1727200 w 1088"/>
              <a:gd name="T111" fmla="*/ 752475 h 1075"/>
              <a:gd name="T112" fmla="*/ 0 w 1088"/>
              <a:gd name="T113" fmla="*/ 0 h 10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88" h="1075">
                <a:moveTo>
                  <a:pt x="0" y="0"/>
                </a:moveTo>
                <a:lnTo>
                  <a:pt x="0" y="0"/>
                </a:lnTo>
                <a:lnTo>
                  <a:pt x="24" y="0"/>
                </a:lnTo>
                <a:lnTo>
                  <a:pt x="46" y="1"/>
                </a:lnTo>
                <a:lnTo>
                  <a:pt x="69" y="2"/>
                </a:lnTo>
                <a:lnTo>
                  <a:pt x="92" y="2"/>
                </a:lnTo>
                <a:lnTo>
                  <a:pt x="114" y="4"/>
                </a:lnTo>
                <a:lnTo>
                  <a:pt x="138" y="5"/>
                </a:lnTo>
                <a:lnTo>
                  <a:pt x="161" y="8"/>
                </a:lnTo>
                <a:lnTo>
                  <a:pt x="183" y="10"/>
                </a:lnTo>
                <a:lnTo>
                  <a:pt x="206" y="13"/>
                </a:lnTo>
                <a:lnTo>
                  <a:pt x="229" y="16"/>
                </a:lnTo>
                <a:lnTo>
                  <a:pt x="251" y="20"/>
                </a:lnTo>
                <a:lnTo>
                  <a:pt x="273" y="23"/>
                </a:lnTo>
                <a:lnTo>
                  <a:pt x="296" y="27"/>
                </a:lnTo>
                <a:lnTo>
                  <a:pt x="318" y="32"/>
                </a:lnTo>
                <a:lnTo>
                  <a:pt x="340" y="37"/>
                </a:lnTo>
                <a:lnTo>
                  <a:pt x="362" y="41"/>
                </a:lnTo>
                <a:lnTo>
                  <a:pt x="384" y="47"/>
                </a:lnTo>
                <a:lnTo>
                  <a:pt x="406" y="52"/>
                </a:lnTo>
                <a:lnTo>
                  <a:pt x="427" y="59"/>
                </a:lnTo>
                <a:lnTo>
                  <a:pt x="449" y="65"/>
                </a:lnTo>
                <a:lnTo>
                  <a:pt x="470" y="71"/>
                </a:lnTo>
                <a:lnTo>
                  <a:pt x="492" y="78"/>
                </a:lnTo>
                <a:lnTo>
                  <a:pt x="513" y="85"/>
                </a:lnTo>
                <a:lnTo>
                  <a:pt x="535" y="93"/>
                </a:lnTo>
                <a:lnTo>
                  <a:pt x="555" y="101"/>
                </a:lnTo>
                <a:lnTo>
                  <a:pt x="576" y="109"/>
                </a:lnTo>
                <a:lnTo>
                  <a:pt x="596" y="117"/>
                </a:lnTo>
                <a:lnTo>
                  <a:pt x="617" y="126"/>
                </a:lnTo>
                <a:lnTo>
                  <a:pt x="637" y="135"/>
                </a:lnTo>
                <a:lnTo>
                  <a:pt x="657" y="144"/>
                </a:lnTo>
                <a:lnTo>
                  <a:pt x="676" y="153"/>
                </a:lnTo>
                <a:lnTo>
                  <a:pt x="696" y="163"/>
                </a:lnTo>
                <a:lnTo>
                  <a:pt x="715" y="173"/>
                </a:lnTo>
                <a:lnTo>
                  <a:pt x="734" y="184"/>
                </a:lnTo>
                <a:lnTo>
                  <a:pt x="753" y="194"/>
                </a:lnTo>
                <a:lnTo>
                  <a:pt x="772" y="205"/>
                </a:lnTo>
                <a:lnTo>
                  <a:pt x="790" y="217"/>
                </a:lnTo>
                <a:lnTo>
                  <a:pt x="808" y="228"/>
                </a:lnTo>
                <a:lnTo>
                  <a:pt x="826" y="239"/>
                </a:lnTo>
                <a:lnTo>
                  <a:pt x="844" y="251"/>
                </a:lnTo>
                <a:lnTo>
                  <a:pt x="861" y="264"/>
                </a:lnTo>
                <a:lnTo>
                  <a:pt x="879" y="276"/>
                </a:lnTo>
                <a:lnTo>
                  <a:pt x="895" y="289"/>
                </a:lnTo>
                <a:lnTo>
                  <a:pt x="912" y="302"/>
                </a:lnTo>
                <a:lnTo>
                  <a:pt x="928" y="314"/>
                </a:lnTo>
                <a:lnTo>
                  <a:pt x="944" y="328"/>
                </a:lnTo>
                <a:lnTo>
                  <a:pt x="960" y="342"/>
                </a:lnTo>
                <a:lnTo>
                  <a:pt x="976" y="356"/>
                </a:lnTo>
                <a:lnTo>
                  <a:pt x="991" y="370"/>
                </a:lnTo>
                <a:lnTo>
                  <a:pt x="1005" y="384"/>
                </a:lnTo>
                <a:lnTo>
                  <a:pt x="1020" y="398"/>
                </a:lnTo>
                <a:lnTo>
                  <a:pt x="1034" y="413"/>
                </a:lnTo>
                <a:lnTo>
                  <a:pt x="1048" y="428"/>
                </a:lnTo>
                <a:lnTo>
                  <a:pt x="1062" y="443"/>
                </a:lnTo>
                <a:lnTo>
                  <a:pt x="1075" y="458"/>
                </a:lnTo>
                <a:lnTo>
                  <a:pt x="1088" y="474"/>
                </a:lnTo>
                <a:lnTo>
                  <a:pt x="0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Freeform 44"/>
          <p:cNvSpPr>
            <a:spLocks/>
          </p:cNvSpPr>
          <p:nvPr/>
        </p:nvSpPr>
        <p:spPr bwMode="auto">
          <a:xfrm>
            <a:off x="7394575" y="3862388"/>
            <a:ext cx="4763" cy="123825"/>
          </a:xfrm>
          <a:custGeom>
            <a:avLst/>
            <a:gdLst>
              <a:gd name="T0" fmla="*/ 4763 w 3"/>
              <a:gd name="T1" fmla="*/ 0 h 78"/>
              <a:gd name="T2" fmla="*/ 4763 w 3"/>
              <a:gd name="T3" fmla="*/ 0 h 78"/>
              <a:gd name="T4" fmla="*/ 3175 w 3"/>
              <a:gd name="T5" fmla="*/ 28575 h 78"/>
              <a:gd name="T6" fmla="*/ 3175 w 3"/>
              <a:gd name="T7" fmla="*/ 28575 h 78"/>
              <a:gd name="T8" fmla="*/ 3175 w 3"/>
              <a:gd name="T9" fmla="*/ 28575 h 78"/>
              <a:gd name="T10" fmla="*/ 3175 w 3"/>
              <a:gd name="T11" fmla="*/ 58738 h 78"/>
              <a:gd name="T12" fmla="*/ 3175 w 3"/>
              <a:gd name="T13" fmla="*/ 58738 h 78"/>
              <a:gd name="T14" fmla="*/ 3175 w 3"/>
              <a:gd name="T15" fmla="*/ 58738 h 78"/>
              <a:gd name="T16" fmla="*/ 0 w 3"/>
              <a:gd name="T17" fmla="*/ 88900 h 78"/>
              <a:gd name="T18" fmla="*/ 0 w 3"/>
              <a:gd name="T19" fmla="*/ 88900 h 78"/>
              <a:gd name="T20" fmla="*/ 0 w 3"/>
              <a:gd name="T21" fmla="*/ 123825 h 78"/>
              <a:gd name="T22" fmla="*/ 0 w 3"/>
              <a:gd name="T23" fmla="*/ 123825 h 78"/>
              <a:gd name="T24" fmla="*/ 3175 w 3"/>
              <a:gd name="T25" fmla="*/ 93663 h 78"/>
              <a:gd name="T26" fmla="*/ 3175 w 3"/>
              <a:gd name="T27" fmla="*/ 93663 h 78"/>
              <a:gd name="T28" fmla="*/ 3175 w 3"/>
              <a:gd name="T29" fmla="*/ 93663 h 78"/>
              <a:gd name="T30" fmla="*/ 3175 w 3"/>
              <a:gd name="T31" fmla="*/ 63500 h 78"/>
              <a:gd name="T32" fmla="*/ 3175 w 3"/>
              <a:gd name="T33" fmla="*/ 63500 h 78"/>
              <a:gd name="T34" fmla="*/ 3175 w 3"/>
              <a:gd name="T35" fmla="*/ 63500 h 78"/>
              <a:gd name="T36" fmla="*/ 4763 w 3"/>
              <a:gd name="T37" fmla="*/ 34925 h 78"/>
              <a:gd name="T38" fmla="*/ 4763 w 3"/>
              <a:gd name="T39" fmla="*/ 34925 h 78"/>
              <a:gd name="T40" fmla="*/ 4763 w 3"/>
              <a:gd name="T41" fmla="*/ 0 h 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" h="78">
                <a:moveTo>
                  <a:pt x="3" y="0"/>
                </a:moveTo>
                <a:lnTo>
                  <a:pt x="3" y="0"/>
                </a:lnTo>
                <a:lnTo>
                  <a:pt x="2" y="18"/>
                </a:lnTo>
                <a:lnTo>
                  <a:pt x="2" y="37"/>
                </a:lnTo>
                <a:lnTo>
                  <a:pt x="0" y="56"/>
                </a:lnTo>
                <a:lnTo>
                  <a:pt x="0" y="78"/>
                </a:lnTo>
                <a:lnTo>
                  <a:pt x="2" y="59"/>
                </a:lnTo>
                <a:lnTo>
                  <a:pt x="2" y="40"/>
                </a:lnTo>
                <a:lnTo>
                  <a:pt x="3" y="22"/>
                </a:lnTo>
                <a:lnTo>
                  <a:pt x="3" y="0"/>
                </a:lnTo>
                <a:close/>
              </a:path>
            </a:pathLst>
          </a:custGeom>
          <a:solidFill>
            <a:srgbClr val="330033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Freeform 45"/>
          <p:cNvSpPr>
            <a:spLocks/>
          </p:cNvSpPr>
          <p:nvPr/>
        </p:nvSpPr>
        <p:spPr bwMode="auto">
          <a:xfrm>
            <a:off x="5314950" y="3862388"/>
            <a:ext cx="2079625" cy="123825"/>
          </a:xfrm>
          <a:custGeom>
            <a:avLst/>
            <a:gdLst>
              <a:gd name="T0" fmla="*/ 0 w 1310"/>
              <a:gd name="T1" fmla="*/ 0 h 78"/>
              <a:gd name="T2" fmla="*/ 2079625 w 1310"/>
              <a:gd name="T3" fmla="*/ 88900 h 78"/>
              <a:gd name="T4" fmla="*/ 2079625 w 1310"/>
              <a:gd name="T5" fmla="*/ 123825 h 78"/>
              <a:gd name="T6" fmla="*/ 0 w 1310"/>
              <a:gd name="T7" fmla="*/ 34925 h 78"/>
              <a:gd name="T8" fmla="*/ 0 w 1310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0" h="78">
                <a:moveTo>
                  <a:pt x="0" y="0"/>
                </a:moveTo>
                <a:lnTo>
                  <a:pt x="1310" y="56"/>
                </a:lnTo>
                <a:lnTo>
                  <a:pt x="1310" y="78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330033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1" name="Freeform 46"/>
          <p:cNvSpPr>
            <a:spLocks/>
          </p:cNvSpPr>
          <p:nvPr/>
        </p:nvSpPr>
        <p:spPr bwMode="auto">
          <a:xfrm>
            <a:off x="5314949" y="2908300"/>
            <a:ext cx="2191319" cy="1042988"/>
          </a:xfrm>
          <a:custGeom>
            <a:avLst/>
            <a:gdLst>
              <a:gd name="T0" fmla="*/ 1727200 w 1313"/>
              <a:gd name="T1" fmla="*/ 0 h 657"/>
              <a:gd name="T2" fmla="*/ 1747838 w 1313"/>
              <a:gd name="T3" fmla="*/ 23813 h 657"/>
              <a:gd name="T4" fmla="*/ 1766888 w 1313"/>
              <a:gd name="T5" fmla="*/ 49213 h 657"/>
              <a:gd name="T6" fmla="*/ 1766888 w 1313"/>
              <a:gd name="T7" fmla="*/ 49213 h 657"/>
              <a:gd name="T8" fmla="*/ 1785938 w 1313"/>
              <a:gd name="T9" fmla="*/ 74613 h 657"/>
              <a:gd name="T10" fmla="*/ 1804988 w 1313"/>
              <a:gd name="T11" fmla="*/ 100013 h 657"/>
              <a:gd name="T12" fmla="*/ 1804988 w 1313"/>
              <a:gd name="T13" fmla="*/ 100013 h 657"/>
              <a:gd name="T14" fmla="*/ 1822450 w 1313"/>
              <a:gd name="T15" fmla="*/ 127000 h 657"/>
              <a:gd name="T16" fmla="*/ 1839913 w 1313"/>
              <a:gd name="T17" fmla="*/ 152400 h 657"/>
              <a:gd name="T18" fmla="*/ 1839913 w 1313"/>
              <a:gd name="T19" fmla="*/ 152400 h 657"/>
              <a:gd name="T20" fmla="*/ 1855788 w 1313"/>
              <a:gd name="T21" fmla="*/ 177800 h 657"/>
              <a:gd name="T22" fmla="*/ 1873250 w 1313"/>
              <a:gd name="T23" fmla="*/ 206375 h 657"/>
              <a:gd name="T24" fmla="*/ 1873250 w 1313"/>
              <a:gd name="T25" fmla="*/ 206375 h 657"/>
              <a:gd name="T26" fmla="*/ 1889125 w 1313"/>
              <a:gd name="T27" fmla="*/ 231775 h 657"/>
              <a:gd name="T28" fmla="*/ 1903413 w 1313"/>
              <a:gd name="T29" fmla="*/ 258763 h 657"/>
              <a:gd name="T30" fmla="*/ 1903413 w 1313"/>
              <a:gd name="T31" fmla="*/ 258763 h 657"/>
              <a:gd name="T32" fmla="*/ 1917700 w 1313"/>
              <a:gd name="T33" fmla="*/ 287338 h 657"/>
              <a:gd name="T34" fmla="*/ 1931988 w 1313"/>
              <a:gd name="T35" fmla="*/ 314325 h 657"/>
              <a:gd name="T36" fmla="*/ 1931988 w 1313"/>
              <a:gd name="T37" fmla="*/ 314325 h 657"/>
              <a:gd name="T38" fmla="*/ 1944688 w 1313"/>
              <a:gd name="T39" fmla="*/ 342900 h 657"/>
              <a:gd name="T40" fmla="*/ 1958975 w 1313"/>
              <a:gd name="T41" fmla="*/ 369888 h 657"/>
              <a:gd name="T42" fmla="*/ 1958975 w 1313"/>
              <a:gd name="T43" fmla="*/ 369888 h 657"/>
              <a:gd name="T44" fmla="*/ 1970088 w 1313"/>
              <a:gd name="T45" fmla="*/ 398463 h 657"/>
              <a:gd name="T46" fmla="*/ 1981200 w 1313"/>
              <a:gd name="T47" fmla="*/ 425450 h 657"/>
              <a:gd name="T48" fmla="*/ 1981200 w 1313"/>
              <a:gd name="T49" fmla="*/ 425450 h 657"/>
              <a:gd name="T50" fmla="*/ 1992313 w 1313"/>
              <a:gd name="T51" fmla="*/ 454025 h 657"/>
              <a:gd name="T52" fmla="*/ 2003425 w 1313"/>
              <a:gd name="T53" fmla="*/ 482600 h 657"/>
              <a:gd name="T54" fmla="*/ 2003425 w 1313"/>
              <a:gd name="T55" fmla="*/ 482600 h 657"/>
              <a:gd name="T56" fmla="*/ 2012950 w 1313"/>
              <a:gd name="T57" fmla="*/ 511175 h 657"/>
              <a:gd name="T58" fmla="*/ 2022475 w 1313"/>
              <a:gd name="T59" fmla="*/ 541338 h 657"/>
              <a:gd name="T60" fmla="*/ 2022475 w 1313"/>
              <a:gd name="T61" fmla="*/ 541338 h 657"/>
              <a:gd name="T62" fmla="*/ 2030413 w 1313"/>
              <a:gd name="T63" fmla="*/ 569913 h 657"/>
              <a:gd name="T64" fmla="*/ 2038350 w 1313"/>
              <a:gd name="T65" fmla="*/ 598488 h 657"/>
              <a:gd name="T66" fmla="*/ 2038350 w 1313"/>
              <a:gd name="T67" fmla="*/ 598488 h 657"/>
              <a:gd name="T68" fmla="*/ 2044700 w 1313"/>
              <a:gd name="T69" fmla="*/ 628650 h 657"/>
              <a:gd name="T70" fmla="*/ 2051050 w 1313"/>
              <a:gd name="T71" fmla="*/ 657225 h 657"/>
              <a:gd name="T72" fmla="*/ 2051050 w 1313"/>
              <a:gd name="T73" fmla="*/ 657225 h 657"/>
              <a:gd name="T74" fmla="*/ 2057400 w 1313"/>
              <a:gd name="T75" fmla="*/ 685800 h 657"/>
              <a:gd name="T76" fmla="*/ 2062163 w 1313"/>
              <a:gd name="T77" fmla="*/ 715963 h 657"/>
              <a:gd name="T78" fmla="*/ 2062163 w 1313"/>
              <a:gd name="T79" fmla="*/ 715963 h 657"/>
              <a:gd name="T80" fmla="*/ 2066925 w 1313"/>
              <a:gd name="T81" fmla="*/ 746125 h 657"/>
              <a:gd name="T82" fmla="*/ 2073275 w 1313"/>
              <a:gd name="T83" fmla="*/ 776288 h 657"/>
              <a:gd name="T84" fmla="*/ 2073275 w 1313"/>
              <a:gd name="T85" fmla="*/ 776288 h 657"/>
              <a:gd name="T86" fmla="*/ 2074863 w 1313"/>
              <a:gd name="T87" fmla="*/ 804863 h 657"/>
              <a:gd name="T88" fmla="*/ 2078038 w 1313"/>
              <a:gd name="T89" fmla="*/ 835025 h 657"/>
              <a:gd name="T90" fmla="*/ 2078038 w 1313"/>
              <a:gd name="T91" fmla="*/ 835025 h 657"/>
              <a:gd name="T92" fmla="*/ 2079625 w 1313"/>
              <a:gd name="T93" fmla="*/ 863600 h 657"/>
              <a:gd name="T94" fmla="*/ 2082800 w 1313"/>
              <a:gd name="T95" fmla="*/ 893763 h 657"/>
              <a:gd name="T96" fmla="*/ 2082800 w 1313"/>
              <a:gd name="T97" fmla="*/ 893763 h 657"/>
              <a:gd name="T98" fmla="*/ 2082800 w 1313"/>
              <a:gd name="T99" fmla="*/ 923925 h 657"/>
              <a:gd name="T100" fmla="*/ 2084388 w 1313"/>
              <a:gd name="T101" fmla="*/ 954088 h 657"/>
              <a:gd name="T102" fmla="*/ 2084388 w 1313"/>
              <a:gd name="T103" fmla="*/ 954088 h 657"/>
              <a:gd name="T104" fmla="*/ 2082800 w 1313"/>
              <a:gd name="T105" fmla="*/ 982663 h 657"/>
              <a:gd name="T106" fmla="*/ 2082800 w 1313"/>
              <a:gd name="T107" fmla="*/ 1012825 h 657"/>
              <a:gd name="T108" fmla="*/ 2082800 w 1313"/>
              <a:gd name="T109" fmla="*/ 1012825 h 657"/>
              <a:gd name="T110" fmla="*/ 2079625 w 1313"/>
              <a:gd name="T111" fmla="*/ 1042988 h 657"/>
              <a:gd name="T112" fmla="*/ 1727200 w 1313"/>
              <a:gd name="T113" fmla="*/ 0 h 6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13" h="657">
                <a:moveTo>
                  <a:pt x="1088" y="0"/>
                </a:moveTo>
                <a:lnTo>
                  <a:pt x="1088" y="0"/>
                </a:lnTo>
                <a:lnTo>
                  <a:pt x="1101" y="15"/>
                </a:lnTo>
                <a:lnTo>
                  <a:pt x="1113" y="31"/>
                </a:lnTo>
                <a:lnTo>
                  <a:pt x="1125" y="47"/>
                </a:lnTo>
                <a:lnTo>
                  <a:pt x="1137" y="63"/>
                </a:lnTo>
                <a:lnTo>
                  <a:pt x="1148" y="80"/>
                </a:lnTo>
                <a:lnTo>
                  <a:pt x="1159" y="96"/>
                </a:lnTo>
                <a:lnTo>
                  <a:pt x="1169" y="112"/>
                </a:lnTo>
                <a:lnTo>
                  <a:pt x="1180" y="130"/>
                </a:lnTo>
                <a:lnTo>
                  <a:pt x="1190" y="146"/>
                </a:lnTo>
                <a:lnTo>
                  <a:pt x="1199" y="163"/>
                </a:lnTo>
                <a:lnTo>
                  <a:pt x="1208" y="181"/>
                </a:lnTo>
                <a:lnTo>
                  <a:pt x="1217" y="198"/>
                </a:lnTo>
                <a:lnTo>
                  <a:pt x="1225" y="216"/>
                </a:lnTo>
                <a:lnTo>
                  <a:pt x="1234" y="233"/>
                </a:lnTo>
                <a:lnTo>
                  <a:pt x="1241" y="251"/>
                </a:lnTo>
                <a:lnTo>
                  <a:pt x="1248" y="268"/>
                </a:lnTo>
                <a:lnTo>
                  <a:pt x="1255" y="286"/>
                </a:lnTo>
                <a:lnTo>
                  <a:pt x="1262" y="304"/>
                </a:lnTo>
                <a:lnTo>
                  <a:pt x="1268" y="322"/>
                </a:lnTo>
                <a:lnTo>
                  <a:pt x="1274" y="341"/>
                </a:lnTo>
                <a:lnTo>
                  <a:pt x="1279" y="359"/>
                </a:lnTo>
                <a:lnTo>
                  <a:pt x="1284" y="377"/>
                </a:lnTo>
                <a:lnTo>
                  <a:pt x="1288" y="396"/>
                </a:lnTo>
                <a:lnTo>
                  <a:pt x="1292" y="414"/>
                </a:lnTo>
                <a:lnTo>
                  <a:pt x="1296" y="432"/>
                </a:lnTo>
                <a:lnTo>
                  <a:pt x="1299" y="451"/>
                </a:lnTo>
                <a:lnTo>
                  <a:pt x="1302" y="470"/>
                </a:lnTo>
                <a:lnTo>
                  <a:pt x="1306" y="489"/>
                </a:lnTo>
                <a:lnTo>
                  <a:pt x="1307" y="507"/>
                </a:lnTo>
                <a:lnTo>
                  <a:pt x="1309" y="526"/>
                </a:lnTo>
                <a:lnTo>
                  <a:pt x="1310" y="544"/>
                </a:lnTo>
                <a:lnTo>
                  <a:pt x="1312" y="563"/>
                </a:lnTo>
                <a:lnTo>
                  <a:pt x="1312" y="582"/>
                </a:lnTo>
                <a:lnTo>
                  <a:pt x="1313" y="601"/>
                </a:lnTo>
                <a:lnTo>
                  <a:pt x="1312" y="619"/>
                </a:lnTo>
                <a:lnTo>
                  <a:pt x="1312" y="638"/>
                </a:lnTo>
                <a:lnTo>
                  <a:pt x="1310" y="657"/>
                </a:lnTo>
                <a:lnTo>
                  <a:pt x="0" y="601"/>
                </a:lnTo>
                <a:lnTo>
                  <a:pt x="1088" y="0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2" name="Freeform 47"/>
          <p:cNvSpPr>
            <a:spLocks/>
          </p:cNvSpPr>
          <p:nvPr/>
        </p:nvSpPr>
        <p:spPr bwMode="auto">
          <a:xfrm>
            <a:off x="3190875" y="3871913"/>
            <a:ext cx="44450" cy="390525"/>
          </a:xfrm>
          <a:custGeom>
            <a:avLst/>
            <a:gdLst>
              <a:gd name="T0" fmla="*/ 44450 w 28"/>
              <a:gd name="T1" fmla="*/ 355600 h 246"/>
              <a:gd name="T2" fmla="*/ 39688 w 28"/>
              <a:gd name="T3" fmla="*/ 327025 h 246"/>
              <a:gd name="T4" fmla="*/ 31750 w 28"/>
              <a:gd name="T5" fmla="*/ 296863 h 246"/>
              <a:gd name="T6" fmla="*/ 31750 w 28"/>
              <a:gd name="T7" fmla="*/ 296863 h 246"/>
              <a:gd name="T8" fmla="*/ 25400 w 28"/>
              <a:gd name="T9" fmla="*/ 266700 h 246"/>
              <a:gd name="T10" fmla="*/ 20638 w 28"/>
              <a:gd name="T11" fmla="*/ 238125 h 246"/>
              <a:gd name="T12" fmla="*/ 20638 w 28"/>
              <a:gd name="T13" fmla="*/ 238125 h 246"/>
              <a:gd name="T14" fmla="*/ 15875 w 28"/>
              <a:gd name="T15" fmla="*/ 207963 h 246"/>
              <a:gd name="T16" fmla="*/ 11113 w 28"/>
              <a:gd name="T17" fmla="*/ 179388 h 246"/>
              <a:gd name="T18" fmla="*/ 11113 w 28"/>
              <a:gd name="T19" fmla="*/ 179388 h 246"/>
              <a:gd name="T20" fmla="*/ 7938 w 28"/>
              <a:gd name="T21" fmla="*/ 149225 h 246"/>
              <a:gd name="T22" fmla="*/ 4763 w 28"/>
              <a:gd name="T23" fmla="*/ 119063 h 246"/>
              <a:gd name="T24" fmla="*/ 4763 w 28"/>
              <a:gd name="T25" fmla="*/ 119063 h 246"/>
              <a:gd name="T26" fmla="*/ 3175 w 28"/>
              <a:gd name="T27" fmla="*/ 88900 h 246"/>
              <a:gd name="T28" fmla="*/ 1588 w 28"/>
              <a:gd name="T29" fmla="*/ 58738 h 246"/>
              <a:gd name="T30" fmla="*/ 1588 w 28"/>
              <a:gd name="T31" fmla="*/ 58738 h 246"/>
              <a:gd name="T32" fmla="*/ 0 w 28"/>
              <a:gd name="T33" fmla="*/ 30163 h 246"/>
              <a:gd name="T34" fmla="*/ 0 w 28"/>
              <a:gd name="T35" fmla="*/ 0 h 246"/>
              <a:gd name="T36" fmla="*/ 0 w 28"/>
              <a:gd name="T37" fmla="*/ 34925 h 246"/>
              <a:gd name="T38" fmla="*/ 0 w 28"/>
              <a:gd name="T39" fmla="*/ 65088 h 246"/>
              <a:gd name="T40" fmla="*/ 0 w 28"/>
              <a:gd name="T41" fmla="*/ 65088 h 246"/>
              <a:gd name="T42" fmla="*/ 1588 w 28"/>
              <a:gd name="T43" fmla="*/ 93663 h 246"/>
              <a:gd name="T44" fmla="*/ 3175 w 28"/>
              <a:gd name="T45" fmla="*/ 123825 h 246"/>
              <a:gd name="T46" fmla="*/ 3175 w 28"/>
              <a:gd name="T47" fmla="*/ 123825 h 246"/>
              <a:gd name="T48" fmla="*/ 4763 w 28"/>
              <a:gd name="T49" fmla="*/ 153988 h 246"/>
              <a:gd name="T50" fmla="*/ 7938 w 28"/>
              <a:gd name="T51" fmla="*/ 184150 h 246"/>
              <a:gd name="T52" fmla="*/ 7938 w 28"/>
              <a:gd name="T53" fmla="*/ 184150 h 246"/>
              <a:gd name="T54" fmla="*/ 11113 w 28"/>
              <a:gd name="T55" fmla="*/ 212725 h 246"/>
              <a:gd name="T56" fmla="*/ 15875 w 28"/>
              <a:gd name="T57" fmla="*/ 242888 h 246"/>
              <a:gd name="T58" fmla="*/ 15875 w 28"/>
              <a:gd name="T59" fmla="*/ 242888 h 246"/>
              <a:gd name="T60" fmla="*/ 20638 w 28"/>
              <a:gd name="T61" fmla="*/ 273050 h 246"/>
              <a:gd name="T62" fmla="*/ 25400 w 28"/>
              <a:gd name="T63" fmla="*/ 301625 h 246"/>
              <a:gd name="T64" fmla="*/ 25400 w 28"/>
              <a:gd name="T65" fmla="*/ 301625 h 246"/>
              <a:gd name="T66" fmla="*/ 31750 w 28"/>
              <a:gd name="T67" fmla="*/ 331788 h 246"/>
              <a:gd name="T68" fmla="*/ 39688 w 28"/>
              <a:gd name="T69" fmla="*/ 361950 h 246"/>
              <a:gd name="T70" fmla="*/ 39688 w 28"/>
              <a:gd name="T71" fmla="*/ 361950 h 246"/>
              <a:gd name="T72" fmla="*/ 44450 w 28"/>
              <a:gd name="T73" fmla="*/ 390525 h 2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8" h="246">
                <a:moveTo>
                  <a:pt x="28" y="224"/>
                </a:moveTo>
                <a:lnTo>
                  <a:pt x="28" y="224"/>
                </a:lnTo>
                <a:lnTo>
                  <a:pt x="25" y="206"/>
                </a:lnTo>
                <a:lnTo>
                  <a:pt x="20" y="187"/>
                </a:lnTo>
                <a:lnTo>
                  <a:pt x="16" y="168"/>
                </a:lnTo>
                <a:lnTo>
                  <a:pt x="13" y="150"/>
                </a:lnTo>
                <a:lnTo>
                  <a:pt x="10" y="131"/>
                </a:lnTo>
                <a:lnTo>
                  <a:pt x="7" y="113"/>
                </a:lnTo>
                <a:lnTo>
                  <a:pt x="5" y="94"/>
                </a:lnTo>
                <a:lnTo>
                  <a:pt x="3" y="75"/>
                </a:lnTo>
                <a:lnTo>
                  <a:pt x="2" y="56"/>
                </a:lnTo>
                <a:lnTo>
                  <a:pt x="1" y="37"/>
                </a:lnTo>
                <a:lnTo>
                  <a:pt x="0" y="19"/>
                </a:lnTo>
                <a:lnTo>
                  <a:pt x="0" y="0"/>
                </a:lnTo>
                <a:lnTo>
                  <a:pt x="0" y="22"/>
                </a:lnTo>
                <a:lnTo>
                  <a:pt x="0" y="41"/>
                </a:lnTo>
                <a:lnTo>
                  <a:pt x="1" y="59"/>
                </a:lnTo>
                <a:lnTo>
                  <a:pt x="2" y="78"/>
                </a:lnTo>
                <a:lnTo>
                  <a:pt x="3" y="97"/>
                </a:lnTo>
                <a:lnTo>
                  <a:pt x="5" y="116"/>
                </a:lnTo>
                <a:lnTo>
                  <a:pt x="7" y="134"/>
                </a:lnTo>
                <a:lnTo>
                  <a:pt x="10" y="153"/>
                </a:lnTo>
                <a:lnTo>
                  <a:pt x="13" y="172"/>
                </a:lnTo>
                <a:lnTo>
                  <a:pt x="16" y="190"/>
                </a:lnTo>
                <a:lnTo>
                  <a:pt x="20" y="209"/>
                </a:lnTo>
                <a:lnTo>
                  <a:pt x="25" y="228"/>
                </a:lnTo>
                <a:lnTo>
                  <a:pt x="28" y="246"/>
                </a:lnTo>
                <a:lnTo>
                  <a:pt x="28" y="224"/>
                </a:lnTo>
                <a:close/>
              </a:path>
            </a:pathLst>
          </a:custGeom>
          <a:solidFill>
            <a:srgbClr val="60606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3" name="Freeform 48"/>
          <p:cNvSpPr>
            <a:spLocks/>
          </p:cNvSpPr>
          <p:nvPr/>
        </p:nvSpPr>
        <p:spPr bwMode="auto">
          <a:xfrm>
            <a:off x="3190875" y="2165350"/>
            <a:ext cx="2082800" cy="2062163"/>
          </a:xfrm>
          <a:custGeom>
            <a:avLst/>
            <a:gdLst>
              <a:gd name="T0" fmla="*/ 39688 w 1312"/>
              <a:gd name="T1" fmla="*/ 2033588 h 1299"/>
              <a:gd name="T2" fmla="*/ 25400 w 1312"/>
              <a:gd name="T3" fmla="*/ 1973263 h 1299"/>
              <a:gd name="T4" fmla="*/ 15875 w 1312"/>
              <a:gd name="T5" fmla="*/ 1914525 h 1299"/>
              <a:gd name="T6" fmla="*/ 11113 w 1312"/>
              <a:gd name="T7" fmla="*/ 1885950 h 1299"/>
              <a:gd name="T8" fmla="*/ 4763 w 1312"/>
              <a:gd name="T9" fmla="*/ 1825625 h 1299"/>
              <a:gd name="T10" fmla="*/ 1588 w 1312"/>
              <a:gd name="T11" fmla="*/ 1765300 h 1299"/>
              <a:gd name="T12" fmla="*/ 0 w 1312"/>
              <a:gd name="T13" fmla="*/ 1736725 h 1299"/>
              <a:gd name="T14" fmla="*/ 0 w 1312"/>
              <a:gd name="T15" fmla="*/ 1676400 h 1299"/>
              <a:gd name="T16" fmla="*/ 3175 w 1312"/>
              <a:gd name="T17" fmla="*/ 1617663 h 1299"/>
              <a:gd name="T18" fmla="*/ 4763 w 1312"/>
              <a:gd name="T19" fmla="*/ 1587500 h 1299"/>
              <a:gd name="T20" fmla="*/ 11113 w 1312"/>
              <a:gd name="T21" fmla="*/ 1528763 h 1299"/>
              <a:gd name="T22" fmla="*/ 20638 w 1312"/>
              <a:gd name="T23" fmla="*/ 1470025 h 1299"/>
              <a:gd name="T24" fmla="*/ 25400 w 1312"/>
              <a:gd name="T25" fmla="*/ 1439863 h 1299"/>
              <a:gd name="T26" fmla="*/ 39688 w 1312"/>
              <a:gd name="T27" fmla="*/ 1381125 h 1299"/>
              <a:gd name="T28" fmla="*/ 53975 w 1312"/>
              <a:gd name="T29" fmla="*/ 1322388 h 1299"/>
              <a:gd name="T30" fmla="*/ 61913 w 1312"/>
              <a:gd name="T31" fmla="*/ 1293813 h 1299"/>
              <a:gd name="T32" fmla="*/ 80963 w 1312"/>
              <a:gd name="T33" fmla="*/ 1235075 h 1299"/>
              <a:gd name="T34" fmla="*/ 101600 w 1312"/>
              <a:gd name="T35" fmla="*/ 1177925 h 1299"/>
              <a:gd name="T36" fmla="*/ 114300 w 1312"/>
              <a:gd name="T37" fmla="*/ 1150938 h 1299"/>
              <a:gd name="T38" fmla="*/ 138113 w 1312"/>
              <a:gd name="T39" fmla="*/ 1095375 h 1299"/>
              <a:gd name="T40" fmla="*/ 165100 w 1312"/>
              <a:gd name="T41" fmla="*/ 1039813 h 1299"/>
              <a:gd name="T42" fmla="*/ 180975 w 1312"/>
              <a:gd name="T43" fmla="*/ 1012825 h 1299"/>
              <a:gd name="T44" fmla="*/ 211138 w 1312"/>
              <a:gd name="T45" fmla="*/ 958850 h 1299"/>
              <a:gd name="T46" fmla="*/ 244475 w 1312"/>
              <a:gd name="T47" fmla="*/ 904875 h 1299"/>
              <a:gd name="T48" fmla="*/ 261938 w 1312"/>
              <a:gd name="T49" fmla="*/ 879475 h 1299"/>
              <a:gd name="T50" fmla="*/ 296863 w 1312"/>
              <a:gd name="T51" fmla="*/ 827088 h 1299"/>
              <a:gd name="T52" fmla="*/ 336550 w 1312"/>
              <a:gd name="T53" fmla="*/ 777875 h 1299"/>
              <a:gd name="T54" fmla="*/ 357188 w 1312"/>
              <a:gd name="T55" fmla="*/ 752475 h 1299"/>
              <a:gd name="T56" fmla="*/ 398463 w 1312"/>
              <a:gd name="T57" fmla="*/ 703263 h 1299"/>
              <a:gd name="T58" fmla="*/ 441325 w 1312"/>
              <a:gd name="T59" fmla="*/ 655638 h 1299"/>
              <a:gd name="T60" fmla="*/ 465138 w 1312"/>
              <a:gd name="T61" fmla="*/ 631825 h 1299"/>
              <a:gd name="T62" fmla="*/ 511175 w 1312"/>
              <a:gd name="T63" fmla="*/ 587375 h 1299"/>
              <a:gd name="T64" fmla="*/ 558800 w 1312"/>
              <a:gd name="T65" fmla="*/ 542925 h 1299"/>
              <a:gd name="T66" fmla="*/ 585788 w 1312"/>
              <a:gd name="T67" fmla="*/ 520700 h 1299"/>
              <a:gd name="T68" fmla="*/ 636588 w 1312"/>
              <a:gd name="T69" fmla="*/ 479425 h 1299"/>
              <a:gd name="T70" fmla="*/ 688975 w 1312"/>
              <a:gd name="T71" fmla="*/ 438150 h 1299"/>
              <a:gd name="T72" fmla="*/ 717550 w 1312"/>
              <a:gd name="T73" fmla="*/ 419100 h 1299"/>
              <a:gd name="T74" fmla="*/ 773113 w 1312"/>
              <a:gd name="T75" fmla="*/ 379413 h 1299"/>
              <a:gd name="T76" fmla="*/ 830263 w 1312"/>
              <a:gd name="T77" fmla="*/ 344488 h 1299"/>
              <a:gd name="T78" fmla="*/ 858838 w 1312"/>
              <a:gd name="T79" fmla="*/ 325438 h 1299"/>
              <a:gd name="T80" fmla="*/ 917575 w 1312"/>
              <a:gd name="T81" fmla="*/ 292100 h 1299"/>
              <a:gd name="T82" fmla="*/ 979488 w 1312"/>
              <a:gd name="T83" fmla="*/ 258763 h 1299"/>
              <a:gd name="T84" fmla="*/ 1009650 w 1312"/>
              <a:gd name="T85" fmla="*/ 242888 h 1299"/>
              <a:gd name="T86" fmla="*/ 1073150 w 1312"/>
              <a:gd name="T87" fmla="*/ 214313 h 1299"/>
              <a:gd name="T88" fmla="*/ 1138238 w 1312"/>
              <a:gd name="T89" fmla="*/ 185738 h 1299"/>
              <a:gd name="T90" fmla="*/ 1169988 w 1312"/>
              <a:gd name="T91" fmla="*/ 173038 h 1299"/>
              <a:gd name="T92" fmla="*/ 1236663 w 1312"/>
              <a:gd name="T93" fmla="*/ 147638 h 1299"/>
              <a:gd name="T94" fmla="*/ 1303338 w 1312"/>
              <a:gd name="T95" fmla="*/ 123825 h 1299"/>
              <a:gd name="T96" fmla="*/ 1336675 w 1312"/>
              <a:gd name="T97" fmla="*/ 112713 h 1299"/>
              <a:gd name="T98" fmla="*/ 1404938 w 1312"/>
              <a:gd name="T99" fmla="*/ 93663 h 1299"/>
              <a:gd name="T100" fmla="*/ 1474788 w 1312"/>
              <a:gd name="T101" fmla="*/ 74613 h 1299"/>
              <a:gd name="T102" fmla="*/ 1509713 w 1312"/>
              <a:gd name="T103" fmla="*/ 65088 h 1299"/>
              <a:gd name="T104" fmla="*/ 1579563 w 1312"/>
              <a:gd name="T105" fmla="*/ 50800 h 1299"/>
              <a:gd name="T106" fmla="*/ 1649413 w 1312"/>
              <a:gd name="T107" fmla="*/ 36513 h 1299"/>
              <a:gd name="T108" fmla="*/ 1685925 w 1312"/>
              <a:gd name="T109" fmla="*/ 31750 h 1299"/>
              <a:gd name="T110" fmla="*/ 1757363 w 1312"/>
              <a:gd name="T111" fmla="*/ 20638 h 1299"/>
              <a:gd name="T112" fmla="*/ 1830388 w 1312"/>
              <a:gd name="T113" fmla="*/ 12700 h 1299"/>
              <a:gd name="T114" fmla="*/ 1865313 w 1312"/>
              <a:gd name="T115" fmla="*/ 7938 h 1299"/>
              <a:gd name="T116" fmla="*/ 1938338 w 1312"/>
              <a:gd name="T117" fmla="*/ 3175 h 1299"/>
              <a:gd name="T118" fmla="*/ 2011363 w 1312"/>
              <a:gd name="T119" fmla="*/ 1588 h 1299"/>
              <a:gd name="T120" fmla="*/ 2046288 w 1312"/>
              <a:gd name="T121" fmla="*/ 0 h 12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12" h="1299">
                <a:moveTo>
                  <a:pt x="28" y="1299"/>
                </a:moveTo>
                <a:lnTo>
                  <a:pt x="28" y="1299"/>
                </a:lnTo>
                <a:lnTo>
                  <a:pt x="25" y="1281"/>
                </a:lnTo>
                <a:lnTo>
                  <a:pt x="20" y="1262"/>
                </a:lnTo>
                <a:lnTo>
                  <a:pt x="16" y="1243"/>
                </a:lnTo>
                <a:lnTo>
                  <a:pt x="13" y="1225"/>
                </a:lnTo>
                <a:lnTo>
                  <a:pt x="10" y="1206"/>
                </a:lnTo>
                <a:lnTo>
                  <a:pt x="7" y="1188"/>
                </a:lnTo>
                <a:lnTo>
                  <a:pt x="5" y="1169"/>
                </a:lnTo>
                <a:lnTo>
                  <a:pt x="3" y="1150"/>
                </a:lnTo>
                <a:lnTo>
                  <a:pt x="2" y="1131"/>
                </a:lnTo>
                <a:lnTo>
                  <a:pt x="1" y="1112"/>
                </a:lnTo>
                <a:lnTo>
                  <a:pt x="0" y="1094"/>
                </a:lnTo>
                <a:lnTo>
                  <a:pt x="0" y="1075"/>
                </a:lnTo>
                <a:lnTo>
                  <a:pt x="0" y="1056"/>
                </a:lnTo>
                <a:lnTo>
                  <a:pt x="1" y="1037"/>
                </a:lnTo>
                <a:lnTo>
                  <a:pt x="2" y="1019"/>
                </a:lnTo>
                <a:lnTo>
                  <a:pt x="3" y="1000"/>
                </a:lnTo>
                <a:lnTo>
                  <a:pt x="5" y="981"/>
                </a:lnTo>
                <a:lnTo>
                  <a:pt x="7" y="963"/>
                </a:lnTo>
                <a:lnTo>
                  <a:pt x="10" y="944"/>
                </a:lnTo>
                <a:lnTo>
                  <a:pt x="13" y="926"/>
                </a:lnTo>
                <a:lnTo>
                  <a:pt x="16" y="907"/>
                </a:lnTo>
                <a:lnTo>
                  <a:pt x="20" y="889"/>
                </a:lnTo>
                <a:lnTo>
                  <a:pt x="25" y="870"/>
                </a:lnTo>
                <a:lnTo>
                  <a:pt x="28" y="851"/>
                </a:lnTo>
                <a:lnTo>
                  <a:pt x="34" y="833"/>
                </a:lnTo>
                <a:lnTo>
                  <a:pt x="39" y="815"/>
                </a:lnTo>
                <a:lnTo>
                  <a:pt x="45" y="796"/>
                </a:lnTo>
                <a:lnTo>
                  <a:pt x="51" y="778"/>
                </a:lnTo>
                <a:lnTo>
                  <a:pt x="57" y="760"/>
                </a:lnTo>
                <a:lnTo>
                  <a:pt x="64" y="742"/>
                </a:lnTo>
                <a:lnTo>
                  <a:pt x="72" y="725"/>
                </a:lnTo>
                <a:lnTo>
                  <a:pt x="79" y="707"/>
                </a:lnTo>
                <a:lnTo>
                  <a:pt x="87" y="690"/>
                </a:lnTo>
                <a:lnTo>
                  <a:pt x="96" y="672"/>
                </a:lnTo>
                <a:lnTo>
                  <a:pt x="104" y="655"/>
                </a:lnTo>
                <a:lnTo>
                  <a:pt x="114" y="638"/>
                </a:lnTo>
                <a:lnTo>
                  <a:pt x="123" y="620"/>
                </a:lnTo>
                <a:lnTo>
                  <a:pt x="133" y="604"/>
                </a:lnTo>
                <a:lnTo>
                  <a:pt x="143" y="587"/>
                </a:lnTo>
                <a:lnTo>
                  <a:pt x="154" y="570"/>
                </a:lnTo>
                <a:lnTo>
                  <a:pt x="165" y="554"/>
                </a:lnTo>
                <a:lnTo>
                  <a:pt x="176" y="537"/>
                </a:lnTo>
                <a:lnTo>
                  <a:pt x="187" y="521"/>
                </a:lnTo>
                <a:lnTo>
                  <a:pt x="200" y="505"/>
                </a:lnTo>
                <a:lnTo>
                  <a:pt x="212" y="490"/>
                </a:lnTo>
                <a:lnTo>
                  <a:pt x="225" y="474"/>
                </a:lnTo>
                <a:lnTo>
                  <a:pt x="237" y="458"/>
                </a:lnTo>
                <a:lnTo>
                  <a:pt x="251" y="443"/>
                </a:lnTo>
                <a:lnTo>
                  <a:pt x="265" y="428"/>
                </a:lnTo>
                <a:lnTo>
                  <a:pt x="278" y="413"/>
                </a:lnTo>
                <a:lnTo>
                  <a:pt x="293" y="398"/>
                </a:lnTo>
                <a:lnTo>
                  <a:pt x="307" y="384"/>
                </a:lnTo>
                <a:lnTo>
                  <a:pt x="322" y="370"/>
                </a:lnTo>
                <a:lnTo>
                  <a:pt x="337" y="356"/>
                </a:lnTo>
                <a:lnTo>
                  <a:pt x="352" y="342"/>
                </a:lnTo>
                <a:lnTo>
                  <a:pt x="369" y="328"/>
                </a:lnTo>
                <a:lnTo>
                  <a:pt x="384" y="314"/>
                </a:lnTo>
                <a:lnTo>
                  <a:pt x="401" y="302"/>
                </a:lnTo>
                <a:lnTo>
                  <a:pt x="417" y="289"/>
                </a:lnTo>
                <a:lnTo>
                  <a:pt x="434" y="276"/>
                </a:lnTo>
                <a:lnTo>
                  <a:pt x="452" y="264"/>
                </a:lnTo>
                <a:lnTo>
                  <a:pt x="469" y="251"/>
                </a:lnTo>
                <a:lnTo>
                  <a:pt x="487" y="239"/>
                </a:lnTo>
                <a:lnTo>
                  <a:pt x="504" y="228"/>
                </a:lnTo>
                <a:lnTo>
                  <a:pt x="523" y="217"/>
                </a:lnTo>
                <a:lnTo>
                  <a:pt x="541" y="205"/>
                </a:lnTo>
                <a:lnTo>
                  <a:pt x="560" y="194"/>
                </a:lnTo>
                <a:lnTo>
                  <a:pt x="578" y="184"/>
                </a:lnTo>
                <a:lnTo>
                  <a:pt x="598" y="173"/>
                </a:lnTo>
                <a:lnTo>
                  <a:pt x="617" y="163"/>
                </a:lnTo>
                <a:lnTo>
                  <a:pt x="636" y="153"/>
                </a:lnTo>
                <a:lnTo>
                  <a:pt x="656" y="144"/>
                </a:lnTo>
                <a:lnTo>
                  <a:pt x="676" y="135"/>
                </a:lnTo>
                <a:lnTo>
                  <a:pt x="697" y="126"/>
                </a:lnTo>
                <a:lnTo>
                  <a:pt x="717" y="117"/>
                </a:lnTo>
                <a:lnTo>
                  <a:pt x="737" y="109"/>
                </a:lnTo>
                <a:lnTo>
                  <a:pt x="758" y="101"/>
                </a:lnTo>
                <a:lnTo>
                  <a:pt x="779" y="93"/>
                </a:lnTo>
                <a:lnTo>
                  <a:pt x="800" y="85"/>
                </a:lnTo>
                <a:lnTo>
                  <a:pt x="821" y="78"/>
                </a:lnTo>
                <a:lnTo>
                  <a:pt x="842" y="71"/>
                </a:lnTo>
                <a:lnTo>
                  <a:pt x="864" y="65"/>
                </a:lnTo>
                <a:lnTo>
                  <a:pt x="885" y="59"/>
                </a:lnTo>
                <a:lnTo>
                  <a:pt x="907" y="52"/>
                </a:lnTo>
                <a:lnTo>
                  <a:pt x="929" y="47"/>
                </a:lnTo>
                <a:lnTo>
                  <a:pt x="951" y="41"/>
                </a:lnTo>
                <a:lnTo>
                  <a:pt x="973" y="37"/>
                </a:lnTo>
                <a:lnTo>
                  <a:pt x="995" y="32"/>
                </a:lnTo>
                <a:lnTo>
                  <a:pt x="1017" y="27"/>
                </a:lnTo>
                <a:lnTo>
                  <a:pt x="1039" y="23"/>
                </a:lnTo>
                <a:lnTo>
                  <a:pt x="1062" y="20"/>
                </a:lnTo>
                <a:lnTo>
                  <a:pt x="1085" y="16"/>
                </a:lnTo>
                <a:lnTo>
                  <a:pt x="1107" y="13"/>
                </a:lnTo>
                <a:lnTo>
                  <a:pt x="1130" y="10"/>
                </a:lnTo>
                <a:lnTo>
                  <a:pt x="1153" y="8"/>
                </a:lnTo>
                <a:lnTo>
                  <a:pt x="1175" y="5"/>
                </a:lnTo>
                <a:lnTo>
                  <a:pt x="1198" y="4"/>
                </a:lnTo>
                <a:lnTo>
                  <a:pt x="1221" y="2"/>
                </a:lnTo>
                <a:lnTo>
                  <a:pt x="1243" y="2"/>
                </a:lnTo>
                <a:lnTo>
                  <a:pt x="1267" y="1"/>
                </a:lnTo>
                <a:lnTo>
                  <a:pt x="1289" y="0"/>
                </a:lnTo>
                <a:lnTo>
                  <a:pt x="1312" y="0"/>
                </a:lnTo>
                <a:lnTo>
                  <a:pt x="1312" y="1075"/>
                </a:lnTo>
                <a:lnTo>
                  <a:pt x="28" y="1299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4" name="Freeform 49"/>
          <p:cNvSpPr>
            <a:spLocks/>
          </p:cNvSpPr>
          <p:nvPr/>
        </p:nvSpPr>
        <p:spPr bwMode="auto">
          <a:xfrm>
            <a:off x="6565900" y="4084638"/>
            <a:ext cx="1038225" cy="1423987"/>
          </a:xfrm>
          <a:custGeom>
            <a:avLst/>
            <a:gdLst>
              <a:gd name="T0" fmla="*/ 1033463 w 654"/>
              <a:gd name="T1" fmla="*/ 58737 h 897"/>
              <a:gd name="T2" fmla="*/ 1025525 w 654"/>
              <a:gd name="T3" fmla="*/ 119062 h 897"/>
              <a:gd name="T4" fmla="*/ 1016000 w 654"/>
              <a:gd name="T5" fmla="*/ 177800 h 897"/>
              <a:gd name="T6" fmla="*/ 1003300 w 654"/>
              <a:gd name="T7" fmla="*/ 236537 h 897"/>
              <a:gd name="T8" fmla="*/ 987425 w 654"/>
              <a:gd name="T9" fmla="*/ 293687 h 897"/>
              <a:gd name="T10" fmla="*/ 969963 w 654"/>
              <a:gd name="T11" fmla="*/ 352425 h 897"/>
              <a:gd name="T12" fmla="*/ 949325 w 654"/>
              <a:gd name="T13" fmla="*/ 409575 h 897"/>
              <a:gd name="T14" fmla="*/ 927100 w 654"/>
              <a:gd name="T15" fmla="*/ 466725 h 897"/>
              <a:gd name="T16" fmla="*/ 901700 w 654"/>
              <a:gd name="T17" fmla="*/ 522287 h 897"/>
              <a:gd name="T18" fmla="*/ 874713 w 654"/>
              <a:gd name="T19" fmla="*/ 577850 h 897"/>
              <a:gd name="T20" fmla="*/ 846138 w 654"/>
              <a:gd name="T21" fmla="*/ 631825 h 897"/>
              <a:gd name="T22" fmla="*/ 814388 w 654"/>
              <a:gd name="T23" fmla="*/ 685800 h 897"/>
              <a:gd name="T24" fmla="*/ 779463 w 654"/>
              <a:gd name="T25" fmla="*/ 738187 h 897"/>
              <a:gd name="T26" fmla="*/ 742950 w 654"/>
              <a:gd name="T27" fmla="*/ 788987 h 897"/>
              <a:gd name="T28" fmla="*/ 704850 w 654"/>
              <a:gd name="T29" fmla="*/ 839787 h 897"/>
              <a:gd name="T30" fmla="*/ 663575 w 654"/>
              <a:gd name="T31" fmla="*/ 890587 h 897"/>
              <a:gd name="T32" fmla="*/ 622300 w 654"/>
              <a:gd name="T33" fmla="*/ 936625 h 897"/>
              <a:gd name="T34" fmla="*/ 576263 w 654"/>
              <a:gd name="T35" fmla="*/ 984250 h 897"/>
              <a:gd name="T36" fmla="*/ 530225 w 654"/>
              <a:gd name="T37" fmla="*/ 1030287 h 897"/>
              <a:gd name="T38" fmla="*/ 481013 w 654"/>
              <a:gd name="T39" fmla="*/ 1074737 h 897"/>
              <a:gd name="T40" fmla="*/ 430213 w 654"/>
              <a:gd name="T41" fmla="*/ 1117600 h 897"/>
              <a:gd name="T42" fmla="*/ 377825 w 654"/>
              <a:gd name="T43" fmla="*/ 1158875 h 897"/>
              <a:gd name="T44" fmla="*/ 325438 w 654"/>
              <a:gd name="T45" fmla="*/ 1198562 h 897"/>
              <a:gd name="T46" fmla="*/ 268288 w 654"/>
              <a:gd name="T47" fmla="*/ 1236662 h 897"/>
              <a:gd name="T48" fmla="*/ 211138 w 654"/>
              <a:gd name="T49" fmla="*/ 1273175 h 897"/>
              <a:gd name="T50" fmla="*/ 152400 w 654"/>
              <a:gd name="T51" fmla="*/ 1308100 h 897"/>
              <a:gd name="T52" fmla="*/ 92075 w 654"/>
              <a:gd name="T53" fmla="*/ 1341437 h 897"/>
              <a:gd name="T54" fmla="*/ 30163 w 654"/>
              <a:gd name="T55" fmla="*/ 1373187 h 897"/>
              <a:gd name="T56" fmla="*/ 0 w 654"/>
              <a:gd name="T57" fmla="*/ 1423987 h 897"/>
              <a:gd name="T58" fmla="*/ 61913 w 654"/>
              <a:gd name="T59" fmla="*/ 1393825 h 897"/>
              <a:gd name="T60" fmla="*/ 122238 w 654"/>
              <a:gd name="T61" fmla="*/ 1360487 h 897"/>
              <a:gd name="T62" fmla="*/ 182563 w 654"/>
              <a:gd name="T63" fmla="*/ 1325562 h 897"/>
              <a:gd name="T64" fmla="*/ 239713 w 654"/>
              <a:gd name="T65" fmla="*/ 1290637 h 897"/>
              <a:gd name="T66" fmla="*/ 296863 w 654"/>
              <a:gd name="T67" fmla="*/ 1252537 h 897"/>
              <a:gd name="T68" fmla="*/ 352425 w 654"/>
              <a:gd name="T69" fmla="*/ 1214437 h 897"/>
              <a:gd name="T70" fmla="*/ 406400 w 654"/>
              <a:gd name="T71" fmla="*/ 1173162 h 897"/>
              <a:gd name="T72" fmla="*/ 457200 w 654"/>
              <a:gd name="T73" fmla="*/ 1130300 h 897"/>
              <a:gd name="T74" fmla="*/ 506413 w 654"/>
              <a:gd name="T75" fmla="*/ 1087437 h 897"/>
              <a:gd name="T76" fmla="*/ 554038 w 654"/>
              <a:gd name="T77" fmla="*/ 1042987 h 897"/>
              <a:gd name="T78" fmla="*/ 600075 w 654"/>
              <a:gd name="T79" fmla="*/ 995362 h 897"/>
              <a:gd name="T80" fmla="*/ 642938 w 654"/>
              <a:gd name="T81" fmla="*/ 947737 h 897"/>
              <a:gd name="T82" fmla="*/ 685800 w 654"/>
              <a:gd name="T83" fmla="*/ 900112 h 897"/>
              <a:gd name="T84" fmla="*/ 725488 w 654"/>
              <a:gd name="T85" fmla="*/ 850900 h 897"/>
              <a:gd name="T86" fmla="*/ 762000 w 654"/>
              <a:gd name="T87" fmla="*/ 800100 h 897"/>
              <a:gd name="T88" fmla="*/ 796925 w 654"/>
              <a:gd name="T89" fmla="*/ 747712 h 897"/>
              <a:gd name="T90" fmla="*/ 830263 w 654"/>
              <a:gd name="T91" fmla="*/ 693737 h 897"/>
              <a:gd name="T92" fmla="*/ 862013 w 654"/>
              <a:gd name="T93" fmla="*/ 639762 h 897"/>
              <a:gd name="T94" fmla="*/ 890588 w 654"/>
              <a:gd name="T95" fmla="*/ 584200 h 897"/>
              <a:gd name="T96" fmla="*/ 915988 w 654"/>
              <a:gd name="T97" fmla="*/ 528637 h 897"/>
              <a:gd name="T98" fmla="*/ 939800 w 654"/>
              <a:gd name="T99" fmla="*/ 473075 h 897"/>
              <a:gd name="T100" fmla="*/ 960438 w 654"/>
              <a:gd name="T101" fmla="*/ 415925 h 897"/>
              <a:gd name="T102" fmla="*/ 979488 w 654"/>
              <a:gd name="T103" fmla="*/ 358775 h 897"/>
              <a:gd name="T104" fmla="*/ 995363 w 654"/>
              <a:gd name="T105" fmla="*/ 300037 h 897"/>
              <a:gd name="T106" fmla="*/ 1009650 w 654"/>
              <a:gd name="T107" fmla="*/ 241300 h 897"/>
              <a:gd name="T108" fmla="*/ 1020763 w 654"/>
              <a:gd name="T109" fmla="*/ 184150 h 897"/>
              <a:gd name="T110" fmla="*/ 1030288 w 654"/>
              <a:gd name="T111" fmla="*/ 123825 h 897"/>
              <a:gd name="T112" fmla="*/ 1036638 w 654"/>
              <a:gd name="T113" fmla="*/ 63500 h 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4" h="897">
                <a:moveTo>
                  <a:pt x="654" y="0"/>
                </a:moveTo>
                <a:lnTo>
                  <a:pt x="654" y="0"/>
                </a:lnTo>
                <a:lnTo>
                  <a:pt x="653" y="18"/>
                </a:lnTo>
                <a:lnTo>
                  <a:pt x="651" y="37"/>
                </a:lnTo>
                <a:lnTo>
                  <a:pt x="649" y="56"/>
                </a:lnTo>
                <a:lnTo>
                  <a:pt x="646" y="75"/>
                </a:lnTo>
                <a:lnTo>
                  <a:pt x="643" y="94"/>
                </a:lnTo>
                <a:lnTo>
                  <a:pt x="640" y="112"/>
                </a:lnTo>
                <a:lnTo>
                  <a:pt x="636" y="130"/>
                </a:lnTo>
                <a:lnTo>
                  <a:pt x="632" y="149"/>
                </a:lnTo>
                <a:lnTo>
                  <a:pt x="627" y="167"/>
                </a:lnTo>
                <a:lnTo>
                  <a:pt x="622" y="185"/>
                </a:lnTo>
                <a:lnTo>
                  <a:pt x="617" y="204"/>
                </a:lnTo>
                <a:lnTo>
                  <a:pt x="611" y="222"/>
                </a:lnTo>
                <a:lnTo>
                  <a:pt x="605" y="240"/>
                </a:lnTo>
                <a:lnTo>
                  <a:pt x="598" y="258"/>
                </a:lnTo>
                <a:lnTo>
                  <a:pt x="592" y="276"/>
                </a:lnTo>
                <a:lnTo>
                  <a:pt x="584" y="294"/>
                </a:lnTo>
                <a:lnTo>
                  <a:pt x="577" y="311"/>
                </a:lnTo>
                <a:lnTo>
                  <a:pt x="568" y="329"/>
                </a:lnTo>
                <a:lnTo>
                  <a:pt x="561" y="346"/>
                </a:lnTo>
                <a:lnTo>
                  <a:pt x="551" y="364"/>
                </a:lnTo>
                <a:lnTo>
                  <a:pt x="543" y="381"/>
                </a:lnTo>
                <a:lnTo>
                  <a:pt x="533" y="398"/>
                </a:lnTo>
                <a:lnTo>
                  <a:pt x="523" y="415"/>
                </a:lnTo>
                <a:lnTo>
                  <a:pt x="513" y="432"/>
                </a:lnTo>
                <a:lnTo>
                  <a:pt x="502" y="449"/>
                </a:lnTo>
                <a:lnTo>
                  <a:pt x="491" y="465"/>
                </a:lnTo>
                <a:lnTo>
                  <a:pt x="480" y="482"/>
                </a:lnTo>
                <a:lnTo>
                  <a:pt x="468" y="497"/>
                </a:lnTo>
                <a:lnTo>
                  <a:pt x="457" y="514"/>
                </a:lnTo>
                <a:lnTo>
                  <a:pt x="444" y="529"/>
                </a:lnTo>
                <a:lnTo>
                  <a:pt x="432" y="545"/>
                </a:lnTo>
                <a:lnTo>
                  <a:pt x="418" y="561"/>
                </a:lnTo>
                <a:lnTo>
                  <a:pt x="405" y="576"/>
                </a:lnTo>
                <a:lnTo>
                  <a:pt x="392" y="590"/>
                </a:lnTo>
                <a:lnTo>
                  <a:pt x="378" y="605"/>
                </a:lnTo>
                <a:lnTo>
                  <a:pt x="363" y="620"/>
                </a:lnTo>
                <a:lnTo>
                  <a:pt x="349" y="635"/>
                </a:lnTo>
                <a:lnTo>
                  <a:pt x="334" y="649"/>
                </a:lnTo>
                <a:lnTo>
                  <a:pt x="319" y="663"/>
                </a:lnTo>
                <a:lnTo>
                  <a:pt x="303" y="677"/>
                </a:lnTo>
                <a:lnTo>
                  <a:pt x="288" y="691"/>
                </a:lnTo>
                <a:lnTo>
                  <a:pt x="271" y="704"/>
                </a:lnTo>
                <a:lnTo>
                  <a:pt x="256" y="717"/>
                </a:lnTo>
                <a:lnTo>
                  <a:pt x="238" y="730"/>
                </a:lnTo>
                <a:lnTo>
                  <a:pt x="222" y="743"/>
                </a:lnTo>
                <a:lnTo>
                  <a:pt x="205" y="755"/>
                </a:lnTo>
                <a:lnTo>
                  <a:pt x="187" y="767"/>
                </a:lnTo>
                <a:lnTo>
                  <a:pt x="169" y="779"/>
                </a:lnTo>
                <a:lnTo>
                  <a:pt x="151" y="791"/>
                </a:lnTo>
                <a:lnTo>
                  <a:pt x="133" y="802"/>
                </a:lnTo>
                <a:lnTo>
                  <a:pt x="115" y="813"/>
                </a:lnTo>
                <a:lnTo>
                  <a:pt x="96" y="824"/>
                </a:lnTo>
                <a:lnTo>
                  <a:pt x="77" y="835"/>
                </a:lnTo>
                <a:lnTo>
                  <a:pt x="58" y="845"/>
                </a:lnTo>
                <a:lnTo>
                  <a:pt x="39" y="856"/>
                </a:lnTo>
                <a:lnTo>
                  <a:pt x="19" y="865"/>
                </a:lnTo>
                <a:lnTo>
                  <a:pt x="0" y="875"/>
                </a:lnTo>
                <a:lnTo>
                  <a:pt x="0" y="897"/>
                </a:lnTo>
                <a:lnTo>
                  <a:pt x="19" y="887"/>
                </a:lnTo>
                <a:lnTo>
                  <a:pt x="39" y="878"/>
                </a:lnTo>
                <a:lnTo>
                  <a:pt x="58" y="867"/>
                </a:lnTo>
                <a:lnTo>
                  <a:pt x="77" y="857"/>
                </a:lnTo>
                <a:lnTo>
                  <a:pt x="96" y="846"/>
                </a:lnTo>
                <a:lnTo>
                  <a:pt x="115" y="835"/>
                </a:lnTo>
                <a:lnTo>
                  <a:pt x="133" y="824"/>
                </a:lnTo>
                <a:lnTo>
                  <a:pt x="151" y="813"/>
                </a:lnTo>
                <a:lnTo>
                  <a:pt x="169" y="801"/>
                </a:lnTo>
                <a:lnTo>
                  <a:pt x="187" y="789"/>
                </a:lnTo>
                <a:lnTo>
                  <a:pt x="205" y="777"/>
                </a:lnTo>
                <a:lnTo>
                  <a:pt x="222" y="765"/>
                </a:lnTo>
                <a:lnTo>
                  <a:pt x="238" y="752"/>
                </a:lnTo>
                <a:lnTo>
                  <a:pt x="256" y="739"/>
                </a:lnTo>
                <a:lnTo>
                  <a:pt x="271" y="726"/>
                </a:lnTo>
                <a:lnTo>
                  <a:pt x="288" y="712"/>
                </a:lnTo>
                <a:lnTo>
                  <a:pt x="303" y="699"/>
                </a:lnTo>
                <a:lnTo>
                  <a:pt x="319" y="685"/>
                </a:lnTo>
                <a:lnTo>
                  <a:pt x="334" y="671"/>
                </a:lnTo>
                <a:lnTo>
                  <a:pt x="349" y="657"/>
                </a:lnTo>
                <a:lnTo>
                  <a:pt x="363" y="642"/>
                </a:lnTo>
                <a:lnTo>
                  <a:pt x="378" y="627"/>
                </a:lnTo>
                <a:lnTo>
                  <a:pt x="392" y="612"/>
                </a:lnTo>
                <a:lnTo>
                  <a:pt x="405" y="597"/>
                </a:lnTo>
                <a:lnTo>
                  <a:pt x="418" y="583"/>
                </a:lnTo>
                <a:lnTo>
                  <a:pt x="432" y="567"/>
                </a:lnTo>
                <a:lnTo>
                  <a:pt x="444" y="551"/>
                </a:lnTo>
                <a:lnTo>
                  <a:pt x="457" y="536"/>
                </a:lnTo>
                <a:lnTo>
                  <a:pt x="468" y="519"/>
                </a:lnTo>
                <a:lnTo>
                  <a:pt x="480" y="504"/>
                </a:lnTo>
                <a:lnTo>
                  <a:pt x="491" y="487"/>
                </a:lnTo>
                <a:lnTo>
                  <a:pt x="502" y="471"/>
                </a:lnTo>
                <a:lnTo>
                  <a:pt x="513" y="453"/>
                </a:lnTo>
                <a:lnTo>
                  <a:pt x="523" y="437"/>
                </a:lnTo>
                <a:lnTo>
                  <a:pt x="533" y="420"/>
                </a:lnTo>
                <a:lnTo>
                  <a:pt x="543" y="403"/>
                </a:lnTo>
                <a:lnTo>
                  <a:pt x="551" y="385"/>
                </a:lnTo>
                <a:lnTo>
                  <a:pt x="561" y="368"/>
                </a:lnTo>
                <a:lnTo>
                  <a:pt x="568" y="351"/>
                </a:lnTo>
                <a:lnTo>
                  <a:pt x="577" y="333"/>
                </a:lnTo>
                <a:lnTo>
                  <a:pt x="584" y="316"/>
                </a:lnTo>
                <a:lnTo>
                  <a:pt x="592" y="298"/>
                </a:lnTo>
                <a:lnTo>
                  <a:pt x="598" y="280"/>
                </a:lnTo>
                <a:lnTo>
                  <a:pt x="605" y="262"/>
                </a:lnTo>
                <a:lnTo>
                  <a:pt x="611" y="244"/>
                </a:lnTo>
                <a:lnTo>
                  <a:pt x="617" y="226"/>
                </a:lnTo>
                <a:lnTo>
                  <a:pt x="622" y="207"/>
                </a:lnTo>
                <a:lnTo>
                  <a:pt x="627" y="189"/>
                </a:lnTo>
                <a:lnTo>
                  <a:pt x="632" y="171"/>
                </a:lnTo>
                <a:lnTo>
                  <a:pt x="636" y="152"/>
                </a:lnTo>
                <a:lnTo>
                  <a:pt x="640" y="133"/>
                </a:lnTo>
                <a:lnTo>
                  <a:pt x="643" y="116"/>
                </a:lnTo>
                <a:lnTo>
                  <a:pt x="646" y="97"/>
                </a:lnTo>
                <a:lnTo>
                  <a:pt x="649" y="78"/>
                </a:lnTo>
                <a:lnTo>
                  <a:pt x="651" y="59"/>
                </a:lnTo>
                <a:lnTo>
                  <a:pt x="653" y="40"/>
                </a:lnTo>
                <a:lnTo>
                  <a:pt x="654" y="22"/>
                </a:lnTo>
                <a:lnTo>
                  <a:pt x="654" y="0"/>
                </a:lnTo>
                <a:close/>
              </a:path>
            </a:pathLst>
          </a:custGeom>
          <a:solidFill>
            <a:srgbClr val="8066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5" name="Freeform 50"/>
          <p:cNvSpPr>
            <a:spLocks/>
          </p:cNvSpPr>
          <p:nvPr/>
        </p:nvSpPr>
        <p:spPr bwMode="auto">
          <a:xfrm>
            <a:off x="5522913" y="3994150"/>
            <a:ext cx="1042987" cy="1512888"/>
          </a:xfrm>
          <a:custGeom>
            <a:avLst/>
            <a:gdLst>
              <a:gd name="T0" fmla="*/ 0 w 657"/>
              <a:gd name="T1" fmla="*/ 0 h 953"/>
              <a:gd name="T2" fmla="*/ 1042987 w 657"/>
              <a:gd name="T3" fmla="*/ 1477963 h 953"/>
              <a:gd name="T4" fmla="*/ 1042987 w 657"/>
              <a:gd name="T5" fmla="*/ 1512888 h 953"/>
              <a:gd name="T6" fmla="*/ 0 w 657"/>
              <a:gd name="T7" fmla="*/ 34925 h 953"/>
              <a:gd name="T8" fmla="*/ 0 w 657"/>
              <a:gd name="T9" fmla="*/ 0 h 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7" h="953">
                <a:moveTo>
                  <a:pt x="0" y="0"/>
                </a:moveTo>
                <a:lnTo>
                  <a:pt x="657" y="931"/>
                </a:lnTo>
                <a:lnTo>
                  <a:pt x="657" y="953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8066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6" name="Freeform 51"/>
          <p:cNvSpPr>
            <a:spLocks/>
          </p:cNvSpPr>
          <p:nvPr/>
        </p:nvSpPr>
        <p:spPr bwMode="auto">
          <a:xfrm>
            <a:off x="5522913" y="3994150"/>
            <a:ext cx="2081212" cy="1479550"/>
          </a:xfrm>
          <a:custGeom>
            <a:avLst/>
            <a:gdLst>
              <a:gd name="T0" fmla="*/ 2079625 w 1311"/>
              <a:gd name="T1" fmla="*/ 119063 h 932"/>
              <a:gd name="T2" fmla="*/ 2076450 w 1311"/>
              <a:gd name="T3" fmla="*/ 149225 h 932"/>
              <a:gd name="T4" fmla="*/ 2073275 w 1311"/>
              <a:gd name="T5" fmla="*/ 179388 h 932"/>
              <a:gd name="T6" fmla="*/ 2068512 w 1311"/>
              <a:gd name="T7" fmla="*/ 209550 h 932"/>
              <a:gd name="T8" fmla="*/ 2063750 w 1311"/>
              <a:gd name="T9" fmla="*/ 239713 h 932"/>
              <a:gd name="T10" fmla="*/ 2058987 w 1311"/>
              <a:gd name="T11" fmla="*/ 268288 h 932"/>
              <a:gd name="T12" fmla="*/ 2052637 w 1311"/>
              <a:gd name="T13" fmla="*/ 296863 h 932"/>
              <a:gd name="T14" fmla="*/ 2046287 w 1311"/>
              <a:gd name="T15" fmla="*/ 327025 h 932"/>
              <a:gd name="T16" fmla="*/ 2038350 w 1311"/>
              <a:gd name="T17" fmla="*/ 355600 h 932"/>
              <a:gd name="T18" fmla="*/ 2030412 w 1311"/>
              <a:gd name="T19" fmla="*/ 384175 h 932"/>
              <a:gd name="T20" fmla="*/ 2022475 w 1311"/>
              <a:gd name="T21" fmla="*/ 414338 h 932"/>
              <a:gd name="T22" fmla="*/ 2012950 w 1311"/>
              <a:gd name="T23" fmla="*/ 442913 h 932"/>
              <a:gd name="T24" fmla="*/ 2003425 w 1311"/>
              <a:gd name="T25" fmla="*/ 471488 h 932"/>
              <a:gd name="T26" fmla="*/ 1992312 w 1311"/>
              <a:gd name="T27" fmla="*/ 500063 h 932"/>
              <a:gd name="T28" fmla="*/ 1982787 w 1311"/>
              <a:gd name="T29" fmla="*/ 528638 h 932"/>
              <a:gd name="T30" fmla="*/ 1970087 w 1311"/>
              <a:gd name="T31" fmla="*/ 557213 h 932"/>
              <a:gd name="T32" fmla="*/ 1958975 w 1311"/>
              <a:gd name="T33" fmla="*/ 584200 h 932"/>
              <a:gd name="T34" fmla="*/ 1944687 w 1311"/>
              <a:gd name="T35" fmla="*/ 612775 h 932"/>
              <a:gd name="T36" fmla="*/ 1933575 w 1311"/>
              <a:gd name="T37" fmla="*/ 639763 h 932"/>
              <a:gd name="T38" fmla="*/ 1917700 w 1311"/>
              <a:gd name="T39" fmla="*/ 668338 h 932"/>
              <a:gd name="T40" fmla="*/ 1905000 w 1311"/>
              <a:gd name="T41" fmla="*/ 695325 h 932"/>
              <a:gd name="T42" fmla="*/ 1889125 w 1311"/>
              <a:gd name="T43" fmla="*/ 722313 h 932"/>
              <a:gd name="T44" fmla="*/ 1873250 w 1311"/>
              <a:gd name="T45" fmla="*/ 749300 h 932"/>
              <a:gd name="T46" fmla="*/ 1857375 w 1311"/>
              <a:gd name="T47" fmla="*/ 776288 h 932"/>
              <a:gd name="T48" fmla="*/ 1839912 w 1311"/>
              <a:gd name="T49" fmla="*/ 803275 h 932"/>
              <a:gd name="T50" fmla="*/ 1822450 w 1311"/>
              <a:gd name="T51" fmla="*/ 828675 h 932"/>
              <a:gd name="T52" fmla="*/ 1804987 w 1311"/>
              <a:gd name="T53" fmla="*/ 855663 h 932"/>
              <a:gd name="T54" fmla="*/ 1785937 w 1311"/>
              <a:gd name="T55" fmla="*/ 879475 h 932"/>
              <a:gd name="T56" fmla="*/ 1768475 w 1311"/>
              <a:gd name="T57" fmla="*/ 906463 h 932"/>
              <a:gd name="T58" fmla="*/ 1747837 w 1311"/>
              <a:gd name="T59" fmla="*/ 930275 h 932"/>
              <a:gd name="T60" fmla="*/ 1728787 w 1311"/>
              <a:gd name="T61" fmla="*/ 955675 h 932"/>
              <a:gd name="T62" fmla="*/ 1706562 w 1311"/>
              <a:gd name="T63" fmla="*/ 981075 h 932"/>
              <a:gd name="T64" fmla="*/ 1685925 w 1311"/>
              <a:gd name="T65" fmla="*/ 1004888 h 932"/>
              <a:gd name="T66" fmla="*/ 1665287 w 1311"/>
              <a:gd name="T67" fmla="*/ 1027113 h 932"/>
              <a:gd name="T68" fmla="*/ 1643062 w 1311"/>
              <a:gd name="T69" fmla="*/ 1050925 h 932"/>
              <a:gd name="T70" fmla="*/ 1619250 w 1311"/>
              <a:gd name="T71" fmla="*/ 1074738 h 932"/>
              <a:gd name="T72" fmla="*/ 1597025 w 1311"/>
              <a:gd name="T73" fmla="*/ 1098550 h 932"/>
              <a:gd name="T74" fmla="*/ 1573212 w 1311"/>
              <a:gd name="T75" fmla="*/ 1120775 h 932"/>
              <a:gd name="T76" fmla="*/ 1549400 w 1311"/>
              <a:gd name="T77" fmla="*/ 1143000 h 932"/>
              <a:gd name="T78" fmla="*/ 1524000 w 1311"/>
              <a:gd name="T79" fmla="*/ 1165225 h 932"/>
              <a:gd name="T80" fmla="*/ 1500187 w 1311"/>
              <a:gd name="T81" fmla="*/ 1187450 h 932"/>
              <a:gd name="T82" fmla="*/ 1473200 w 1311"/>
              <a:gd name="T83" fmla="*/ 1208088 h 932"/>
              <a:gd name="T84" fmla="*/ 1449387 w 1311"/>
              <a:gd name="T85" fmla="*/ 1228725 h 932"/>
              <a:gd name="T86" fmla="*/ 1420812 w 1311"/>
              <a:gd name="T87" fmla="*/ 1249363 h 932"/>
              <a:gd name="T88" fmla="*/ 1395412 w 1311"/>
              <a:gd name="T89" fmla="*/ 1270000 h 932"/>
              <a:gd name="T90" fmla="*/ 1368425 w 1311"/>
              <a:gd name="T91" fmla="*/ 1289050 h 932"/>
              <a:gd name="T92" fmla="*/ 1339850 w 1311"/>
              <a:gd name="T93" fmla="*/ 1308100 h 932"/>
              <a:gd name="T94" fmla="*/ 1311275 w 1311"/>
              <a:gd name="T95" fmla="*/ 1327150 h 932"/>
              <a:gd name="T96" fmla="*/ 1282700 w 1311"/>
              <a:gd name="T97" fmla="*/ 1346200 h 932"/>
              <a:gd name="T98" fmla="*/ 1254125 w 1311"/>
              <a:gd name="T99" fmla="*/ 1363663 h 932"/>
              <a:gd name="T100" fmla="*/ 1225550 w 1311"/>
              <a:gd name="T101" fmla="*/ 1381125 h 932"/>
              <a:gd name="T102" fmla="*/ 1195387 w 1311"/>
              <a:gd name="T103" fmla="*/ 1398588 h 932"/>
              <a:gd name="T104" fmla="*/ 1165225 w 1311"/>
              <a:gd name="T105" fmla="*/ 1416050 h 932"/>
              <a:gd name="T106" fmla="*/ 1135062 w 1311"/>
              <a:gd name="T107" fmla="*/ 1431925 h 932"/>
              <a:gd name="T108" fmla="*/ 1104900 w 1311"/>
              <a:gd name="T109" fmla="*/ 1449388 h 932"/>
              <a:gd name="T110" fmla="*/ 1073150 w 1311"/>
              <a:gd name="T111" fmla="*/ 1463675 h 932"/>
              <a:gd name="T112" fmla="*/ 1042987 w 1311"/>
              <a:gd name="T113" fmla="*/ 1479550 h 932"/>
              <a:gd name="T114" fmla="*/ 2081212 w 1311"/>
              <a:gd name="T115" fmla="*/ 90488 h 9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311" h="932">
                <a:moveTo>
                  <a:pt x="1311" y="57"/>
                </a:moveTo>
                <a:lnTo>
                  <a:pt x="1311" y="57"/>
                </a:lnTo>
                <a:lnTo>
                  <a:pt x="1310" y="75"/>
                </a:lnTo>
                <a:lnTo>
                  <a:pt x="1308" y="94"/>
                </a:lnTo>
                <a:lnTo>
                  <a:pt x="1306" y="113"/>
                </a:lnTo>
                <a:lnTo>
                  <a:pt x="1303" y="132"/>
                </a:lnTo>
                <a:lnTo>
                  <a:pt x="1300" y="151"/>
                </a:lnTo>
                <a:lnTo>
                  <a:pt x="1297" y="169"/>
                </a:lnTo>
                <a:lnTo>
                  <a:pt x="1293" y="187"/>
                </a:lnTo>
                <a:lnTo>
                  <a:pt x="1289" y="206"/>
                </a:lnTo>
                <a:lnTo>
                  <a:pt x="1284" y="224"/>
                </a:lnTo>
                <a:lnTo>
                  <a:pt x="1279" y="242"/>
                </a:lnTo>
                <a:lnTo>
                  <a:pt x="1274" y="261"/>
                </a:lnTo>
                <a:lnTo>
                  <a:pt x="1268" y="279"/>
                </a:lnTo>
                <a:lnTo>
                  <a:pt x="1262" y="297"/>
                </a:lnTo>
                <a:lnTo>
                  <a:pt x="1255" y="315"/>
                </a:lnTo>
                <a:lnTo>
                  <a:pt x="1249" y="333"/>
                </a:lnTo>
                <a:lnTo>
                  <a:pt x="1241" y="351"/>
                </a:lnTo>
                <a:lnTo>
                  <a:pt x="1234" y="368"/>
                </a:lnTo>
                <a:lnTo>
                  <a:pt x="1225" y="386"/>
                </a:lnTo>
                <a:lnTo>
                  <a:pt x="1218" y="403"/>
                </a:lnTo>
                <a:lnTo>
                  <a:pt x="1208" y="421"/>
                </a:lnTo>
                <a:lnTo>
                  <a:pt x="1200" y="438"/>
                </a:lnTo>
                <a:lnTo>
                  <a:pt x="1190" y="455"/>
                </a:lnTo>
                <a:lnTo>
                  <a:pt x="1180" y="472"/>
                </a:lnTo>
                <a:lnTo>
                  <a:pt x="1170" y="489"/>
                </a:lnTo>
                <a:lnTo>
                  <a:pt x="1159" y="506"/>
                </a:lnTo>
                <a:lnTo>
                  <a:pt x="1148" y="522"/>
                </a:lnTo>
                <a:lnTo>
                  <a:pt x="1137" y="539"/>
                </a:lnTo>
                <a:lnTo>
                  <a:pt x="1125" y="554"/>
                </a:lnTo>
                <a:lnTo>
                  <a:pt x="1114" y="571"/>
                </a:lnTo>
                <a:lnTo>
                  <a:pt x="1101" y="586"/>
                </a:lnTo>
                <a:lnTo>
                  <a:pt x="1089" y="602"/>
                </a:lnTo>
                <a:lnTo>
                  <a:pt x="1075" y="618"/>
                </a:lnTo>
                <a:lnTo>
                  <a:pt x="1062" y="633"/>
                </a:lnTo>
                <a:lnTo>
                  <a:pt x="1049" y="647"/>
                </a:lnTo>
                <a:lnTo>
                  <a:pt x="1035" y="662"/>
                </a:lnTo>
                <a:lnTo>
                  <a:pt x="1020" y="677"/>
                </a:lnTo>
                <a:lnTo>
                  <a:pt x="1006" y="692"/>
                </a:lnTo>
                <a:lnTo>
                  <a:pt x="991" y="706"/>
                </a:lnTo>
                <a:lnTo>
                  <a:pt x="976" y="720"/>
                </a:lnTo>
                <a:lnTo>
                  <a:pt x="960" y="734"/>
                </a:lnTo>
                <a:lnTo>
                  <a:pt x="945" y="748"/>
                </a:lnTo>
                <a:lnTo>
                  <a:pt x="928" y="761"/>
                </a:lnTo>
                <a:lnTo>
                  <a:pt x="913" y="774"/>
                </a:lnTo>
                <a:lnTo>
                  <a:pt x="895" y="787"/>
                </a:lnTo>
                <a:lnTo>
                  <a:pt x="879" y="800"/>
                </a:lnTo>
                <a:lnTo>
                  <a:pt x="862" y="812"/>
                </a:lnTo>
                <a:lnTo>
                  <a:pt x="844" y="824"/>
                </a:lnTo>
                <a:lnTo>
                  <a:pt x="826" y="836"/>
                </a:lnTo>
                <a:lnTo>
                  <a:pt x="808" y="848"/>
                </a:lnTo>
                <a:lnTo>
                  <a:pt x="790" y="859"/>
                </a:lnTo>
                <a:lnTo>
                  <a:pt x="772" y="870"/>
                </a:lnTo>
                <a:lnTo>
                  <a:pt x="753" y="881"/>
                </a:lnTo>
                <a:lnTo>
                  <a:pt x="734" y="892"/>
                </a:lnTo>
                <a:lnTo>
                  <a:pt x="715" y="902"/>
                </a:lnTo>
                <a:lnTo>
                  <a:pt x="696" y="913"/>
                </a:lnTo>
                <a:lnTo>
                  <a:pt x="676" y="922"/>
                </a:lnTo>
                <a:lnTo>
                  <a:pt x="657" y="932"/>
                </a:lnTo>
                <a:lnTo>
                  <a:pt x="0" y="0"/>
                </a:lnTo>
                <a:lnTo>
                  <a:pt x="1311" y="57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7" name="Freeform 52"/>
          <p:cNvSpPr>
            <a:spLocks/>
          </p:cNvSpPr>
          <p:nvPr/>
        </p:nvSpPr>
        <p:spPr bwMode="auto">
          <a:xfrm>
            <a:off x="3235325" y="4227513"/>
            <a:ext cx="3079750" cy="1387475"/>
          </a:xfrm>
          <a:custGeom>
            <a:avLst/>
            <a:gdLst>
              <a:gd name="T0" fmla="*/ 2984500 w 1940"/>
              <a:gd name="T1" fmla="*/ 1165225 h 874"/>
              <a:gd name="T2" fmla="*/ 2886075 w 1940"/>
              <a:gd name="T3" fmla="*/ 1204913 h 874"/>
              <a:gd name="T4" fmla="*/ 2751138 w 1940"/>
              <a:gd name="T5" fmla="*/ 1249363 h 874"/>
              <a:gd name="T6" fmla="*/ 2647950 w 1940"/>
              <a:gd name="T7" fmla="*/ 1277938 h 874"/>
              <a:gd name="T8" fmla="*/ 2508250 w 1940"/>
              <a:gd name="T9" fmla="*/ 1308100 h 874"/>
              <a:gd name="T10" fmla="*/ 2401888 w 1940"/>
              <a:gd name="T11" fmla="*/ 1325563 h 874"/>
              <a:gd name="T12" fmla="*/ 2257425 w 1940"/>
              <a:gd name="T13" fmla="*/ 1341438 h 874"/>
              <a:gd name="T14" fmla="*/ 2147888 w 1940"/>
              <a:gd name="T15" fmla="*/ 1349375 h 874"/>
              <a:gd name="T16" fmla="*/ 2001838 w 1940"/>
              <a:gd name="T17" fmla="*/ 1352550 h 874"/>
              <a:gd name="T18" fmla="*/ 1893888 w 1940"/>
              <a:gd name="T19" fmla="*/ 1347788 h 874"/>
              <a:gd name="T20" fmla="*/ 1749425 w 1940"/>
              <a:gd name="T21" fmla="*/ 1335088 h 874"/>
              <a:gd name="T22" fmla="*/ 1641475 w 1940"/>
              <a:gd name="T23" fmla="*/ 1319213 h 874"/>
              <a:gd name="T24" fmla="*/ 1535113 w 1940"/>
              <a:gd name="T25" fmla="*/ 1301750 h 874"/>
              <a:gd name="T26" fmla="*/ 1395413 w 1940"/>
              <a:gd name="T27" fmla="*/ 1266825 h 874"/>
              <a:gd name="T28" fmla="*/ 1292225 w 1940"/>
              <a:gd name="T29" fmla="*/ 1238250 h 874"/>
              <a:gd name="T30" fmla="*/ 1158875 w 1940"/>
              <a:gd name="T31" fmla="*/ 1192213 h 874"/>
              <a:gd name="T32" fmla="*/ 1062038 w 1940"/>
              <a:gd name="T33" fmla="*/ 1152525 h 874"/>
              <a:gd name="T34" fmla="*/ 935038 w 1940"/>
              <a:gd name="T35" fmla="*/ 1092200 h 874"/>
              <a:gd name="T36" fmla="*/ 844550 w 1940"/>
              <a:gd name="T37" fmla="*/ 1042988 h 874"/>
              <a:gd name="T38" fmla="*/ 728663 w 1940"/>
              <a:gd name="T39" fmla="*/ 969963 h 874"/>
              <a:gd name="T40" fmla="*/ 644525 w 1940"/>
              <a:gd name="T41" fmla="*/ 912813 h 874"/>
              <a:gd name="T42" fmla="*/ 541338 w 1940"/>
              <a:gd name="T43" fmla="*/ 830263 h 874"/>
              <a:gd name="T44" fmla="*/ 466725 w 1940"/>
              <a:gd name="T45" fmla="*/ 765175 h 874"/>
              <a:gd name="T46" fmla="*/ 376238 w 1940"/>
              <a:gd name="T47" fmla="*/ 671513 h 874"/>
              <a:gd name="T48" fmla="*/ 312738 w 1940"/>
              <a:gd name="T49" fmla="*/ 600075 h 874"/>
              <a:gd name="T50" fmla="*/ 252413 w 1940"/>
              <a:gd name="T51" fmla="*/ 523875 h 874"/>
              <a:gd name="T52" fmla="*/ 182563 w 1940"/>
              <a:gd name="T53" fmla="*/ 419100 h 874"/>
              <a:gd name="T54" fmla="*/ 136525 w 1940"/>
              <a:gd name="T55" fmla="*/ 338138 h 874"/>
              <a:gd name="T56" fmla="*/ 80963 w 1940"/>
              <a:gd name="T57" fmla="*/ 228600 h 874"/>
              <a:gd name="T58" fmla="*/ 46038 w 1940"/>
              <a:gd name="T59" fmla="*/ 142875 h 874"/>
              <a:gd name="T60" fmla="*/ 9525 w 1940"/>
              <a:gd name="T61" fmla="*/ 28575 h 874"/>
              <a:gd name="T62" fmla="*/ 17463 w 1940"/>
              <a:gd name="T63" fmla="*/ 92075 h 874"/>
              <a:gd name="T64" fmla="*/ 46038 w 1940"/>
              <a:gd name="T65" fmla="*/ 177800 h 874"/>
              <a:gd name="T66" fmla="*/ 93663 w 1940"/>
              <a:gd name="T67" fmla="*/ 292100 h 874"/>
              <a:gd name="T68" fmla="*/ 136525 w 1940"/>
              <a:gd name="T69" fmla="*/ 373063 h 874"/>
              <a:gd name="T70" fmla="*/ 200025 w 1940"/>
              <a:gd name="T71" fmla="*/ 481013 h 874"/>
              <a:gd name="T72" fmla="*/ 252413 w 1940"/>
              <a:gd name="T73" fmla="*/ 558800 h 874"/>
              <a:gd name="T74" fmla="*/ 312738 w 1940"/>
              <a:gd name="T75" fmla="*/ 633413 h 874"/>
              <a:gd name="T76" fmla="*/ 396875 w 1940"/>
              <a:gd name="T77" fmla="*/ 730250 h 874"/>
              <a:gd name="T78" fmla="*/ 466725 w 1940"/>
              <a:gd name="T79" fmla="*/ 800100 h 874"/>
              <a:gd name="T80" fmla="*/ 565150 w 1940"/>
              <a:gd name="T81" fmla="*/ 885825 h 874"/>
              <a:gd name="T82" fmla="*/ 644525 w 1940"/>
              <a:gd name="T83" fmla="*/ 947738 h 874"/>
              <a:gd name="T84" fmla="*/ 755650 w 1940"/>
              <a:gd name="T85" fmla="*/ 1023938 h 874"/>
              <a:gd name="T86" fmla="*/ 844550 w 1940"/>
              <a:gd name="T87" fmla="*/ 1077913 h 874"/>
              <a:gd name="T88" fmla="*/ 965200 w 1940"/>
              <a:gd name="T89" fmla="*/ 1141413 h 874"/>
              <a:gd name="T90" fmla="*/ 1062038 w 1940"/>
              <a:gd name="T91" fmla="*/ 1187450 h 874"/>
              <a:gd name="T92" fmla="*/ 1192213 w 1940"/>
              <a:gd name="T93" fmla="*/ 1238250 h 874"/>
              <a:gd name="T94" fmla="*/ 1292225 w 1940"/>
              <a:gd name="T95" fmla="*/ 1273175 h 874"/>
              <a:gd name="T96" fmla="*/ 1395413 w 1940"/>
              <a:gd name="T97" fmla="*/ 1301750 h 874"/>
              <a:gd name="T98" fmla="*/ 1535113 w 1940"/>
              <a:gd name="T99" fmla="*/ 1335088 h 874"/>
              <a:gd name="T100" fmla="*/ 1641475 w 1940"/>
              <a:gd name="T101" fmla="*/ 1354138 h 874"/>
              <a:gd name="T102" fmla="*/ 1785938 w 1940"/>
              <a:gd name="T103" fmla="*/ 1374775 h 874"/>
              <a:gd name="T104" fmla="*/ 1893888 w 1940"/>
              <a:gd name="T105" fmla="*/ 1381125 h 874"/>
              <a:gd name="T106" fmla="*/ 2038350 w 1940"/>
              <a:gd name="T107" fmla="*/ 1387475 h 874"/>
              <a:gd name="T108" fmla="*/ 2147888 w 1940"/>
              <a:gd name="T109" fmla="*/ 1384300 h 874"/>
              <a:gd name="T110" fmla="*/ 2293938 w 1940"/>
              <a:gd name="T111" fmla="*/ 1374775 h 874"/>
              <a:gd name="T112" fmla="*/ 2401888 w 1940"/>
              <a:gd name="T113" fmla="*/ 1360488 h 874"/>
              <a:gd name="T114" fmla="*/ 2543175 w 1940"/>
              <a:gd name="T115" fmla="*/ 1335088 h 874"/>
              <a:gd name="T116" fmla="*/ 2647950 w 1940"/>
              <a:gd name="T117" fmla="*/ 1312863 h 874"/>
              <a:gd name="T118" fmla="*/ 2751138 w 1940"/>
              <a:gd name="T119" fmla="*/ 1284288 h 874"/>
              <a:gd name="T120" fmla="*/ 2886075 w 1940"/>
              <a:gd name="T121" fmla="*/ 1238250 h 874"/>
              <a:gd name="T122" fmla="*/ 2984500 w 1940"/>
              <a:gd name="T123" fmla="*/ 1200150 h 87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40" h="874">
                <a:moveTo>
                  <a:pt x="1940" y="708"/>
                </a:moveTo>
                <a:lnTo>
                  <a:pt x="1940" y="708"/>
                </a:lnTo>
                <a:lnTo>
                  <a:pt x="1921" y="716"/>
                </a:lnTo>
                <a:lnTo>
                  <a:pt x="1901" y="726"/>
                </a:lnTo>
                <a:lnTo>
                  <a:pt x="1880" y="734"/>
                </a:lnTo>
                <a:lnTo>
                  <a:pt x="1860" y="743"/>
                </a:lnTo>
                <a:lnTo>
                  <a:pt x="1839" y="751"/>
                </a:lnTo>
                <a:lnTo>
                  <a:pt x="1818" y="759"/>
                </a:lnTo>
                <a:lnTo>
                  <a:pt x="1797" y="766"/>
                </a:lnTo>
                <a:lnTo>
                  <a:pt x="1776" y="773"/>
                </a:lnTo>
                <a:lnTo>
                  <a:pt x="1754" y="780"/>
                </a:lnTo>
                <a:lnTo>
                  <a:pt x="1733" y="787"/>
                </a:lnTo>
                <a:lnTo>
                  <a:pt x="1711" y="793"/>
                </a:lnTo>
                <a:lnTo>
                  <a:pt x="1690" y="798"/>
                </a:lnTo>
                <a:lnTo>
                  <a:pt x="1668" y="805"/>
                </a:lnTo>
                <a:lnTo>
                  <a:pt x="1646" y="810"/>
                </a:lnTo>
                <a:lnTo>
                  <a:pt x="1624" y="815"/>
                </a:lnTo>
                <a:lnTo>
                  <a:pt x="1602" y="820"/>
                </a:lnTo>
                <a:lnTo>
                  <a:pt x="1580" y="824"/>
                </a:lnTo>
                <a:lnTo>
                  <a:pt x="1557" y="828"/>
                </a:lnTo>
                <a:lnTo>
                  <a:pt x="1535" y="831"/>
                </a:lnTo>
                <a:lnTo>
                  <a:pt x="1513" y="835"/>
                </a:lnTo>
                <a:lnTo>
                  <a:pt x="1490" y="838"/>
                </a:lnTo>
                <a:lnTo>
                  <a:pt x="1467" y="841"/>
                </a:lnTo>
                <a:lnTo>
                  <a:pt x="1445" y="844"/>
                </a:lnTo>
                <a:lnTo>
                  <a:pt x="1422" y="845"/>
                </a:lnTo>
                <a:lnTo>
                  <a:pt x="1398" y="848"/>
                </a:lnTo>
                <a:lnTo>
                  <a:pt x="1376" y="849"/>
                </a:lnTo>
                <a:lnTo>
                  <a:pt x="1353" y="850"/>
                </a:lnTo>
                <a:lnTo>
                  <a:pt x="1330" y="851"/>
                </a:lnTo>
                <a:lnTo>
                  <a:pt x="1308" y="852"/>
                </a:lnTo>
                <a:lnTo>
                  <a:pt x="1284" y="852"/>
                </a:lnTo>
                <a:lnTo>
                  <a:pt x="1261" y="852"/>
                </a:lnTo>
                <a:lnTo>
                  <a:pt x="1239" y="851"/>
                </a:lnTo>
                <a:lnTo>
                  <a:pt x="1215" y="850"/>
                </a:lnTo>
                <a:lnTo>
                  <a:pt x="1193" y="849"/>
                </a:lnTo>
                <a:lnTo>
                  <a:pt x="1170" y="848"/>
                </a:lnTo>
                <a:lnTo>
                  <a:pt x="1147" y="845"/>
                </a:lnTo>
                <a:lnTo>
                  <a:pt x="1125" y="844"/>
                </a:lnTo>
                <a:lnTo>
                  <a:pt x="1102" y="841"/>
                </a:lnTo>
                <a:lnTo>
                  <a:pt x="1079" y="838"/>
                </a:lnTo>
                <a:lnTo>
                  <a:pt x="1057" y="835"/>
                </a:lnTo>
                <a:lnTo>
                  <a:pt x="1034" y="831"/>
                </a:lnTo>
                <a:lnTo>
                  <a:pt x="1011" y="828"/>
                </a:lnTo>
                <a:lnTo>
                  <a:pt x="989" y="824"/>
                </a:lnTo>
                <a:lnTo>
                  <a:pt x="967" y="820"/>
                </a:lnTo>
                <a:lnTo>
                  <a:pt x="945" y="815"/>
                </a:lnTo>
                <a:lnTo>
                  <a:pt x="923" y="810"/>
                </a:lnTo>
                <a:lnTo>
                  <a:pt x="901" y="805"/>
                </a:lnTo>
                <a:lnTo>
                  <a:pt x="879" y="798"/>
                </a:lnTo>
                <a:lnTo>
                  <a:pt x="857" y="793"/>
                </a:lnTo>
                <a:lnTo>
                  <a:pt x="836" y="787"/>
                </a:lnTo>
                <a:lnTo>
                  <a:pt x="814" y="780"/>
                </a:lnTo>
                <a:lnTo>
                  <a:pt x="793" y="773"/>
                </a:lnTo>
                <a:lnTo>
                  <a:pt x="772" y="766"/>
                </a:lnTo>
                <a:lnTo>
                  <a:pt x="751" y="759"/>
                </a:lnTo>
                <a:lnTo>
                  <a:pt x="730" y="751"/>
                </a:lnTo>
                <a:lnTo>
                  <a:pt x="709" y="743"/>
                </a:lnTo>
                <a:lnTo>
                  <a:pt x="689" y="734"/>
                </a:lnTo>
                <a:lnTo>
                  <a:pt x="669" y="726"/>
                </a:lnTo>
                <a:lnTo>
                  <a:pt x="648" y="716"/>
                </a:lnTo>
                <a:lnTo>
                  <a:pt x="628" y="708"/>
                </a:lnTo>
                <a:lnTo>
                  <a:pt x="608" y="698"/>
                </a:lnTo>
                <a:lnTo>
                  <a:pt x="589" y="688"/>
                </a:lnTo>
                <a:lnTo>
                  <a:pt x="570" y="678"/>
                </a:lnTo>
                <a:lnTo>
                  <a:pt x="550" y="668"/>
                </a:lnTo>
                <a:lnTo>
                  <a:pt x="532" y="657"/>
                </a:lnTo>
                <a:lnTo>
                  <a:pt x="513" y="646"/>
                </a:lnTo>
                <a:lnTo>
                  <a:pt x="495" y="635"/>
                </a:lnTo>
                <a:lnTo>
                  <a:pt x="476" y="623"/>
                </a:lnTo>
                <a:lnTo>
                  <a:pt x="459" y="611"/>
                </a:lnTo>
                <a:lnTo>
                  <a:pt x="441" y="600"/>
                </a:lnTo>
                <a:lnTo>
                  <a:pt x="424" y="588"/>
                </a:lnTo>
                <a:lnTo>
                  <a:pt x="406" y="575"/>
                </a:lnTo>
                <a:lnTo>
                  <a:pt x="389" y="562"/>
                </a:lnTo>
                <a:lnTo>
                  <a:pt x="373" y="550"/>
                </a:lnTo>
                <a:lnTo>
                  <a:pt x="356" y="536"/>
                </a:lnTo>
                <a:lnTo>
                  <a:pt x="341" y="523"/>
                </a:lnTo>
                <a:lnTo>
                  <a:pt x="324" y="510"/>
                </a:lnTo>
                <a:lnTo>
                  <a:pt x="309" y="496"/>
                </a:lnTo>
                <a:lnTo>
                  <a:pt x="294" y="482"/>
                </a:lnTo>
                <a:lnTo>
                  <a:pt x="279" y="468"/>
                </a:lnTo>
                <a:lnTo>
                  <a:pt x="265" y="453"/>
                </a:lnTo>
                <a:lnTo>
                  <a:pt x="250" y="438"/>
                </a:lnTo>
                <a:lnTo>
                  <a:pt x="237" y="423"/>
                </a:lnTo>
                <a:lnTo>
                  <a:pt x="223" y="408"/>
                </a:lnTo>
                <a:lnTo>
                  <a:pt x="209" y="393"/>
                </a:lnTo>
                <a:lnTo>
                  <a:pt x="197" y="378"/>
                </a:lnTo>
                <a:lnTo>
                  <a:pt x="184" y="362"/>
                </a:lnTo>
                <a:lnTo>
                  <a:pt x="172" y="346"/>
                </a:lnTo>
                <a:lnTo>
                  <a:pt x="159" y="330"/>
                </a:lnTo>
                <a:lnTo>
                  <a:pt x="148" y="314"/>
                </a:lnTo>
                <a:lnTo>
                  <a:pt x="137" y="298"/>
                </a:lnTo>
                <a:lnTo>
                  <a:pt x="126" y="281"/>
                </a:lnTo>
                <a:lnTo>
                  <a:pt x="115" y="264"/>
                </a:lnTo>
                <a:lnTo>
                  <a:pt x="105" y="248"/>
                </a:lnTo>
                <a:lnTo>
                  <a:pt x="95" y="230"/>
                </a:lnTo>
                <a:lnTo>
                  <a:pt x="86" y="213"/>
                </a:lnTo>
                <a:lnTo>
                  <a:pt x="76" y="196"/>
                </a:lnTo>
                <a:lnTo>
                  <a:pt x="68" y="179"/>
                </a:lnTo>
                <a:lnTo>
                  <a:pt x="59" y="162"/>
                </a:lnTo>
                <a:lnTo>
                  <a:pt x="51" y="144"/>
                </a:lnTo>
                <a:lnTo>
                  <a:pt x="44" y="126"/>
                </a:lnTo>
                <a:lnTo>
                  <a:pt x="36" y="108"/>
                </a:lnTo>
                <a:lnTo>
                  <a:pt x="29" y="90"/>
                </a:lnTo>
                <a:lnTo>
                  <a:pt x="23" y="72"/>
                </a:lnTo>
                <a:lnTo>
                  <a:pt x="17" y="54"/>
                </a:lnTo>
                <a:lnTo>
                  <a:pt x="11" y="36"/>
                </a:lnTo>
                <a:lnTo>
                  <a:pt x="6" y="18"/>
                </a:lnTo>
                <a:lnTo>
                  <a:pt x="0" y="0"/>
                </a:lnTo>
                <a:lnTo>
                  <a:pt x="0" y="22"/>
                </a:lnTo>
                <a:lnTo>
                  <a:pt x="6" y="40"/>
                </a:lnTo>
                <a:lnTo>
                  <a:pt x="11" y="58"/>
                </a:lnTo>
                <a:lnTo>
                  <a:pt x="17" y="76"/>
                </a:lnTo>
                <a:lnTo>
                  <a:pt x="23" y="94"/>
                </a:lnTo>
                <a:lnTo>
                  <a:pt x="29" y="112"/>
                </a:lnTo>
                <a:lnTo>
                  <a:pt x="36" y="130"/>
                </a:lnTo>
                <a:lnTo>
                  <a:pt x="44" y="148"/>
                </a:lnTo>
                <a:lnTo>
                  <a:pt x="51" y="166"/>
                </a:lnTo>
                <a:lnTo>
                  <a:pt x="59" y="184"/>
                </a:lnTo>
                <a:lnTo>
                  <a:pt x="68" y="201"/>
                </a:lnTo>
                <a:lnTo>
                  <a:pt x="76" y="218"/>
                </a:lnTo>
                <a:lnTo>
                  <a:pt x="86" y="235"/>
                </a:lnTo>
                <a:lnTo>
                  <a:pt x="95" y="252"/>
                </a:lnTo>
                <a:lnTo>
                  <a:pt x="105" y="270"/>
                </a:lnTo>
                <a:lnTo>
                  <a:pt x="115" y="286"/>
                </a:lnTo>
                <a:lnTo>
                  <a:pt x="126" y="303"/>
                </a:lnTo>
                <a:lnTo>
                  <a:pt x="137" y="320"/>
                </a:lnTo>
                <a:lnTo>
                  <a:pt x="148" y="336"/>
                </a:lnTo>
                <a:lnTo>
                  <a:pt x="159" y="352"/>
                </a:lnTo>
                <a:lnTo>
                  <a:pt x="172" y="368"/>
                </a:lnTo>
                <a:lnTo>
                  <a:pt x="184" y="384"/>
                </a:lnTo>
                <a:lnTo>
                  <a:pt x="197" y="399"/>
                </a:lnTo>
                <a:lnTo>
                  <a:pt x="209" y="415"/>
                </a:lnTo>
                <a:lnTo>
                  <a:pt x="223" y="430"/>
                </a:lnTo>
                <a:lnTo>
                  <a:pt x="237" y="445"/>
                </a:lnTo>
                <a:lnTo>
                  <a:pt x="250" y="460"/>
                </a:lnTo>
                <a:lnTo>
                  <a:pt x="265" y="475"/>
                </a:lnTo>
                <a:lnTo>
                  <a:pt x="279" y="489"/>
                </a:lnTo>
                <a:lnTo>
                  <a:pt x="294" y="504"/>
                </a:lnTo>
                <a:lnTo>
                  <a:pt x="309" y="518"/>
                </a:lnTo>
                <a:lnTo>
                  <a:pt x="324" y="532"/>
                </a:lnTo>
                <a:lnTo>
                  <a:pt x="341" y="545"/>
                </a:lnTo>
                <a:lnTo>
                  <a:pt x="356" y="558"/>
                </a:lnTo>
                <a:lnTo>
                  <a:pt x="373" y="572"/>
                </a:lnTo>
                <a:lnTo>
                  <a:pt x="389" y="584"/>
                </a:lnTo>
                <a:lnTo>
                  <a:pt x="406" y="597"/>
                </a:lnTo>
                <a:lnTo>
                  <a:pt x="424" y="610"/>
                </a:lnTo>
                <a:lnTo>
                  <a:pt x="441" y="622"/>
                </a:lnTo>
                <a:lnTo>
                  <a:pt x="459" y="633"/>
                </a:lnTo>
                <a:lnTo>
                  <a:pt x="476" y="645"/>
                </a:lnTo>
                <a:lnTo>
                  <a:pt x="495" y="657"/>
                </a:lnTo>
                <a:lnTo>
                  <a:pt x="513" y="668"/>
                </a:lnTo>
                <a:lnTo>
                  <a:pt x="532" y="679"/>
                </a:lnTo>
                <a:lnTo>
                  <a:pt x="550" y="690"/>
                </a:lnTo>
                <a:lnTo>
                  <a:pt x="570" y="700"/>
                </a:lnTo>
                <a:lnTo>
                  <a:pt x="589" y="710"/>
                </a:lnTo>
                <a:lnTo>
                  <a:pt x="608" y="719"/>
                </a:lnTo>
                <a:lnTo>
                  <a:pt x="628" y="730"/>
                </a:lnTo>
                <a:lnTo>
                  <a:pt x="648" y="738"/>
                </a:lnTo>
                <a:lnTo>
                  <a:pt x="669" y="748"/>
                </a:lnTo>
                <a:lnTo>
                  <a:pt x="689" y="756"/>
                </a:lnTo>
                <a:lnTo>
                  <a:pt x="709" y="765"/>
                </a:lnTo>
                <a:lnTo>
                  <a:pt x="730" y="773"/>
                </a:lnTo>
                <a:lnTo>
                  <a:pt x="751" y="780"/>
                </a:lnTo>
                <a:lnTo>
                  <a:pt x="772" y="788"/>
                </a:lnTo>
                <a:lnTo>
                  <a:pt x="793" y="795"/>
                </a:lnTo>
                <a:lnTo>
                  <a:pt x="814" y="802"/>
                </a:lnTo>
                <a:lnTo>
                  <a:pt x="836" y="809"/>
                </a:lnTo>
                <a:lnTo>
                  <a:pt x="857" y="815"/>
                </a:lnTo>
                <a:lnTo>
                  <a:pt x="879" y="820"/>
                </a:lnTo>
                <a:lnTo>
                  <a:pt x="901" y="827"/>
                </a:lnTo>
                <a:lnTo>
                  <a:pt x="923" y="832"/>
                </a:lnTo>
                <a:lnTo>
                  <a:pt x="945" y="837"/>
                </a:lnTo>
                <a:lnTo>
                  <a:pt x="967" y="841"/>
                </a:lnTo>
                <a:lnTo>
                  <a:pt x="989" y="846"/>
                </a:lnTo>
                <a:lnTo>
                  <a:pt x="1011" y="850"/>
                </a:lnTo>
                <a:lnTo>
                  <a:pt x="1034" y="853"/>
                </a:lnTo>
                <a:lnTo>
                  <a:pt x="1057" y="857"/>
                </a:lnTo>
                <a:lnTo>
                  <a:pt x="1079" y="860"/>
                </a:lnTo>
                <a:lnTo>
                  <a:pt x="1102" y="863"/>
                </a:lnTo>
                <a:lnTo>
                  <a:pt x="1125" y="866"/>
                </a:lnTo>
                <a:lnTo>
                  <a:pt x="1147" y="867"/>
                </a:lnTo>
                <a:lnTo>
                  <a:pt x="1170" y="870"/>
                </a:lnTo>
                <a:lnTo>
                  <a:pt x="1193" y="870"/>
                </a:lnTo>
                <a:lnTo>
                  <a:pt x="1215" y="872"/>
                </a:lnTo>
                <a:lnTo>
                  <a:pt x="1239" y="873"/>
                </a:lnTo>
                <a:lnTo>
                  <a:pt x="1261" y="874"/>
                </a:lnTo>
                <a:lnTo>
                  <a:pt x="1284" y="874"/>
                </a:lnTo>
                <a:lnTo>
                  <a:pt x="1308" y="874"/>
                </a:lnTo>
                <a:lnTo>
                  <a:pt x="1330" y="873"/>
                </a:lnTo>
                <a:lnTo>
                  <a:pt x="1353" y="872"/>
                </a:lnTo>
                <a:lnTo>
                  <a:pt x="1376" y="870"/>
                </a:lnTo>
                <a:lnTo>
                  <a:pt x="1398" y="870"/>
                </a:lnTo>
                <a:lnTo>
                  <a:pt x="1422" y="867"/>
                </a:lnTo>
                <a:lnTo>
                  <a:pt x="1445" y="866"/>
                </a:lnTo>
                <a:lnTo>
                  <a:pt x="1467" y="863"/>
                </a:lnTo>
                <a:lnTo>
                  <a:pt x="1490" y="860"/>
                </a:lnTo>
                <a:lnTo>
                  <a:pt x="1513" y="857"/>
                </a:lnTo>
                <a:lnTo>
                  <a:pt x="1535" y="853"/>
                </a:lnTo>
                <a:lnTo>
                  <a:pt x="1557" y="850"/>
                </a:lnTo>
                <a:lnTo>
                  <a:pt x="1580" y="846"/>
                </a:lnTo>
                <a:lnTo>
                  <a:pt x="1602" y="841"/>
                </a:lnTo>
                <a:lnTo>
                  <a:pt x="1624" y="837"/>
                </a:lnTo>
                <a:lnTo>
                  <a:pt x="1646" y="832"/>
                </a:lnTo>
                <a:lnTo>
                  <a:pt x="1668" y="827"/>
                </a:lnTo>
                <a:lnTo>
                  <a:pt x="1690" y="820"/>
                </a:lnTo>
                <a:lnTo>
                  <a:pt x="1711" y="815"/>
                </a:lnTo>
                <a:lnTo>
                  <a:pt x="1733" y="809"/>
                </a:lnTo>
                <a:lnTo>
                  <a:pt x="1754" y="802"/>
                </a:lnTo>
                <a:lnTo>
                  <a:pt x="1776" y="795"/>
                </a:lnTo>
                <a:lnTo>
                  <a:pt x="1797" y="788"/>
                </a:lnTo>
                <a:lnTo>
                  <a:pt x="1818" y="780"/>
                </a:lnTo>
                <a:lnTo>
                  <a:pt x="1839" y="773"/>
                </a:lnTo>
                <a:lnTo>
                  <a:pt x="1860" y="765"/>
                </a:lnTo>
                <a:lnTo>
                  <a:pt x="1880" y="756"/>
                </a:lnTo>
                <a:lnTo>
                  <a:pt x="1901" y="748"/>
                </a:lnTo>
                <a:lnTo>
                  <a:pt x="1921" y="738"/>
                </a:lnTo>
                <a:lnTo>
                  <a:pt x="1940" y="730"/>
                </a:lnTo>
                <a:lnTo>
                  <a:pt x="1940" y="708"/>
                </a:lnTo>
                <a:close/>
              </a:path>
            </a:pathLst>
          </a:custGeom>
          <a:solidFill>
            <a:srgbClr val="1A338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8" name="Freeform 53"/>
          <p:cNvSpPr>
            <a:spLocks/>
          </p:cNvSpPr>
          <p:nvPr/>
        </p:nvSpPr>
        <p:spPr bwMode="auto">
          <a:xfrm>
            <a:off x="3235325" y="3871913"/>
            <a:ext cx="3079750" cy="1708150"/>
          </a:xfrm>
          <a:custGeom>
            <a:avLst/>
            <a:gdLst>
              <a:gd name="T0" fmla="*/ 3017838 w 1940"/>
              <a:gd name="T1" fmla="*/ 1508125 h 1076"/>
              <a:gd name="T2" fmla="*/ 2952750 w 1940"/>
              <a:gd name="T3" fmla="*/ 1535113 h 1076"/>
              <a:gd name="T4" fmla="*/ 2886075 w 1940"/>
              <a:gd name="T5" fmla="*/ 1560513 h 1076"/>
              <a:gd name="T6" fmla="*/ 2819400 w 1940"/>
              <a:gd name="T7" fmla="*/ 1582738 h 1076"/>
              <a:gd name="T8" fmla="*/ 2751138 w 1940"/>
              <a:gd name="T9" fmla="*/ 1604963 h 1076"/>
              <a:gd name="T10" fmla="*/ 2682875 w 1940"/>
              <a:gd name="T11" fmla="*/ 1622425 h 1076"/>
              <a:gd name="T12" fmla="*/ 2613025 w 1940"/>
              <a:gd name="T13" fmla="*/ 1641475 h 1076"/>
              <a:gd name="T14" fmla="*/ 2543175 w 1940"/>
              <a:gd name="T15" fmla="*/ 1657350 h 1076"/>
              <a:gd name="T16" fmla="*/ 2471738 w 1940"/>
              <a:gd name="T17" fmla="*/ 1670050 h 1076"/>
              <a:gd name="T18" fmla="*/ 2401888 w 1940"/>
              <a:gd name="T19" fmla="*/ 1681163 h 1076"/>
              <a:gd name="T20" fmla="*/ 2328863 w 1940"/>
              <a:gd name="T21" fmla="*/ 1690688 h 1076"/>
              <a:gd name="T22" fmla="*/ 2257425 w 1940"/>
              <a:gd name="T23" fmla="*/ 1697038 h 1076"/>
              <a:gd name="T24" fmla="*/ 2184400 w 1940"/>
              <a:gd name="T25" fmla="*/ 1703388 h 1076"/>
              <a:gd name="T26" fmla="*/ 2111375 w 1940"/>
              <a:gd name="T27" fmla="*/ 1706563 h 1076"/>
              <a:gd name="T28" fmla="*/ 2038350 w 1940"/>
              <a:gd name="T29" fmla="*/ 1708150 h 1076"/>
              <a:gd name="T30" fmla="*/ 1966913 w 1940"/>
              <a:gd name="T31" fmla="*/ 1706563 h 1076"/>
              <a:gd name="T32" fmla="*/ 1893888 w 1940"/>
              <a:gd name="T33" fmla="*/ 1703388 h 1076"/>
              <a:gd name="T34" fmla="*/ 1820863 w 1940"/>
              <a:gd name="T35" fmla="*/ 1697038 h 1076"/>
              <a:gd name="T36" fmla="*/ 1749425 w 1940"/>
              <a:gd name="T37" fmla="*/ 1690688 h 1076"/>
              <a:gd name="T38" fmla="*/ 1677988 w 1940"/>
              <a:gd name="T39" fmla="*/ 1681163 h 1076"/>
              <a:gd name="T40" fmla="*/ 1604963 w 1940"/>
              <a:gd name="T41" fmla="*/ 1670050 h 1076"/>
              <a:gd name="T42" fmla="*/ 1535113 w 1940"/>
              <a:gd name="T43" fmla="*/ 1657350 h 1076"/>
              <a:gd name="T44" fmla="*/ 1465263 w 1940"/>
              <a:gd name="T45" fmla="*/ 1641475 h 1076"/>
              <a:gd name="T46" fmla="*/ 1395413 w 1940"/>
              <a:gd name="T47" fmla="*/ 1622425 h 1076"/>
              <a:gd name="T48" fmla="*/ 1327150 w 1940"/>
              <a:gd name="T49" fmla="*/ 1604963 h 1076"/>
              <a:gd name="T50" fmla="*/ 1258888 w 1940"/>
              <a:gd name="T51" fmla="*/ 1582738 h 1076"/>
              <a:gd name="T52" fmla="*/ 1192213 w 1940"/>
              <a:gd name="T53" fmla="*/ 1560513 h 1076"/>
              <a:gd name="T54" fmla="*/ 1125538 w 1940"/>
              <a:gd name="T55" fmla="*/ 1535113 h 1076"/>
              <a:gd name="T56" fmla="*/ 1062038 w 1940"/>
              <a:gd name="T57" fmla="*/ 1508125 h 1076"/>
              <a:gd name="T58" fmla="*/ 996950 w 1940"/>
              <a:gd name="T59" fmla="*/ 1479550 h 1076"/>
              <a:gd name="T60" fmla="*/ 935038 w 1940"/>
              <a:gd name="T61" fmla="*/ 1447800 h 1076"/>
              <a:gd name="T62" fmla="*/ 873125 w 1940"/>
              <a:gd name="T63" fmla="*/ 1416050 h 1076"/>
              <a:gd name="T64" fmla="*/ 814388 w 1940"/>
              <a:gd name="T65" fmla="*/ 1381125 h 1076"/>
              <a:gd name="T66" fmla="*/ 755650 w 1940"/>
              <a:gd name="T67" fmla="*/ 1344613 h 1076"/>
              <a:gd name="T68" fmla="*/ 700088 w 1940"/>
              <a:gd name="T69" fmla="*/ 1308100 h 1076"/>
              <a:gd name="T70" fmla="*/ 644525 w 1940"/>
              <a:gd name="T71" fmla="*/ 1268413 h 1076"/>
              <a:gd name="T72" fmla="*/ 592138 w 1940"/>
              <a:gd name="T73" fmla="*/ 1228725 h 1076"/>
              <a:gd name="T74" fmla="*/ 541338 w 1940"/>
              <a:gd name="T75" fmla="*/ 1185863 h 1076"/>
              <a:gd name="T76" fmla="*/ 490538 w 1940"/>
              <a:gd name="T77" fmla="*/ 1143000 h 1076"/>
              <a:gd name="T78" fmla="*/ 442913 w 1940"/>
              <a:gd name="T79" fmla="*/ 1098550 h 1076"/>
              <a:gd name="T80" fmla="*/ 396875 w 1940"/>
              <a:gd name="T81" fmla="*/ 1050925 h 1076"/>
              <a:gd name="T82" fmla="*/ 354013 w 1940"/>
              <a:gd name="T83" fmla="*/ 1003300 h 1076"/>
              <a:gd name="T84" fmla="*/ 312738 w 1940"/>
              <a:gd name="T85" fmla="*/ 955675 h 1076"/>
              <a:gd name="T86" fmla="*/ 273050 w 1940"/>
              <a:gd name="T87" fmla="*/ 904875 h 1076"/>
              <a:gd name="T88" fmla="*/ 234950 w 1940"/>
              <a:gd name="T89" fmla="*/ 854075 h 1076"/>
              <a:gd name="T90" fmla="*/ 200025 w 1940"/>
              <a:gd name="T91" fmla="*/ 801688 h 1076"/>
              <a:gd name="T92" fmla="*/ 166688 w 1940"/>
              <a:gd name="T93" fmla="*/ 749300 h 1076"/>
              <a:gd name="T94" fmla="*/ 136525 w 1940"/>
              <a:gd name="T95" fmla="*/ 693738 h 1076"/>
              <a:gd name="T96" fmla="*/ 107950 w 1940"/>
              <a:gd name="T97" fmla="*/ 639763 h 1076"/>
              <a:gd name="T98" fmla="*/ 80963 w 1940"/>
              <a:gd name="T99" fmla="*/ 584200 h 1076"/>
              <a:gd name="T100" fmla="*/ 57150 w 1940"/>
              <a:gd name="T101" fmla="*/ 527050 h 1076"/>
              <a:gd name="T102" fmla="*/ 36513 w 1940"/>
              <a:gd name="T103" fmla="*/ 469900 h 1076"/>
              <a:gd name="T104" fmla="*/ 17463 w 1940"/>
              <a:gd name="T105" fmla="*/ 412750 h 1076"/>
              <a:gd name="T106" fmla="*/ 0 w 1940"/>
              <a:gd name="T107" fmla="*/ 355600 h 10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940" h="1076">
                <a:moveTo>
                  <a:pt x="1940" y="932"/>
                </a:moveTo>
                <a:lnTo>
                  <a:pt x="1940" y="932"/>
                </a:lnTo>
                <a:lnTo>
                  <a:pt x="1921" y="940"/>
                </a:lnTo>
                <a:lnTo>
                  <a:pt x="1901" y="950"/>
                </a:lnTo>
                <a:lnTo>
                  <a:pt x="1880" y="958"/>
                </a:lnTo>
                <a:lnTo>
                  <a:pt x="1860" y="967"/>
                </a:lnTo>
                <a:lnTo>
                  <a:pt x="1839" y="975"/>
                </a:lnTo>
                <a:lnTo>
                  <a:pt x="1818" y="983"/>
                </a:lnTo>
                <a:lnTo>
                  <a:pt x="1797" y="990"/>
                </a:lnTo>
                <a:lnTo>
                  <a:pt x="1776" y="997"/>
                </a:lnTo>
                <a:lnTo>
                  <a:pt x="1754" y="1004"/>
                </a:lnTo>
                <a:lnTo>
                  <a:pt x="1733" y="1011"/>
                </a:lnTo>
                <a:lnTo>
                  <a:pt x="1711" y="1017"/>
                </a:lnTo>
                <a:lnTo>
                  <a:pt x="1690" y="1022"/>
                </a:lnTo>
                <a:lnTo>
                  <a:pt x="1668" y="1029"/>
                </a:lnTo>
                <a:lnTo>
                  <a:pt x="1646" y="1034"/>
                </a:lnTo>
                <a:lnTo>
                  <a:pt x="1624" y="1039"/>
                </a:lnTo>
                <a:lnTo>
                  <a:pt x="1602" y="1044"/>
                </a:lnTo>
                <a:lnTo>
                  <a:pt x="1580" y="1048"/>
                </a:lnTo>
                <a:lnTo>
                  <a:pt x="1557" y="1052"/>
                </a:lnTo>
                <a:lnTo>
                  <a:pt x="1535" y="1055"/>
                </a:lnTo>
                <a:lnTo>
                  <a:pt x="1513" y="1059"/>
                </a:lnTo>
                <a:lnTo>
                  <a:pt x="1490" y="1062"/>
                </a:lnTo>
                <a:lnTo>
                  <a:pt x="1467" y="1065"/>
                </a:lnTo>
                <a:lnTo>
                  <a:pt x="1445" y="1068"/>
                </a:lnTo>
                <a:lnTo>
                  <a:pt x="1422" y="1069"/>
                </a:lnTo>
                <a:lnTo>
                  <a:pt x="1398" y="1072"/>
                </a:lnTo>
                <a:lnTo>
                  <a:pt x="1376" y="1073"/>
                </a:lnTo>
                <a:lnTo>
                  <a:pt x="1353" y="1074"/>
                </a:lnTo>
                <a:lnTo>
                  <a:pt x="1330" y="1075"/>
                </a:lnTo>
                <a:lnTo>
                  <a:pt x="1308" y="1076"/>
                </a:lnTo>
                <a:lnTo>
                  <a:pt x="1284" y="1076"/>
                </a:lnTo>
                <a:lnTo>
                  <a:pt x="1261" y="1076"/>
                </a:lnTo>
                <a:lnTo>
                  <a:pt x="1239" y="1075"/>
                </a:lnTo>
                <a:lnTo>
                  <a:pt x="1215" y="1074"/>
                </a:lnTo>
                <a:lnTo>
                  <a:pt x="1193" y="1073"/>
                </a:lnTo>
                <a:lnTo>
                  <a:pt x="1170" y="1072"/>
                </a:lnTo>
                <a:lnTo>
                  <a:pt x="1147" y="1069"/>
                </a:lnTo>
                <a:lnTo>
                  <a:pt x="1125" y="1068"/>
                </a:lnTo>
                <a:lnTo>
                  <a:pt x="1102" y="1065"/>
                </a:lnTo>
                <a:lnTo>
                  <a:pt x="1079" y="1062"/>
                </a:lnTo>
                <a:lnTo>
                  <a:pt x="1057" y="1059"/>
                </a:lnTo>
                <a:lnTo>
                  <a:pt x="1034" y="1055"/>
                </a:lnTo>
                <a:lnTo>
                  <a:pt x="1011" y="1052"/>
                </a:lnTo>
                <a:lnTo>
                  <a:pt x="989" y="1048"/>
                </a:lnTo>
                <a:lnTo>
                  <a:pt x="967" y="1044"/>
                </a:lnTo>
                <a:lnTo>
                  <a:pt x="945" y="1039"/>
                </a:lnTo>
                <a:lnTo>
                  <a:pt x="923" y="1034"/>
                </a:lnTo>
                <a:lnTo>
                  <a:pt x="901" y="1029"/>
                </a:lnTo>
                <a:lnTo>
                  <a:pt x="879" y="1022"/>
                </a:lnTo>
                <a:lnTo>
                  <a:pt x="857" y="1017"/>
                </a:lnTo>
                <a:lnTo>
                  <a:pt x="836" y="1011"/>
                </a:lnTo>
                <a:lnTo>
                  <a:pt x="814" y="1004"/>
                </a:lnTo>
                <a:lnTo>
                  <a:pt x="793" y="997"/>
                </a:lnTo>
                <a:lnTo>
                  <a:pt x="772" y="990"/>
                </a:lnTo>
                <a:lnTo>
                  <a:pt x="751" y="983"/>
                </a:lnTo>
                <a:lnTo>
                  <a:pt x="730" y="975"/>
                </a:lnTo>
                <a:lnTo>
                  <a:pt x="709" y="967"/>
                </a:lnTo>
                <a:lnTo>
                  <a:pt x="689" y="958"/>
                </a:lnTo>
                <a:lnTo>
                  <a:pt x="669" y="950"/>
                </a:lnTo>
                <a:lnTo>
                  <a:pt x="648" y="940"/>
                </a:lnTo>
                <a:lnTo>
                  <a:pt x="628" y="932"/>
                </a:lnTo>
                <a:lnTo>
                  <a:pt x="608" y="922"/>
                </a:lnTo>
                <a:lnTo>
                  <a:pt x="589" y="912"/>
                </a:lnTo>
                <a:lnTo>
                  <a:pt x="570" y="902"/>
                </a:lnTo>
                <a:lnTo>
                  <a:pt x="550" y="892"/>
                </a:lnTo>
                <a:lnTo>
                  <a:pt x="532" y="881"/>
                </a:lnTo>
                <a:lnTo>
                  <a:pt x="513" y="870"/>
                </a:lnTo>
                <a:lnTo>
                  <a:pt x="495" y="859"/>
                </a:lnTo>
                <a:lnTo>
                  <a:pt x="476" y="847"/>
                </a:lnTo>
                <a:lnTo>
                  <a:pt x="459" y="835"/>
                </a:lnTo>
                <a:lnTo>
                  <a:pt x="441" y="824"/>
                </a:lnTo>
                <a:lnTo>
                  <a:pt x="424" y="812"/>
                </a:lnTo>
                <a:lnTo>
                  <a:pt x="406" y="799"/>
                </a:lnTo>
                <a:lnTo>
                  <a:pt x="389" y="786"/>
                </a:lnTo>
                <a:lnTo>
                  <a:pt x="373" y="774"/>
                </a:lnTo>
                <a:lnTo>
                  <a:pt x="356" y="760"/>
                </a:lnTo>
                <a:lnTo>
                  <a:pt x="341" y="747"/>
                </a:lnTo>
                <a:lnTo>
                  <a:pt x="324" y="734"/>
                </a:lnTo>
                <a:lnTo>
                  <a:pt x="309" y="720"/>
                </a:lnTo>
                <a:lnTo>
                  <a:pt x="294" y="706"/>
                </a:lnTo>
                <a:lnTo>
                  <a:pt x="279" y="692"/>
                </a:lnTo>
                <a:lnTo>
                  <a:pt x="265" y="677"/>
                </a:lnTo>
                <a:lnTo>
                  <a:pt x="250" y="662"/>
                </a:lnTo>
                <a:lnTo>
                  <a:pt x="237" y="647"/>
                </a:lnTo>
                <a:lnTo>
                  <a:pt x="223" y="632"/>
                </a:lnTo>
                <a:lnTo>
                  <a:pt x="209" y="617"/>
                </a:lnTo>
                <a:lnTo>
                  <a:pt x="197" y="602"/>
                </a:lnTo>
                <a:lnTo>
                  <a:pt x="184" y="586"/>
                </a:lnTo>
                <a:lnTo>
                  <a:pt x="172" y="570"/>
                </a:lnTo>
                <a:lnTo>
                  <a:pt x="159" y="554"/>
                </a:lnTo>
                <a:lnTo>
                  <a:pt x="148" y="538"/>
                </a:lnTo>
                <a:lnTo>
                  <a:pt x="137" y="522"/>
                </a:lnTo>
                <a:lnTo>
                  <a:pt x="126" y="505"/>
                </a:lnTo>
                <a:lnTo>
                  <a:pt x="115" y="488"/>
                </a:lnTo>
                <a:lnTo>
                  <a:pt x="105" y="472"/>
                </a:lnTo>
                <a:lnTo>
                  <a:pt x="95" y="454"/>
                </a:lnTo>
                <a:lnTo>
                  <a:pt x="86" y="437"/>
                </a:lnTo>
                <a:lnTo>
                  <a:pt x="76" y="420"/>
                </a:lnTo>
                <a:lnTo>
                  <a:pt x="68" y="403"/>
                </a:lnTo>
                <a:lnTo>
                  <a:pt x="59" y="386"/>
                </a:lnTo>
                <a:lnTo>
                  <a:pt x="51" y="368"/>
                </a:lnTo>
                <a:lnTo>
                  <a:pt x="44" y="350"/>
                </a:lnTo>
                <a:lnTo>
                  <a:pt x="36" y="332"/>
                </a:lnTo>
                <a:lnTo>
                  <a:pt x="29" y="314"/>
                </a:lnTo>
                <a:lnTo>
                  <a:pt x="23" y="296"/>
                </a:lnTo>
                <a:lnTo>
                  <a:pt x="17" y="278"/>
                </a:lnTo>
                <a:lnTo>
                  <a:pt x="11" y="260"/>
                </a:lnTo>
                <a:lnTo>
                  <a:pt x="6" y="242"/>
                </a:lnTo>
                <a:lnTo>
                  <a:pt x="0" y="224"/>
                </a:lnTo>
                <a:lnTo>
                  <a:pt x="1284" y="0"/>
                </a:lnTo>
                <a:lnTo>
                  <a:pt x="1940" y="932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9" name="Rectangle 54"/>
          <p:cNvSpPr>
            <a:spLocks noChangeArrowheads="1"/>
          </p:cNvSpPr>
          <p:nvPr/>
        </p:nvSpPr>
        <p:spPr bwMode="auto">
          <a:xfrm>
            <a:off x="7604125" y="3212165"/>
            <a:ext cx="6000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</a:rPr>
              <a:t>ЕС; 10%</a:t>
            </a:r>
            <a:endParaRPr lang="ru-RU" dirty="0"/>
          </a:p>
        </p:txBody>
      </p:sp>
      <p:sp>
        <p:nvSpPr>
          <p:cNvPr id="8210" name="Rectangle 55"/>
          <p:cNvSpPr>
            <a:spLocks noChangeArrowheads="1"/>
          </p:cNvSpPr>
          <p:nvPr/>
        </p:nvSpPr>
        <p:spPr bwMode="auto">
          <a:xfrm>
            <a:off x="7389813" y="4927600"/>
            <a:ext cx="135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Внешний мир; 16%</a:t>
            </a:r>
            <a:endParaRPr lang="ru-RU"/>
          </a:p>
        </p:txBody>
      </p:sp>
      <p:sp>
        <p:nvSpPr>
          <p:cNvPr id="8211" name="Rectangle 56"/>
          <p:cNvSpPr>
            <a:spLocks noChangeArrowheads="1"/>
          </p:cNvSpPr>
          <p:nvPr/>
        </p:nvSpPr>
        <p:spPr bwMode="auto">
          <a:xfrm>
            <a:off x="3379788" y="5549900"/>
            <a:ext cx="9096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Смешанные </a:t>
            </a:r>
            <a:endParaRPr lang="ru-RU"/>
          </a:p>
        </p:txBody>
      </p:sp>
      <p:sp>
        <p:nvSpPr>
          <p:cNvPr id="8212" name="Rectangle 57"/>
          <p:cNvSpPr>
            <a:spLocks noChangeArrowheads="1"/>
          </p:cNvSpPr>
          <p:nvPr/>
        </p:nvSpPr>
        <p:spPr bwMode="auto">
          <a:xfrm>
            <a:off x="3208338" y="5727700"/>
            <a:ext cx="1228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приоритеты; 30%</a:t>
            </a:r>
            <a:endParaRPr lang="ru-RU"/>
          </a:p>
        </p:txBody>
      </p:sp>
      <p:sp>
        <p:nvSpPr>
          <p:cNvPr id="8213" name="Rectangle 58"/>
          <p:cNvSpPr>
            <a:spLocks noChangeArrowheads="1"/>
          </p:cNvSpPr>
          <p:nvPr/>
        </p:nvSpPr>
        <p:spPr bwMode="auto">
          <a:xfrm>
            <a:off x="2397125" y="2424113"/>
            <a:ext cx="12874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Нет приоритетов; </a:t>
            </a:r>
            <a:endParaRPr lang="ru-RU"/>
          </a:p>
        </p:txBody>
      </p:sp>
      <p:sp>
        <p:nvSpPr>
          <p:cNvPr id="8214" name="Rectangle 59"/>
          <p:cNvSpPr>
            <a:spLocks noChangeArrowheads="1"/>
          </p:cNvSpPr>
          <p:nvPr/>
        </p:nvSpPr>
        <p:spPr bwMode="auto">
          <a:xfrm>
            <a:off x="2847975" y="2601913"/>
            <a:ext cx="303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28%</a:t>
            </a:r>
            <a:endParaRPr lang="ru-RU"/>
          </a:p>
        </p:txBody>
      </p:sp>
      <p:sp>
        <p:nvSpPr>
          <p:cNvPr id="8215" name="Rectangle 60"/>
          <p:cNvSpPr>
            <a:spLocks noChangeArrowheads="1"/>
          </p:cNvSpPr>
          <p:nvPr/>
        </p:nvSpPr>
        <p:spPr bwMode="auto">
          <a:xfrm>
            <a:off x="6443663" y="1898650"/>
            <a:ext cx="6905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СНГ; 16%</a:t>
            </a:r>
            <a:endParaRPr lang="ru-RU"/>
          </a:p>
        </p:txBody>
      </p:sp>
      <p:sp>
        <p:nvSpPr>
          <p:cNvPr id="8216" name="Rectangle 61"/>
          <p:cNvSpPr>
            <a:spLocks noChangeArrowheads="1"/>
          </p:cNvSpPr>
          <p:nvPr/>
        </p:nvSpPr>
        <p:spPr bwMode="auto">
          <a:xfrm>
            <a:off x="1660525" y="1670050"/>
            <a:ext cx="7443788" cy="4602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7" name="Text Box 103"/>
          <p:cNvSpPr txBox="1">
            <a:spLocks noChangeArrowheads="1"/>
          </p:cNvSpPr>
          <p:nvPr/>
        </p:nvSpPr>
        <p:spPr bwMode="auto">
          <a:xfrm>
            <a:off x="107950" y="1844675"/>
            <a:ext cx="15843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Почти треть населения имеет смешанные приоритеты. Чуть меньшая средняя доля (28%) приходится на граждан, не имеющих выраженных приоритетов</a:t>
            </a:r>
          </a:p>
        </p:txBody>
      </p:sp>
      <p:sp>
        <p:nvSpPr>
          <p:cNvPr id="8218" name="Text Box 2"/>
          <p:cNvSpPr txBox="1">
            <a:spLocks noChangeArrowheads="1"/>
          </p:cNvSpPr>
          <p:nvPr/>
        </p:nvSpPr>
        <p:spPr bwMode="auto">
          <a:xfrm>
            <a:off x="4097338" y="276225"/>
            <a:ext cx="48672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ЭКОНОМИЧЕСКИЕ ПРИОРИТЕТЫ</a:t>
            </a:r>
          </a:p>
        </p:txBody>
      </p:sp>
      <p:sp>
        <p:nvSpPr>
          <p:cNvPr id="8219" name="Text Box 64"/>
          <p:cNvSpPr txBox="1">
            <a:spLocks noChangeArrowheads="1"/>
          </p:cNvSpPr>
          <p:nvPr/>
        </p:nvSpPr>
        <p:spPr bwMode="auto">
          <a:xfrm>
            <a:off x="107950" y="1052513"/>
            <a:ext cx="8928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>
                <a:solidFill>
                  <a:srgbClr val="5F5F5F"/>
                </a:solidFill>
              </a:rPr>
              <a:t>Средние доли упоминаний приоритетных векторов по странам</a:t>
            </a:r>
          </a:p>
        </p:txBody>
      </p:sp>
    </p:spTree>
    <p:extLst>
      <p:ext uri="{BB962C8B-B14F-4D97-AF65-F5344CB8AC3E}">
        <p14:creationId xmlns:p14="http://schemas.microsoft.com/office/powerpoint/2010/main" val="24737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9" descr="50%"/>
          <p:cNvSpPr>
            <a:spLocks noChangeArrowheads="1"/>
          </p:cNvSpPr>
          <p:nvPr/>
        </p:nvSpPr>
        <p:spPr bwMode="auto">
          <a:xfrm>
            <a:off x="2457450" y="3436938"/>
            <a:ext cx="693738" cy="414337"/>
          </a:xfrm>
          <a:prstGeom prst="rect">
            <a:avLst/>
          </a:prstGeom>
          <a:pattFill prst="pct50">
            <a:fgClr>
              <a:srgbClr val="99CC00"/>
            </a:fgClr>
            <a:bgClr>
              <a:schemeClr val="bg2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4814888" y="276225"/>
            <a:ext cx="414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ПРИОРИТЕТЫ ПО СТРАНАМ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8928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>
                <a:solidFill>
                  <a:srgbClr val="5F5F5F"/>
                </a:solidFill>
              </a:rPr>
              <a:t>Доли приверженцев тех или иных векторов в населении стран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0" y="6553200"/>
            <a:ext cx="205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Все страны</a:t>
            </a:r>
          </a:p>
        </p:txBody>
      </p:sp>
      <p:sp>
        <p:nvSpPr>
          <p:cNvPr id="9223" name="Rectangle 43"/>
          <p:cNvSpPr>
            <a:spLocks noChangeArrowheads="1"/>
          </p:cNvSpPr>
          <p:nvPr/>
        </p:nvSpPr>
        <p:spPr bwMode="auto">
          <a:xfrm>
            <a:off x="1643063" y="1365250"/>
            <a:ext cx="2393950" cy="49911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Rectangle 44"/>
          <p:cNvSpPr>
            <a:spLocks noChangeArrowheads="1"/>
          </p:cNvSpPr>
          <p:nvPr/>
        </p:nvSpPr>
        <p:spPr bwMode="auto">
          <a:xfrm>
            <a:off x="2457450" y="1365250"/>
            <a:ext cx="1328738" cy="415925"/>
          </a:xfrm>
          <a:prstGeom prst="rect">
            <a:avLst/>
          </a:prstGeom>
          <a:solidFill>
            <a:srgbClr val="99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5" name="Rectangle 45"/>
          <p:cNvSpPr>
            <a:spLocks noChangeArrowheads="1"/>
          </p:cNvSpPr>
          <p:nvPr/>
        </p:nvSpPr>
        <p:spPr bwMode="auto">
          <a:xfrm>
            <a:off x="2457450" y="1781175"/>
            <a:ext cx="1231900" cy="412750"/>
          </a:xfrm>
          <a:prstGeom prst="rect">
            <a:avLst/>
          </a:prstGeom>
          <a:solidFill>
            <a:srgbClr val="99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6" name="Rectangle 46"/>
          <p:cNvSpPr>
            <a:spLocks noChangeArrowheads="1"/>
          </p:cNvSpPr>
          <p:nvPr/>
        </p:nvSpPr>
        <p:spPr bwMode="auto">
          <a:xfrm>
            <a:off x="2457450" y="2193925"/>
            <a:ext cx="936625" cy="414338"/>
          </a:xfrm>
          <a:prstGeom prst="rect">
            <a:avLst/>
          </a:prstGeom>
          <a:solidFill>
            <a:srgbClr val="99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7" name="Rectangle 47"/>
          <p:cNvSpPr>
            <a:spLocks noChangeArrowheads="1"/>
          </p:cNvSpPr>
          <p:nvPr/>
        </p:nvSpPr>
        <p:spPr bwMode="auto">
          <a:xfrm>
            <a:off x="2457450" y="2608263"/>
            <a:ext cx="857250" cy="415925"/>
          </a:xfrm>
          <a:prstGeom prst="rect">
            <a:avLst/>
          </a:prstGeom>
          <a:solidFill>
            <a:srgbClr val="99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8" name="Rectangle 48"/>
          <p:cNvSpPr>
            <a:spLocks noChangeArrowheads="1"/>
          </p:cNvSpPr>
          <p:nvPr/>
        </p:nvSpPr>
        <p:spPr bwMode="auto">
          <a:xfrm>
            <a:off x="2457450" y="3024188"/>
            <a:ext cx="762000" cy="412750"/>
          </a:xfrm>
          <a:prstGeom prst="rect">
            <a:avLst/>
          </a:prstGeom>
          <a:solidFill>
            <a:srgbClr val="99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9" name="Rectangle 50"/>
          <p:cNvSpPr>
            <a:spLocks noChangeArrowheads="1"/>
          </p:cNvSpPr>
          <p:nvPr/>
        </p:nvSpPr>
        <p:spPr bwMode="auto">
          <a:xfrm>
            <a:off x="2457450" y="3436938"/>
            <a:ext cx="693738" cy="414337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0" name="Rectangle 51"/>
          <p:cNvSpPr>
            <a:spLocks noChangeArrowheads="1"/>
          </p:cNvSpPr>
          <p:nvPr/>
        </p:nvSpPr>
        <p:spPr bwMode="auto">
          <a:xfrm>
            <a:off x="2457450" y="3851275"/>
            <a:ext cx="687388" cy="415925"/>
          </a:xfrm>
          <a:prstGeom prst="rect">
            <a:avLst/>
          </a:prstGeom>
          <a:solidFill>
            <a:srgbClr val="99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1" name="Rectangle 52"/>
          <p:cNvSpPr>
            <a:spLocks noChangeArrowheads="1"/>
          </p:cNvSpPr>
          <p:nvPr/>
        </p:nvSpPr>
        <p:spPr bwMode="auto">
          <a:xfrm>
            <a:off x="2457450" y="4267200"/>
            <a:ext cx="668338" cy="412750"/>
          </a:xfrm>
          <a:prstGeom prst="rect">
            <a:avLst/>
          </a:prstGeom>
          <a:solidFill>
            <a:srgbClr val="99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2" name="Rectangle 53"/>
          <p:cNvSpPr>
            <a:spLocks noChangeArrowheads="1"/>
          </p:cNvSpPr>
          <p:nvPr/>
        </p:nvSpPr>
        <p:spPr bwMode="auto">
          <a:xfrm>
            <a:off x="2457450" y="4679950"/>
            <a:ext cx="428625" cy="414338"/>
          </a:xfrm>
          <a:prstGeom prst="rect">
            <a:avLst/>
          </a:prstGeom>
          <a:solidFill>
            <a:srgbClr val="99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3" name="Rectangle 54"/>
          <p:cNvSpPr>
            <a:spLocks noChangeArrowheads="1"/>
          </p:cNvSpPr>
          <p:nvPr/>
        </p:nvSpPr>
        <p:spPr bwMode="auto">
          <a:xfrm>
            <a:off x="2457450" y="5094288"/>
            <a:ext cx="349250" cy="415925"/>
          </a:xfrm>
          <a:prstGeom prst="rect">
            <a:avLst/>
          </a:prstGeom>
          <a:solidFill>
            <a:srgbClr val="99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4" name="Rectangle 55"/>
          <p:cNvSpPr>
            <a:spLocks noChangeArrowheads="1"/>
          </p:cNvSpPr>
          <p:nvPr/>
        </p:nvSpPr>
        <p:spPr bwMode="auto">
          <a:xfrm>
            <a:off x="2457450" y="5510213"/>
            <a:ext cx="238125" cy="412750"/>
          </a:xfrm>
          <a:prstGeom prst="rect">
            <a:avLst/>
          </a:prstGeom>
          <a:solidFill>
            <a:srgbClr val="99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5" name="Rectangle 56"/>
          <p:cNvSpPr>
            <a:spLocks noChangeArrowheads="1"/>
          </p:cNvSpPr>
          <p:nvPr/>
        </p:nvSpPr>
        <p:spPr bwMode="auto">
          <a:xfrm>
            <a:off x="2457450" y="5922963"/>
            <a:ext cx="139700" cy="414337"/>
          </a:xfrm>
          <a:prstGeom prst="rect">
            <a:avLst/>
          </a:prstGeom>
          <a:solidFill>
            <a:srgbClr val="99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6" name="Line 57"/>
          <p:cNvSpPr>
            <a:spLocks noChangeShapeType="1"/>
          </p:cNvSpPr>
          <p:nvPr/>
        </p:nvSpPr>
        <p:spPr bwMode="auto">
          <a:xfrm>
            <a:off x="2457450" y="1365250"/>
            <a:ext cx="1588" cy="4972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7" name="Line 58"/>
          <p:cNvSpPr>
            <a:spLocks noChangeShapeType="1"/>
          </p:cNvSpPr>
          <p:nvPr/>
        </p:nvSpPr>
        <p:spPr bwMode="auto">
          <a:xfrm>
            <a:off x="2422525" y="136525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8" name="Line 59"/>
          <p:cNvSpPr>
            <a:spLocks noChangeShapeType="1"/>
          </p:cNvSpPr>
          <p:nvPr/>
        </p:nvSpPr>
        <p:spPr bwMode="auto">
          <a:xfrm>
            <a:off x="2422525" y="1781175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9" name="Line 60"/>
          <p:cNvSpPr>
            <a:spLocks noChangeShapeType="1"/>
          </p:cNvSpPr>
          <p:nvPr/>
        </p:nvSpPr>
        <p:spPr bwMode="auto">
          <a:xfrm>
            <a:off x="2422525" y="2193925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0" name="Line 61"/>
          <p:cNvSpPr>
            <a:spLocks noChangeShapeType="1"/>
          </p:cNvSpPr>
          <p:nvPr/>
        </p:nvSpPr>
        <p:spPr bwMode="auto">
          <a:xfrm>
            <a:off x="2422525" y="260826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1" name="Line 62"/>
          <p:cNvSpPr>
            <a:spLocks noChangeShapeType="1"/>
          </p:cNvSpPr>
          <p:nvPr/>
        </p:nvSpPr>
        <p:spPr bwMode="auto">
          <a:xfrm>
            <a:off x="2422525" y="30241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2" name="Line 63"/>
          <p:cNvSpPr>
            <a:spLocks noChangeShapeType="1"/>
          </p:cNvSpPr>
          <p:nvPr/>
        </p:nvSpPr>
        <p:spPr bwMode="auto">
          <a:xfrm>
            <a:off x="2422525" y="343693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3" name="Line 64"/>
          <p:cNvSpPr>
            <a:spLocks noChangeShapeType="1"/>
          </p:cNvSpPr>
          <p:nvPr/>
        </p:nvSpPr>
        <p:spPr bwMode="auto">
          <a:xfrm>
            <a:off x="2422525" y="3851275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4" name="Line 65"/>
          <p:cNvSpPr>
            <a:spLocks noChangeShapeType="1"/>
          </p:cNvSpPr>
          <p:nvPr/>
        </p:nvSpPr>
        <p:spPr bwMode="auto">
          <a:xfrm>
            <a:off x="2422525" y="426720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5" name="Line 66"/>
          <p:cNvSpPr>
            <a:spLocks noChangeShapeType="1"/>
          </p:cNvSpPr>
          <p:nvPr/>
        </p:nvSpPr>
        <p:spPr bwMode="auto">
          <a:xfrm>
            <a:off x="2422525" y="467995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6" name="Line 67"/>
          <p:cNvSpPr>
            <a:spLocks noChangeShapeType="1"/>
          </p:cNvSpPr>
          <p:nvPr/>
        </p:nvSpPr>
        <p:spPr bwMode="auto">
          <a:xfrm>
            <a:off x="2422525" y="50942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7" name="Line 68"/>
          <p:cNvSpPr>
            <a:spLocks noChangeShapeType="1"/>
          </p:cNvSpPr>
          <p:nvPr/>
        </p:nvSpPr>
        <p:spPr bwMode="auto">
          <a:xfrm>
            <a:off x="2422525" y="551021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8" name="Line 69"/>
          <p:cNvSpPr>
            <a:spLocks noChangeShapeType="1"/>
          </p:cNvSpPr>
          <p:nvPr/>
        </p:nvSpPr>
        <p:spPr bwMode="auto">
          <a:xfrm>
            <a:off x="2422525" y="592296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9" name="Line 70"/>
          <p:cNvSpPr>
            <a:spLocks noChangeShapeType="1"/>
          </p:cNvSpPr>
          <p:nvPr/>
        </p:nvSpPr>
        <p:spPr bwMode="auto">
          <a:xfrm>
            <a:off x="2422525" y="633730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0" name="Rectangle 71"/>
          <p:cNvSpPr>
            <a:spLocks noChangeArrowheads="1"/>
          </p:cNvSpPr>
          <p:nvPr/>
        </p:nvSpPr>
        <p:spPr bwMode="auto">
          <a:xfrm>
            <a:off x="3717925" y="192405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28%</a:t>
            </a:r>
            <a:endParaRPr lang="ru-RU"/>
          </a:p>
        </p:txBody>
      </p:sp>
      <p:sp>
        <p:nvSpPr>
          <p:cNvPr id="9251" name="Rectangle 72"/>
          <p:cNvSpPr>
            <a:spLocks noChangeArrowheads="1"/>
          </p:cNvSpPr>
          <p:nvPr/>
        </p:nvSpPr>
        <p:spPr bwMode="auto">
          <a:xfrm>
            <a:off x="3421063" y="23383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21%</a:t>
            </a:r>
            <a:endParaRPr lang="ru-RU"/>
          </a:p>
        </p:txBody>
      </p:sp>
      <p:sp>
        <p:nvSpPr>
          <p:cNvPr id="9252" name="Rectangle 73"/>
          <p:cNvSpPr>
            <a:spLocks noChangeArrowheads="1"/>
          </p:cNvSpPr>
          <p:nvPr/>
        </p:nvSpPr>
        <p:spPr bwMode="auto">
          <a:xfrm>
            <a:off x="3341688" y="2752725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19%</a:t>
            </a:r>
            <a:endParaRPr lang="ru-RU"/>
          </a:p>
        </p:txBody>
      </p:sp>
      <p:sp>
        <p:nvSpPr>
          <p:cNvPr id="9253" name="Rectangle 74"/>
          <p:cNvSpPr>
            <a:spLocks noChangeArrowheads="1"/>
          </p:cNvSpPr>
          <p:nvPr/>
        </p:nvSpPr>
        <p:spPr bwMode="auto">
          <a:xfrm>
            <a:off x="3248025" y="316706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17%</a:t>
            </a:r>
            <a:endParaRPr lang="ru-RU"/>
          </a:p>
        </p:txBody>
      </p:sp>
      <p:sp>
        <p:nvSpPr>
          <p:cNvPr id="9254" name="Rectangle 75"/>
          <p:cNvSpPr>
            <a:spLocks noChangeArrowheads="1"/>
          </p:cNvSpPr>
          <p:nvPr/>
        </p:nvSpPr>
        <p:spPr bwMode="auto">
          <a:xfrm>
            <a:off x="3178175" y="358140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16%</a:t>
            </a:r>
            <a:endParaRPr lang="ru-RU"/>
          </a:p>
        </p:txBody>
      </p:sp>
      <p:sp>
        <p:nvSpPr>
          <p:cNvPr id="9255" name="Rectangle 76"/>
          <p:cNvSpPr>
            <a:spLocks noChangeArrowheads="1"/>
          </p:cNvSpPr>
          <p:nvPr/>
        </p:nvSpPr>
        <p:spPr bwMode="auto">
          <a:xfrm>
            <a:off x="3171825" y="399573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15%</a:t>
            </a:r>
            <a:endParaRPr lang="ru-RU"/>
          </a:p>
        </p:txBody>
      </p:sp>
      <p:sp>
        <p:nvSpPr>
          <p:cNvPr id="9256" name="Rectangle 77"/>
          <p:cNvSpPr>
            <a:spLocks noChangeArrowheads="1"/>
          </p:cNvSpPr>
          <p:nvPr/>
        </p:nvSpPr>
        <p:spPr bwMode="auto">
          <a:xfrm>
            <a:off x="3152775" y="4410075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15%</a:t>
            </a:r>
            <a:endParaRPr lang="ru-RU"/>
          </a:p>
        </p:txBody>
      </p:sp>
      <p:sp>
        <p:nvSpPr>
          <p:cNvPr id="9257" name="Rectangle 78"/>
          <p:cNvSpPr>
            <a:spLocks noChangeArrowheads="1"/>
          </p:cNvSpPr>
          <p:nvPr/>
        </p:nvSpPr>
        <p:spPr bwMode="auto">
          <a:xfrm>
            <a:off x="2914650" y="482441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10%</a:t>
            </a:r>
            <a:endParaRPr lang="ru-RU"/>
          </a:p>
        </p:txBody>
      </p:sp>
      <p:sp>
        <p:nvSpPr>
          <p:cNvPr id="9258" name="Rectangle 79"/>
          <p:cNvSpPr>
            <a:spLocks noChangeArrowheads="1"/>
          </p:cNvSpPr>
          <p:nvPr/>
        </p:nvSpPr>
        <p:spPr bwMode="auto">
          <a:xfrm>
            <a:off x="2833688" y="5238750"/>
            <a:ext cx="165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8%</a:t>
            </a:r>
            <a:endParaRPr lang="ru-RU"/>
          </a:p>
        </p:txBody>
      </p:sp>
      <p:sp>
        <p:nvSpPr>
          <p:cNvPr id="9259" name="Rectangle 80"/>
          <p:cNvSpPr>
            <a:spLocks noChangeArrowheads="1"/>
          </p:cNvSpPr>
          <p:nvPr/>
        </p:nvSpPr>
        <p:spPr bwMode="auto">
          <a:xfrm>
            <a:off x="2722563" y="5653088"/>
            <a:ext cx="165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5%</a:t>
            </a:r>
            <a:endParaRPr lang="ru-RU"/>
          </a:p>
        </p:txBody>
      </p:sp>
      <p:sp>
        <p:nvSpPr>
          <p:cNvPr id="9260" name="Rectangle 81"/>
          <p:cNvSpPr>
            <a:spLocks noChangeArrowheads="1"/>
          </p:cNvSpPr>
          <p:nvPr/>
        </p:nvSpPr>
        <p:spPr bwMode="auto">
          <a:xfrm>
            <a:off x="2624138" y="6067425"/>
            <a:ext cx="165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3%</a:t>
            </a:r>
            <a:endParaRPr lang="ru-RU"/>
          </a:p>
        </p:txBody>
      </p:sp>
      <p:sp>
        <p:nvSpPr>
          <p:cNvPr id="9261" name="Rectangle 82"/>
          <p:cNvSpPr>
            <a:spLocks noChangeArrowheads="1"/>
          </p:cNvSpPr>
          <p:nvPr/>
        </p:nvSpPr>
        <p:spPr bwMode="auto">
          <a:xfrm>
            <a:off x="3800475" y="150971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30%</a:t>
            </a:r>
            <a:endParaRPr lang="ru-RU"/>
          </a:p>
        </p:txBody>
      </p:sp>
      <p:sp>
        <p:nvSpPr>
          <p:cNvPr id="9262" name="Rectangle 83"/>
          <p:cNvSpPr>
            <a:spLocks noChangeArrowheads="1"/>
          </p:cNvSpPr>
          <p:nvPr/>
        </p:nvSpPr>
        <p:spPr bwMode="auto">
          <a:xfrm>
            <a:off x="1906588" y="1509713"/>
            <a:ext cx="479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Молдова</a:t>
            </a:r>
            <a:endParaRPr lang="ru-RU"/>
          </a:p>
        </p:txBody>
      </p:sp>
      <p:sp>
        <p:nvSpPr>
          <p:cNvPr id="9263" name="Rectangle 84"/>
          <p:cNvSpPr>
            <a:spLocks noChangeArrowheads="1"/>
          </p:cNvSpPr>
          <p:nvPr/>
        </p:nvSpPr>
        <p:spPr bwMode="auto">
          <a:xfrm>
            <a:off x="1766888" y="1924050"/>
            <a:ext cx="6254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Кыргызстан</a:t>
            </a:r>
            <a:endParaRPr lang="ru-RU"/>
          </a:p>
        </p:txBody>
      </p:sp>
      <p:sp>
        <p:nvSpPr>
          <p:cNvPr id="9264" name="Rectangle 85"/>
          <p:cNvSpPr>
            <a:spLocks noChangeArrowheads="1"/>
          </p:cNvSpPr>
          <p:nvPr/>
        </p:nvSpPr>
        <p:spPr bwMode="auto">
          <a:xfrm>
            <a:off x="1851025" y="2338388"/>
            <a:ext cx="539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Казахстан</a:t>
            </a:r>
            <a:endParaRPr lang="ru-RU"/>
          </a:p>
        </p:txBody>
      </p:sp>
      <p:sp>
        <p:nvSpPr>
          <p:cNvPr id="9265" name="Rectangle 86"/>
          <p:cNvSpPr>
            <a:spLocks noChangeArrowheads="1"/>
          </p:cNvSpPr>
          <p:nvPr/>
        </p:nvSpPr>
        <p:spPr bwMode="auto">
          <a:xfrm>
            <a:off x="1701800" y="2752725"/>
            <a:ext cx="6905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Таджикистан</a:t>
            </a:r>
            <a:endParaRPr lang="ru-RU"/>
          </a:p>
        </p:txBody>
      </p:sp>
      <p:sp>
        <p:nvSpPr>
          <p:cNvPr id="9266" name="Rectangle 87"/>
          <p:cNvSpPr>
            <a:spLocks noChangeArrowheads="1"/>
          </p:cNvSpPr>
          <p:nvPr/>
        </p:nvSpPr>
        <p:spPr bwMode="auto">
          <a:xfrm>
            <a:off x="1916113" y="3168650"/>
            <a:ext cx="4714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Армения</a:t>
            </a:r>
            <a:endParaRPr lang="ru-RU"/>
          </a:p>
        </p:txBody>
      </p:sp>
      <p:sp>
        <p:nvSpPr>
          <p:cNvPr id="9267" name="Rectangle 88"/>
          <p:cNvSpPr>
            <a:spLocks noChangeArrowheads="1"/>
          </p:cNvSpPr>
          <p:nvPr/>
        </p:nvSpPr>
        <p:spPr bwMode="auto">
          <a:xfrm>
            <a:off x="1768475" y="3514725"/>
            <a:ext cx="6238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Среднее по</a:t>
            </a:r>
            <a:endParaRPr lang="ru-RU"/>
          </a:p>
        </p:txBody>
      </p:sp>
      <p:sp>
        <p:nvSpPr>
          <p:cNvPr id="9268" name="Rectangle 89"/>
          <p:cNvSpPr>
            <a:spLocks noChangeArrowheads="1"/>
          </p:cNvSpPr>
          <p:nvPr/>
        </p:nvSpPr>
        <p:spPr bwMode="auto">
          <a:xfrm>
            <a:off x="1779588" y="3648075"/>
            <a:ext cx="6016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11 странам</a:t>
            </a:r>
            <a:endParaRPr lang="ru-RU"/>
          </a:p>
        </p:txBody>
      </p:sp>
      <p:sp>
        <p:nvSpPr>
          <p:cNvPr id="9269" name="Rectangle 90"/>
          <p:cNvSpPr>
            <a:spLocks noChangeArrowheads="1"/>
          </p:cNvSpPr>
          <p:nvPr/>
        </p:nvSpPr>
        <p:spPr bwMode="auto">
          <a:xfrm>
            <a:off x="1785938" y="3995738"/>
            <a:ext cx="6048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Узбекистан</a:t>
            </a:r>
            <a:endParaRPr lang="ru-RU"/>
          </a:p>
        </p:txBody>
      </p:sp>
      <p:sp>
        <p:nvSpPr>
          <p:cNvPr id="9270" name="Rectangle 91"/>
          <p:cNvSpPr>
            <a:spLocks noChangeArrowheads="1"/>
          </p:cNvSpPr>
          <p:nvPr/>
        </p:nvSpPr>
        <p:spPr bwMode="auto">
          <a:xfrm>
            <a:off x="1884363" y="4411663"/>
            <a:ext cx="5064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Беларусь</a:t>
            </a:r>
            <a:endParaRPr lang="ru-RU"/>
          </a:p>
        </p:txBody>
      </p:sp>
      <p:sp>
        <p:nvSpPr>
          <p:cNvPr id="9271" name="Rectangle 92"/>
          <p:cNvSpPr>
            <a:spLocks noChangeArrowheads="1"/>
          </p:cNvSpPr>
          <p:nvPr/>
        </p:nvSpPr>
        <p:spPr bwMode="auto">
          <a:xfrm>
            <a:off x="1946275" y="4824413"/>
            <a:ext cx="441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Украина</a:t>
            </a:r>
            <a:endParaRPr lang="ru-RU"/>
          </a:p>
        </p:txBody>
      </p:sp>
      <p:sp>
        <p:nvSpPr>
          <p:cNvPr id="9272" name="Rectangle 93"/>
          <p:cNvSpPr>
            <a:spLocks noChangeArrowheads="1"/>
          </p:cNvSpPr>
          <p:nvPr/>
        </p:nvSpPr>
        <p:spPr bwMode="auto">
          <a:xfrm>
            <a:off x="1676400" y="5238750"/>
            <a:ext cx="717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Азербайджан</a:t>
            </a:r>
            <a:endParaRPr lang="ru-RU"/>
          </a:p>
        </p:txBody>
      </p:sp>
      <p:sp>
        <p:nvSpPr>
          <p:cNvPr id="9273" name="Rectangle 94"/>
          <p:cNvSpPr>
            <a:spLocks noChangeArrowheads="1"/>
          </p:cNvSpPr>
          <p:nvPr/>
        </p:nvSpPr>
        <p:spPr bwMode="auto">
          <a:xfrm>
            <a:off x="2025650" y="5654675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Грузия</a:t>
            </a:r>
            <a:endParaRPr lang="ru-RU"/>
          </a:p>
        </p:txBody>
      </p:sp>
      <p:sp>
        <p:nvSpPr>
          <p:cNvPr id="9274" name="Rectangle 95"/>
          <p:cNvSpPr>
            <a:spLocks noChangeArrowheads="1"/>
          </p:cNvSpPr>
          <p:nvPr/>
        </p:nvSpPr>
        <p:spPr bwMode="auto">
          <a:xfrm>
            <a:off x="2005013" y="6067425"/>
            <a:ext cx="3794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Россия</a:t>
            </a:r>
            <a:endParaRPr lang="ru-RU"/>
          </a:p>
        </p:txBody>
      </p:sp>
      <p:sp>
        <p:nvSpPr>
          <p:cNvPr id="9275" name="Rectangle 96"/>
          <p:cNvSpPr>
            <a:spLocks noChangeArrowheads="1"/>
          </p:cNvSpPr>
          <p:nvPr/>
        </p:nvSpPr>
        <p:spPr bwMode="auto">
          <a:xfrm>
            <a:off x="1643063" y="1365250"/>
            <a:ext cx="2393950" cy="49911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76" name="Rectangle 99"/>
          <p:cNvSpPr>
            <a:spLocks noChangeArrowheads="1"/>
          </p:cNvSpPr>
          <p:nvPr/>
        </p:nvSpPr>
        <p:spPr bwMode="auto">
          <a:xfrm>
            <a:off x="4129088" y="1365250"/>
            <a:ext cx="2393950" cy="49911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77" name="Rectangle 100"/>
          <p:cNvSpPr>
            <a:spLocks noChangeArrowheads="1"/>
          </p:cNvSpPr>
          <p:nvPr/>
        </p:nvSpPr>
        <p:spPr bwMode="auto">
          <a:xfrm>
            <a:off x="4943475" y="1365250"/>
            <a:ext cx="922338" cy="415925"/>
          </a:xfrm>
          <a:prstGeom prst="rect">
            <a:avLst/>
          </a:prstGeom>
          <a:solidFill>
            <a:srgbClr val="660066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78" name="Rectangle 101"/>
          <p:cNvSpPr>
            <a:spLocks noChangeArrowheads="1"/>
          </p:cNvSpPr>
          <p:nvPr/>
        </p:nvSpPr>
        <p:spPr bwMode="auto">
          <a:xfrm>
            <a:off x="4943475" y="1781175"/>
            <a:ext cx="777875" cy="412750"/>
          </a:xfrm>
          <a:prstGeom prst="rect">
            <a:avLst/>
          </a:prstGeom>
          <a:solidFill>
            <a:srgbClr val="660066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79" name="Rectangle 102"/>
          <p:cNvSpPr>
            <a:spLocks noChangeArrowheads="1"/>
          </p:cNvSpPr>
          <p:nvPr/>
        </p:nvSpPr>
        <p:spPr bwMode="auto">
          <a:xfrm>
            <a:off x="4943475" y="2193925"/>
            <a:ext cx="728663" cy="414338"/>
          </a:xfrm>
          <a:prstGeom prst="rect">
            <a:avLst/>
          </a:prstGeom>
          <a:solidFill>
            <a:srgbClr val="660066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80" name="Rectangle 103"/>
          <p:cNvSpPr>
            <a:spLocks noChangeArrowheads="1"/>
          </p:cNvSpPr>
          <p:nvPr/>
        </p:nvSpPr>
        <p:spPr bwMode="auto">
          <a:xfrm>
            <a:off x="4943475" y="2608263"/>
            <a:ext cx="725488" cy="415925"/>
          </a:xfrm>
          <a:prstGeom prst="rect">
            <a:avLst/>
          </a:prstGeom>
          <a:solidFill>
            <a:srgbClr val="660066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81" name="Rectangle 104"/>
          <p:cNvSpPr>
            <a:spLocks noChangeArrowheads="1"/>
          </p:cNvSpPr>
          <p:nvPr/>
        </p:nvSpPr>
        <p:spPr bwMode="auto">
          <a:xfrm>
            <a:off x="4943475" y="3024188"/>
            <a:ext cx="585788" cy="412750"/>
          </a:xfrm>
          <a:prstGeom prst="rect">
            <a:avLst/>
          </a:prstGeom>
          <a:solidFill>
            <a:srgbClr val="660066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82" name="Rectangle 105"/>
          <p:cNvSpPr>
            <a:spLocks noChangeArrowheads="1"/>
          </p:cNvSpPr>
          <p:nvPr/>
        </p:nvSpPr>
        <p:spPr bwMode="auto">
          <a:xfrm>
            <a:off x="4943475" y="3436938"/>
            <a:ext cx="504825" cy="414337"/>
          </a:xfrm>
          <a:prstGeom prst="rect">
            <a:avLst/>
          </a:prstGeom>
          <a:solidFill>
            <a:srgbClr val="660066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83" name="Rectangle 106" descr="50%"/>
          <p:cNvSpPr>
            <a:spLocks noChangeArrowheads="1"/>
          </p:cNvSpPr>
          <p:nvPr/>
        </p:nvSpPr>
        <p:spPr bwMode="auto">
          <a:xfrm>
            <a:off x="4943475" y="3851275"/>
            <a:ext cx="450850" cy="415925"/>
          </a:xfrm>
          <a:prstGeom prst="rect">
            <a:avLst/>
          </a:prstGeom>
          <a:pattFill prst="pct50">
            <a:fgClr>
              <a:srgbClr val="660066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84" name="Rectangle 107"/>
          <p:cNvSpPr>
            <a:spLocks noChangeArrowheads="1"/>
          </p:cNvSpPr>
          <p:nvPr/>
        </p:nvSpPr>
        <p:spPr bwMode="auto">
          <a:xfrm>
            <a:off x="4943475" y="3851275"/>
            <a:ext cx="450850" cy="415925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85" name="Rectangle 108"/>
          <p:cNvSpPr>
            <a:spLocks noChangeArrowheads="1"/>
          </p:cNvSpPr>
          <p:nvPr/>
        </p:nvSpPr>
        <p:spPr bwMode="auto">
          <a:xfrm>
            <a:off x="4943475" y="4267200"/>
            <a:ext cx="250825" cy="412750"/>
          </a:xfrm>
          <a:prstGeom prst="rect">
            <a:avLst/>
          </a:prstGeom>
          <a:solidFill>
            <a:srgbClr val="660066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86" name="Rectangle 109"/>
          <p:cNvSpPr>
            <a:spLocks noChangeArrowheads="1"/>
          </p:cNvSpPr>
          <p:nvPr/>
        </p:nvSpPr>
        <p:spPr bwMode="auto">
          <a:xfrm>
            <a:off x="4943475" y="4679950"/>
            <a:ext cx="190500" cy="414338"/>
          </a:xfrm>
          <a:prstGeom prst="rect">
            <a:avLst/>
          </a:prstGeom>
          <a:solidFill>
            <a:srgbClr val="660066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87" name="Rectangle 110"/>
          <p:cNvSpPr>
            <a:spLocks noChangeArrowheads="1"/>
          </p:cNvSpPr>
          <p:nvPr/>
        </p:nvSpPr>
        <p:spPr bwMode="auto">
          <a:xfrm>
            <a:off x="4943475" y="5094288"/>
            <a:ext cx="114300" cy="415925"/>
          </a:xfrm>
          <a:prstGeom prst="rect">
            <a:avLst/>
          </a:prstGeom>
          <a:solidFill>
            <a:srgbClr val="660066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88" name="Rectangle 111"/>
          <p:cNvSpPr>
            <a:spLocks noChangeArrowheads="1"/>
          </p:cNvSpPr>
          <p:nvPr/>
        </p:nvSpPr>
        <p:spPr bwMode="auto">
          <a:xfrm>
            <a:off x="4943475" y="5510213"/>
            <a:ext cx="101600" cy="412750"/>
          </a:xfrm>
          <a:prstGeom prst="rect">
            <a:avLst/>
          </a:prstGeom>
          <a:solidFill>
            <a:srgbClr val="660066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89" name="Rectangle 112"/>
          <p:cNvSpPr>
            <a:spLocks noChangeArrowheads="1"/>
          </p:cNvSpPr>
          <p:nvPr/>
        </p:nvSpPr>
        <p:spPr bwMode="auto">
          <a:xfrm>
            <a:off x="4943475" y="5922963"/>
            <a:ext cx="65088" cy="414337"/>
          </a:xfrm>
          <a:prstGeom prst="rect">
            <a:avLst/>
          </a:prstGeom>
          <a:solidFill>
            <a:srgbClr val="660066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90" name="Line 113"/>
          <p:cNvSpPr>
            <a:spLocks noChangeShapeType="1"/>
          </p:cNvSpPr>
          <p:nvPr/>
        </p:nvSpPr>
        <p:spPr bwMode="auto">
          <a:xfrm>
            <a:off x="4943475" y="1365250"/>
            <a:ext cx="1588" cy="4972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91" name="Line 114"/>
          <p:cNvSpPr>
            <a:spLocks noChangeShapeType="1"/>
          </p:cNvSpPr>
          <p:nvPr/>
        </p:nvSpPr>
        <p:spPr bwMode="auto">
          <a:xfrm>
            <a:off x="4908550" y="136525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92" name="Line 115"/>
          <p:cNvSpPr>
            <a:spLocks noChangeShapeType="1"/>
          </p:cNvSpPr>
          <p:nvPr/>
        </p:nvSpPr>
        <p:spPr bwMode="auto">
          <a:xfrm>
            <a:off x="4908550" y="1781175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93" name="Line 116"/>
          <p:cNvSpPr>
            <a:spLocks noChangeShapeType="1"/>
          </p:cNvSpPr>
          <p:nvPr/>
        </p:nvSpPr>
        <p:spPr bwMode="auto">
          <a:xfrm>
            <a:off x="4908550" y="2193925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94" name="Line 117"/>
          <p:cNvSpPr>
            <a:spLocks noChangeShapeType="1"/>
          </p:cNvSpPr>
          <p:nvPr/>
        </p:nvSpPr>
        <p:spPr bwMode="auto">
          <a:xfrm>
            <a:off x="4908550" y="260826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95" name="Line 118"/>
          <p:cNvSpPr>
            <a:spLocks noChangeShapeType="1"/>
          </p:cNvSpPr>
          <p:nvPr/>
        </p:nvSpPr>
        <p:spPr bwMode="auto">
          <a:xfrm>
            <a:off x="4908550" y="30241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96" name="Line 119"/>
          <p:cNvSpPr>
            <a:spLocks noChangeShapeType="1"/>
          </p:cNvSpPr>
          <p:nvPr/>
        </p:nvSpPr>
        <p:spPr bwMode="auto">
          <a:xfrm>
            <a:off x="4908550" y="343693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97" name="Line 120"/>
          <p:cNvSpPr>
            <a:spLocks noChangeShapeType="1"/>
          </p:cNvSpPr>
          <p:nvPr/>
        </p:nvSpPr>
        <p:spPr bwMode="auto">
          <a:xfrm>
            <a:off x="4908550" y="3851275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98" name="Line 121"/>
          <p:cNvSpPr>
            <a:spLocks noChangeShapeType="1"/>
          </p:cNvSpPr>
          <p:nvPr/>
        </p:nvSpPr>
        <p:spPr bwMode="auto">
          <a:xfrm>
            <a:off x="4908550" y="426720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99" name="Line 122"/>
          <p:cNvSpPr>
            <a:spLocks noChangeShapeType="1"/>
          </p:cNvSpPr>
          <p:nvPr/>
        </p:nvSpPr>
        <p:spPr bwMode="auto">
          <a:xfrm>
            <a:off x="4908550" y="467995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00" name="Line 123"/>
          <p:cNvSpPr>
            <a:spLocks noChangeShapeType="1"/>
          </p:cNvSpPr>
          <p:nvPr/>
        </p:nvSpPr>
        <p:spPr bwMode="auto">
          <a:xfrm>
            <a:off x="4908550" y="50942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01" name="Line 124"/>
          <p:cNvSpPr>
            <a:spLocks noChangeShapeType="1"/>
          </p:cNvSpPr>
          <p:nvPr/>
        </p:nvSpPr>
        <p:spPr bwMode="auto">
          <a:xfrm>
            <a:off x="4908550" y="551021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02" name="Line 125"/>
          <p:cNvSpPr>
            <a:spLocks noChangeShapeType="1"/>
          </p:cNvSpPr>
          <p:nvPr/>
        </p:nvSpPr>
        <p:spPr bwMode="auto">
          <a:xfrm>
            <a:off x="4908550" y="592296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03" name="Line 126"/>
          <p:cNvSpPr>
            <a:spLocks noChangeShapeType="1"/>
          </p:cNvSpPr>
          <p:nvPr/>
        </p:nvSpPr>
        <p:spPr bwMode="auto">
          <a:xfrm>
            <a:off x="4908550" y="633730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04" name="Rectangle 127"/>
          <p:cNvSpPr>
            <a:spLocks noChangeArrowheads="1"/>
          </p:cNvSpPr>
          <p:nvPr/>
        </p:nvSpPr>
        <p:spPr bwMode="auto">
          <a:xfrm>
            <a:off x="5748338" y="192405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17%</a:t>
            </a:r>
            <a:endParaRPr lang="ru-RU"/>
          </a:p>
        </p:txBody>
      </p:sp>
      <p:sp>
        <p:nvSpPr>
          <p:cNvPr id="9305" name="Rectangle 128"/>
          <p:cNvSpPr>
            <a:spLocks noChangeArrowheads="1"/>
          </p:cNvSpPr>
          <p:nvPr/>
        </p:nvSpPr>
        <p:spPr bwMode="auto">
          <a:xfrm>
            <a:off x="5699125" y="23383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16%</a:t>
            </a:r>
            <a:endParaRPr lang="ru-RU"/>
          </a:p>
        </p:txBody>
      </p:sp>
      <p:sp>
        <p:nvSpPr>
          <p:cNvPr id="9306" name="Rectangle 129"/>
          <p:cNvSpPr>
            <a:spLocks noChangeArrowheads="1"/>
          </p:cNvSpPr>
          <p:nvPr/>
        </p:nvSpPr>
        <p:spPr bwMode="auto">
          <a:xfrm>
            <a:off x="5697538" y="2752725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16%</a:t>
            </a:r>
            <a:endParaRPr lang="ru-RU"/>
          </a:p>
        </p:txBody>
      </p:sp>
      <p:sp>
        <p:nvSpPr>
          <p:cNvPr id="9307" name="Rectangle 130"/>
          <p:cNvSpPr>
            <a:spLocks noChangeArrowheads="1"/>
          </p:cNvSpPr>
          <p:nvPr/>
        </p:nvSpPr>
        <p:spPr bwMode="auto">
          <a:xfrm>
            <a:off x="5557838" y="316706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13%</a:t>
            </a:r>
            <a:endParaRPr lang="ru-RU"/>
          </a:p>
        </p:txBody>
      </p:sp>
      <p:sp>
        <p:nvSpPr>
          <p:cNvPr id="9308" name="Rectangle 131"/>
          <p:cNvSpPr>
            <a:spLocks noChangeArrowheads="1"/>
          </p:cNvSpPr>
          <p:nvPr/>
        </p:nvSpPr>
        <p:spPr bwMode="auto">
          <a:xfrm>
            <a:off x="5475288" y="358140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11%</a:t>
            </a:r>
            <a:endParaRPr lang="ru-RU"/>
          </a:p>
        </p:txBody>
      </p:sp>
      <p:sp>
        <p:nvSpPr>
          <p:cNvPr id="9309" name="Rectangle 132"/>
          <p:cNvSpPr>
            <a:spLocks noChangeArrowheads="1"/>
          </p:cNvSpPr>
          <p:nvPr/>
        </p:nvSpPr>
        <p:spPr bwMode="auto">
          <a:xfrm>
            <a:off x="5422900" y="399573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10%</a:t>
            </a:r>
            <a:endParaRPr lang="ru-RU"/>
          </a:p>
        </p:txBody>
      </p:sp>
      <p:sp>
        <p:nvSpPr>
          <p:cNvPr id="9310" name="Rectangle 133"/>
          <p:cNvSpPr>
            <a:spLocks noChangeArrowheads="1"/>
          </p:cNvSpPr>
          <p:nvPr/>
        </p:nvSpPr>
        <p:spPr bwMode="auto">
          <a:xfrm>
            <a:off x="5221288" y="4410075"/>
            <a:ext cx="165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6%</a:t>
            </a:r>
            <a:endParaRPr lang="ru-RU"/>
          </a:p>
        </p:txBody>
      </p:sp>
      <p:sp>
        <p:nvSpPr>
          <p:cNvPr id="9311" name="Rectangle 134"/>
          <p:cNvSpPr>
            <a:spLocks noChangeArrowheads="1"/>
          </p:cNvSpPr>
          <p:nvPr/>
        </p:nvSpPr>
        <p:spPr bwMode="auto">
          <a:xfrm>
            <a:off x="5160963" y="4824413"/>
            <a:ext cx="165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4%</a:t>
            </a:r>
            <a:endParaRPr lang="ru-RU"/>
          </a:p>
        </p:txBody>
      </p:sp>
      <p:sp>
        <p:nvSpPr>
          <p:cNvPr id="9312" name="Rectangle 135"/>
          <p:cNvSpPr>
            <a:spLocks noChangeArrowheads="1"/>
          </p:cNvSpPr>
          <p:nvPr/>
        </p:nvSpPr>
        <p:spPr bwMode="auto">
          <a:xfrm>
            <a:off x="5084763" y="5238750"/>
            <a:ext cx="165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3%</a:t>
            </a:r>
            <a:endParaRPr lang="ru-RU"/>
          </a:p>
        </p:txBody>
      </p:sp>
      <p:sp>
        <p:nvSpPr>
          <p:cNvPr id="9313" name="Rectangle 136"/>
          <p:cNvSpPr>
            <a:spLocks noChangeArrowheads="1"/>
          </p:cNvSpPr>
          <p:nvPr/>
        </p:nvSpPr>
        <p:spPr bwMode="auto">
          <a:xfrm>
            <a:off x="5072063" y="5653088"/>
            <a:ext cx="165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2%</a:t>
            </a:r>
            <a:endParaRPr lang="ru-RU"/>
          </a:p>
        </p:txBody>
      </p:sp>
      <p:sp>
        <p:nvSpPr>
          <p:cNvPr id="9314" name="Rectangle 137"/>
          <p:cNvSpPr>
            <a:spLocks noChangeArrowheads="1"/>
          </p:cNvSpPr>
          <p:nvPr/>
        </p:nvSpPr>
        <p:spPr bwMode="auto">
          <a:xfrm>
            <a:off x="5035550" y="6067425"/>
            <a:ext cx="165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1%</a:t>
            </a:r>
            <a:endParaRPr lang="ru-RU"/>
          </a:p>
        </p:txBody>
      </p:sp>
      <p:sp>
        <p:nvSpPr>
          <p:cNvPr id="9315" name="Rectangle 138"/>
          <p:cNvSpPr>
            <a:spLocks noChangeArrowheads="1"/>
          </p:cNvSpPr>
          <p:nvPr/>
        </p:nvSpPr>
        <p:spPr bwMode="auto">
          <a:xfrm>
            <a:off x="5892800" y="150971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21%</a:t>
            </a:r>
            <a:endParaRPr lang="ru-RU"/>
          </a:p>
        </p:txBody>
      </p:sp>
      <p:sp>
        <p:nvSpPr>
          <p:cNvPr id="9316" name="Rectangle 139"/>
          <p:cNvSpPr>
            <a:spLocks noChangeArrowheads="1"/>
          </p:cNvSpPr>
          <p:nvPr/>
        </p:nvSpPr>
        <p:spPr bwMode="auto">
          <a:xfrm>
            <a:off x="4491038" y="1509713"/>
            <a:ext cx="3794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Россия</a:t>
            </a:r>
            <a:endParaRPr lang="ru-RU"/>
          </a:p>
        </p:txBody>
      </p:sp>
      <p:sp>
        <p:nvSpPr>
          <p:cNvPr id="9317" name="Rectangle 140"/>
          <p:cNvSpPr>
            <a:spLocks noChangeArrowheads="1"/>
          </p:cNvSpPr>
          <p:nvPr/>
        </p:nvSpPr>
        <p:spPr bwMode="auto">
          <a:xfrm>
            <a:off x="4392613" y="1924050"/>
            <a:ext cx="479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Молдова</a:t>
            </a:r>
            <a:endParaRPr lang="ru-RU"/>
          </a:p>
        </p:txBody>
      </p:sp>
      <p:sp>
        <p:nvSpPr>
          <p:cNvPr id="9318" name="Rectangle 141"/>
          <p:cNvSpPr>
            <a:spLocks noChangeArrowheads="1"/>
          </p:cNvSpPr>
          <p:nvPr/>
        </p:nvSpPr>
        <p:spPr bwMode="auto">
          <a:xfrm>
            <a:off x="4432300" y="2338388"/>
            <a:ext cx="441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Украина</a:t>
            </a:r>
            <a:endParaRPr lang="ru-RU"/>
          </a:p>
        </p:txBody>
      </p:sp>
      <p:sp>
        <p:nvSpPr>
          <p:cNvPr id="9319" name="Rectangle 142"/>
          <p:cNvSpPr>
            <a:spLocks noChangeArrowheads="1"/>
          </p:cNvSpPr>
          <p:nvPr/>
        </p:nvSpPr>
        <p:spPr bwMode="auto">
          <a:xfrm>
            <a:off x="4511675" y="2752725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Грузия</a:t>
            </a:r>
            <a:endParaRPr lang="ru-RU"/>
          </a:p>
        </p:txBody>
      </p:sp>
      <p:sp>
        <p:nvSpPr>
          <p:cNvPr id="9320" name="Rectangle 143"/>
          <p:cNvSpPr>
            <a:spLocks noChangeArrowheads="1"/>
          </p:cNvSpPr>
          <p:nvPr/>
        </p:nvSpPr>
        <p:spPr bwMode="auto">
          <a:xfrm>
            <a:off x="4402138" y="3168650"/>
            <a:ext cx="4714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Армения</a:t>
            </a:r>
            <a:endParaRPr lang="ru-RU"/>
          </a:p>
        </p:txBody>
      </p:sp>
      <p:sp>
        <p:nvSpPr>
          <p:cNvPr id="9321" name="Rectangle 144"/>
          <p:cNvSpPr>
            <a:spLocks noChangeArrowheads="1"/>
          </p:cNvSpPr>
          <p:nvPr/>
        </p:nvSpPr>
        <p:spPr bwMode="auto">
          <a:xfrm>
            <a:off x="4370388" y="3581400"/>
            <a:ext cx="5064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Беларусь</a:t>
            </a:r>
            <a:endParaRPr lang="ru-RU"/>
          </a:p>
        </p:txBody>
      </p:sp>
      <p:sp>
        <p:nvSpPr>
          <p:cNvPr id="9322" name="Rectangle 145"/>
          <p:cNvSpPr>
            <a:spLocks noChangeArrowheads="1"/>
          </p:cNvSpPr>
          <p:nvPr/>
        </p:nvSpPr>
        <p:spPr bwMode="auto">
          <a:xfrm>
            <a:off x="4254500" y="3929063"/>
            <a:ext cx="6238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Среднее по</a:t>
            </a:r>
            <a:endParaRPr lang="ru-RU"/>
          </a:p>
        </p:txBody>
      </p:sp>
      <p:sp>
        <p:nvSpPr>
          <p:cNvPr id="9323" name="Rectangle 146"/>
          <p:cNvSpPr>
            <a:spLocks noChangeArrowheads="1"/>
          </p:cNvSpPr>
          <p:nvPr/>
        </p:nvSpPr>
        <p:spPr bwMode="auto">
          <a:xfrm>
            <a:off x="4265613" y="4062413"/>
            <a:ext cx="6016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11 странам</a:t>
            </a:r>
            <a:endParaRPr lang="ru-RU"/>
          </a:p>
        </p:txBody>
      </p:sp>
      <p:sp>
        <p:nvSpPr>
          <p:cNvPr id="9324" name="Rectangle 147"/>
          <p:cNvSpPr>
            <a:spLocks noChangeArrowheads="1"/>
          </p:cNvSpPr>
          <p:nvPr/>
        </p:nvSpPr>
        <p:spPr bwMode="auto">
          <a:xfrm>
            <a:off x="4162425" y="4411663"/>
            <a:ext cx="717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Азербайджан</a:t>
            </a:r>
            <a:endParaRPr lang="ru-RU"/>
          </a:p>
        </p:txBody>
      </p:sp>
      <p:sp>
        <p:nvSpPr>
          <p:cNvPr id="9325" name="Rectangle 148"/>
          <p:cNvSpPr>
            <a:spLocks noChangeArrowheads="1"/>
          </p:cNvSpPr>
          <p:nvPr/>
        </p:nvSpPr>
        <p:spPr bwMode="auto">
          <a:xfrm>
            <a:off x="4337050" y="4824413"/>
            <a:ext cx="539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Казахстан</a:t>
            </a:r>
            <a:endParaRPr lang="ru-RU"/>
          </a:p>
        </p:txBody>
      </p:sp>
      <p:sp>
        <p:nvSpPr>
          <p:cNvPr id="9326" name="Rectangle 149"/>
          <p:cNvSpPr>
            <a:spLocks noChangeArrowheads="1"/>
          </p:cNvSpPr>
          <p:nvPr/>
        </p:nvSpPr>
        <p:spPr bwMode="auto">
          <a:xfrm>
            <a:off x="4271963" y="5238750"/>
            <a:ext cx="6048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Узбекистан</a:t>
            </a:r>
            <a:endParaRPr lang="ru-RU"/>
          </a:p>
        </p:txBody>
      </p:sp>
      <p:sp>
        <p:nvSpPr>
          <p:cNvPr id="9327" name="Rectangle 150"/>
          <p:cNvSpPr>
            <a:spLocks noChangeArrowheads="1"/>
          </p:cNvSpPr>
          <p:nvPr/>
        </p:nvSpPr>
        <p:spPr bwMode="auto">
          <a:xfrm>
            <a:off x="4252913" y="5654675"/>
            <a:ext cx="6254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Кыргызстан</a:t>
            </a:r>
            <a:endParaRPr lang="ru-RU"/>
          </a:p>
        </p:txBody>
      </p:sp>
      <p:sp>
        <p:nvSpPr>
          <p:cNvPr id="9328" name="Rectangle 151"/>
          <p:cNvSpPr>
            <a:spLocks noChangeArrowheads="1"/>
          </p:cNvSpPr>
          <p:nvPr/>
        </p:nvSpPr>
        <p:spPr bwMode="auto">
          <a:xfrm>
            <a:off x="4187825" y="6067425"/>
            <a:ext cx="6905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Таджикистан</a:t>
            </a:r>
            <a:endParaRPr lang="ru-RU"/>
          </a:p>
        </p:txBody>
      </p:sp>
      <p:sp>
        <p:nvSpPr>
          <p:cNvPr id="9329" name="Rectangle 152"/>
          <p:cNvSpPr>
            <a:spLocks noChangeArrowheads="1"/>
          </p:cNvSpPr>
          <p:nvPr/>
        </p:nvSpPr>
        <p:spPr bwMode="auto">
          <a:xfrm>
            <a:off x="4129088" y="1365250"/>
            <a:ext cx="2393950" cy="49911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30" name="Rectangle 155"/>
          <p:cNvSpPr>
            <a:spLocks noChangeArrowheads="1"/>
          </p:cNvSpPr>
          <p:nvPr/>
        </p:nvSpPr>
        <p:spPr bwMode="auto">
          <a:xfrm>
            <a:off x="6616700" y="1365250"/>
            <a:ext cx="2393950" cy="49911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31" name="Rectangle 156"/>
          <p:cNvSpPr>
            <a:spLocks noChangeArrowheads="1"/>
          </p:cNvSpPr>
          <p:nvPr/>
        </p:nvSpPr>
        <p:spPr bwMode="auto">
          <a:xfrm>
            <a:off x="7431088" y="1365250"/>
            <a:ext cx="1349375" cy="415925"/>
          </a:xfrm>
          <a:prstGeom prst="rect">
            <a:avLst/>
          </a:prstGeom>
          <a:solidFill>
            <a:srgbClr val="FF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32" name="Rectangle 157"/>
          <p:cNvSpPr>
            <a:spLocks noChangeArrowheads="1"/>
          </p:cNvSpPr>
          <p:nvPr/>
        </p:nvSpPr>
        <p:spPr bwMode="auto">
          <a:xfrm>
            <a:off x="7431088" y="1781175"/>
            <a:ext cx="968375" cy="412750"/>
          </a:xfrm>
          <a:prstGeom prst="rect">
            <a:avLst/>
          </a:prstGeom>
          <a:solidFill>
            <a:srgbClr val="FF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33" name="Rectangle 158"/>
          <p:cNvSpPr>
            <a:spLocks noChangeArrowheads="1"/>
          </p:cNvSpPr>
          <p:nvPr/>
        </p:nvSpPr>
        <p:spPr bwMode="auto">
          <a:xfrm>
            <a:off x="7431088" y="2193925"/>
            <a:ext cx="844550" cy="414338"/>
          </a:xfrm>
          <a:prstGeom prst="rect">
            <a:avLst/>
          </a:prstGeom>
          <a:solidFill>
            <a:srgbClr val="FF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34" name="Rectangle 159"/>
          <p:cNvSpPr>
            <a:spLocks noChangeArrowheads="1"/>
          </p:cNvSpPr>
          <p:nvPr/>
        </p:nvSpPr>
        <p:spPr bwMode="auto">
          <a:xfrm>
            <a:off x="7431088" y="2608263"/>
            <a:ext cx="795337" cy="415925"/>
          </a:xfrm>
          <a:prstGeom prst="rect">
            <a:avLst/>
          </a:prstGeom>
          <a:solidFill>
            <a:srgbClr val="FF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35" name="Rectangle 160"/>
          <p:cNvSpPr>
            <a:spLocks noChangeArrowheads="1"/>
          </p:cNvSpPr>
          <p:nvPr/>
        </p:nvSpPr>
        <p:spPr bwMode="auto">
          <a:xfrm>
            <a:off x="7431088" y="3024188"/>
            <a:ext cx="787400" cy="412750"/>
          </a:xfrm>
          <a:prstGeom prst="rect">
            <a:avLst/>
          </a:prstGeom>
          <a:solidFill>
            <a:srgbClr val="FF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36" name="Rectangle 161"/>
          <p:cNvSpPr>
            <a:spLocks noChangeArrowheads="1"/>
          </p:cNvSpPr>
          <p:nvPr/>
        </p:nvSpPr>
        <p:spPr bwMode="auto">
          <a:xfrm>
            <a:off x="7431088" y="3436938"/>
            <a:ext cx="733425" cy="414337"/>
          </a:xfrm>
          <a:prstGeom prst="rect">
            <a:avLst/>
          </a:prstGeom>
          <a:solidFill>
            <a:srgbClr val="FF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37" name="Rectangle 162" descr="50%"/>
          <p:cNvSpPr>
            <a:spLocks noChangeArrowheads="1"/>
          </p:cNvSpPr>
          <p:nvPr/>
        </p:nvSpPr>
        <p:spPr bwMode="auto">
          <a:xfrm>
            <a:off x="7431088" y="3851275"/>
            <a:ext cx="706437" cy="415925"/>
          </a:xfrm>
          <a:prstGeom prst="rect">
            <a:avLst/>
          </a:prstGeom>
          <a:pattFill prst="pct50">
            <a:fgClr>
              <a:srgbClr val="FFCC00"/>
            </a:fgClr>
            <a:bgClr>
              <a:schemeClr val="bg2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38" name="Rectangle 163"/>
          <p:cNvSpPr>
            <a:spLocks noChangeArrowheads="1"/>
          </p:cNvSpPr>
          <p:nvPr/>
        </p:nvSpPr>
        <p:spPr bwMode="auto">
          <a:xfrm>
            <a:off x="7431088" y="3851275"/>
            <a:ext cx="706437" cy="415925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39" name="Rectangle 164"/>
          <p:cNvSpPr>
            <a:spLocks noChangeArrowheads="1"/>
          </p:cNvSpPr>
          <p:nvPr/>
        </p:nvSpPr>
        <p:spPr bwMode="auto">
          <a:xfrm>
            <a:off x="7431088" y="4267200"/>
            <a:ext cx="657225" cy="412750"/>
          </a:xfrm>
          <a:prstGeom prst="rect">
            <a:avLst/>
          </a:prstGeom>
          <a:solidFill>
            <a:srgbClr val="FF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40" name="Rectangle 165"/>
          <p:cNvSpPr>
            <a:spLocks noChangeArrowheads="1"/>
          </p:cNvSpPr>
          <p:nvPr/>
        </p:nvSpPr>
        <p:spPr bwMode="auto">
          <a:xfrm>
            <a:off x="7431088" y="4679950"/>
            <a:ext cx="482600" cy="414338"/>
          </a:xfrm>
          <a:prstGeom prst="rect">
            <a:avLst/>
          </a:prstGeom>
          <a:solidFill>
            <a:srgbClr val="FF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41" name="Rectangle 166"/>
          <p:cNvSpPr>
            <a:spLocks noChangeArrowheads="1"/>
          </p:cNvSpPr>
          <p:nvPr/>
        </p:nvSpPr>
        <p:spPr bwMode="auto">
          <a:xfrm>
            <a:off x="7431088" y="5094288"/>
            <a:ext cx="446087" cy="415925"/>
          </a:xfrm>
          <a:prstGeom prst="rect">
            <a:avLst/>
          </a:prstGeom>
          <a:solidFill>
            <a:srgbClr val="FF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42" name="Rectangle 167"/>
          <p:cNvSpPr>
            <a:spLocks noChangeArrowheads="1"/>
          </p:cNvSpPr>
          <p:nvPr/>
        </p:nvSpPr>
        <p:spPr bwMode="auto">
          <a:xfrm>
            <a:off x="7431088" y="5510213"/>
            <a:ext cx="422275" cy="412750"/>
          </a:xfrm>
          <a:prstGeom prst="rect">
            <a:avLst/>
          </a:prstGeom>
          <a:solidFill>
            <a:srgbClr val="FF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43" name="Rectangle 168"/>
          <p:cNvSpPr>
            <a:spLocks noChangeArrowheads="1"/>
          </p:cNvSpPr>
          <p:nvPr/>
        </p:nvSpPr>
        <p:spPr bwMode="auto">
          <a:xfrm>
            <a:off x="7431088" y="5922963"/>
            <a:ext cx="285750" cy="414337"/>
          </a:xfrm>
          <a:prstGeom prst="rect">
            <a:avLst/>
          </a:prstGeom>
          <a:solidFill>
            <a:srgbClr val="FF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44" name="Line 169"/>
          <p:cNvSpPr>
            <a:spLocks noChangeShapeType="1"/>
          </p:cNvSpPr>
          <p:nvPr/>
        </p:nvSpPr>
        <p:spPr bwMode="auto">
          <a:xfrm>
            <a:off x="7431088" y="1365250"/>
            <a:ext cx="1587" cy="4972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45" name="Line 170"/>
          <p:cNvSpPr>
            <a:spLocks noChangeShapeType="1"/>
          </p:cNvSpPr>
          <p:nvPr/>
        </p:nvSpPr>
        <p:spPr bwMode="auto">
          <a:xfrm>
            <a:off x="7396163" y="136525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46" name="Line 171"/>
          <p:cNvSpPr>
            <a:spLocks noChangeShapeType="1"/>
          </p:cNvSpPr>
          <p:nvPr/>
        </p:nvSpPr>
        <p:spPr bwMode="auto">
          <a:xfrm>
            <a:off x="7396163" y="1781175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47" name="Line 172"/>
          <p:cNvSpPr>
            <a:spLocks noChangeShapeType="1"/>
          </p:cNvSpPr>
          <p:nvPr/>
        </p:nvSpPr>
        <p:spPr bwMode="auto">
          <a:xfrm>
            <a:off x="7396163" y="2193925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48" name="Line 173"/>
          <p:cNvSpPr>
            <a:spLocks noChangeShapeType="1"/>
          </p:cNvSpPr>
          <p:nvPr/>
        </p:nvSpPr>
        <p:spPr bwMode="auto">
          <a:xfrm>
            <a:off x="7396163" y="260826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49" name="Line 174"/>
          <p:cNvSpPr>
            <a:spLocks noChangeShapeType="1"/>
          </p:cNvSpPr>
          <p:nvPr/>
        </p:nvSpPr>
        <p:spPr bwMode="auto">
          <a:xfrm>
            <a:off x="7396163" y="30241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50" name="Line 175"/>
          <p:cNvSpPr>
            <a:spLocks noChangeShapeType="1"/>
          </p:cNvSpPr>
          <p:nvPr/>
        </p:nvSpPr>
        <p:spPr bwMode="auto">
          <a:xfrm>
            <a:off x="7396163" y="343693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51" name="Line 176"/>
          <p:cNvSpPr>
            <a:spLocks noChangeShapeType="1"/>
          </p:cNvSpPr>
          <p:nvPr/>
        </p:nvSpPr>
        <p:spPr bwMode="auto">
          <a:xfrm>
            <a:off x="7396163" y="3851275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52" name="Line 177"/>
          <p:cNvSpPr>
            <a:spLocks noChangeShapeType="1"/>
          </p:cNvSpPr>
          <p:nvPr/>
        </p:nvSpPr>
        <p:spPr bwMode="auto">
          <a:xfrm>
            <a:off x="7396163" y="426720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53" name="Line 178"/>
          <p:cNvSpPr>
            <a:spLocks noChangeShapeType="1"/>
          </p:cNvSpPr>
          <p:nvPr/>
        </p:nvSpPr>
        <p:spPr bwMode="auto">
          <a:xfrm>
            <a:off x="7396163" y="467995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54" name="Line 179"/>
          <p:cNvSpPr>
            <a:spLocks noChangeShapeType="1"/>
          </p:cNvSpPr>
          <p:nvPr/>
        </p:nvSpPr>
        <p:spPr bwMode="auto">
          <a:xfrm>
            <a:off x="7396163" y="50942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55" name="Line 180"/>
          <p:cNvSpPr>
            <a:spLocks noChangeShapeType="1"/>
          </p:cNvSpPr>
          <p:nvPr/>
        </p:nvSpPr>
        <p:spPr bwMode="auto">
          <a:xfrm>
            <a:off x="7396163" y="551021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56" name="Line 181"/>
          <p:cNvSpPr>
            <a:spLocks noChangeShapeType="1"/>
          </p:cNvSpPr>
          <p:nvPr/>
        </p:nvSpPr>
        <p:spPr bwMode="auto">
          <a:xfrm>
            <a:off x="7396163" y="592296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57" name="Line 182"/>
          <p:cNvSpPr>
            <a:spLocks noChangeShapeType="1"/>
          </p:cNvSpPr>
          <p:nvPr/>
        </p:nvSpPr>
        <p:spPr bwMode="auto">
          <a:xfrm>
            <a:off x="7396163" y="633730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58" name="Rectangle 183"/>
          <p:cNvSpPr>
            <a:spLocks noChangeArrowheads="1"/>
          </p:cNvSpPr>
          <p:nvPr/>
        </p:nvSpPr>
        <p:spPr bwMode="auto">
          <a:xfrm>
            <a:off x="8428038" y="192405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22%</a:t>
            </a:r>
            <a:endParaRPr lang="ru-RU"/>
          </a:p>
        </p:txBody>
      </p:sp>
      <p:sp>
        <p:nvSpPr>
          <p:cNvPr id="9359" name="Rectangle 184"/>
          <p:cNvSpPr>
            <a:spLocks noChangeArrowheads="1"/>
          </p:cNvSpPr>
          <p:nvPr/>
        </p:nvSpPr>
        <p:spPr bwMode="auto">
          <a:xfrm>
            <a:off x="8302625" y="23383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19%</a:t>
            </a:r>
            <a:endParaRPr lang="ru-RU"/>
          </a:p>
        </p:txBody>
      </p:sp>
      <p:sp>
        <p:nvSpPr>
          <p:cNvPr id="9360" name="Rectangle 185"/>
          <p:cNvSpPr>
            <a:spLocks noChangeArrowheads="1"/>
          </p:cNvSpPr>
          <p:nvPr/>
        </p:nvSpPr>
        <p:spPr bwMode="auto">
          <a:xfrm>
            <a:off x="8255000" y="2752725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18%</a:t>
            </a:r>
            <a:endParaRPr lang="ru-RU"/>
          </a:p>
        </p:txBody>
      </p:sp>
      <p:sp>
        <p:nvSpPr>
          <p:cNvPr id="9361" name="Rectangle 186"/>
          <p:cNvSpPr>
            <a:spLocks noChangeArrowheads="1"/>
          </p:cNvSpPr>
          <p:nvPr/>
        </p:nvSpPr>
        <p:spPr bwMode="auto">
          <a:xfrm>
            <a:off x="8245475" y="316706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18%</a:t>
            </a:r>
            <a:endParaRPr lang="ru-RU"/>
          </a:p>
        </p:txBody>
      </p:sp>
      <p:sp>
        <p:nvSpPr>
          <p:cNvPr id="9362" name="Rectangle 187"/>
          <p:cNvSpPr>
            <a:spLocks noChangeArrowheads="1"/>
          </p:cNvSpPr>
          <p:nvPr/>
        </p:nvSpPr>
        <p:spPr bwMode="auto">
          <a:xfrm>
            <a:off x="8191500" y="358140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16%</a:t>
            </a:r>
            <a:endParaRPr lang="ru-RU"/>
          </a:p>
        </p:txBody>
      </p:sp>
      <p:sp>
        <p:nvSpPr>
          <p:cNvPr id="9363" name="Rectangle 188"/>
          <p:cNvSpPr>
            <a:spLocks noChangeArrowheads="1"/>
          </p:cNvSpPr>
          <p:nvPr/>
        </p:nvSpPr>
        <p:spPr bwMode="auto">
          <a:xfrm>
            <a:off x="8164513" y="399573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16%</a:t>
            </a:r>
            <a:endParaRPr lang="ru-RU"/>
          </a:p>
        </p:txBody>
      </p:sp>
      <p:sp>
        <p:nvSpPr>
          <p:cNvPr id="9364" name="Rectangle 189"/>
          <p:cNvSpPr>
            <a:spLocks noChangeArrowheads="1"/>
          </p:cNvSpPr>
          <p:nvPr/>
        </p:nvSpPr>
        <p:spPr bwMode="auto">
          <a:xfrm>
            <a:off x="8115300" y="4410075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15%</a:t>
            </a:r>
            <a:endParaRPr lang="ru-RU"/>
          </a:p>
        </p:txBody>
      </p:sp>
      <p:sp>
        <p:nvSpPr>
          <p:cNvPr id="9365" name="Rectangle 190"/>
          <p:cNvSpPr>
            <a:spLocks noChangeArrowheads="1"/>
          </p:cNvSpPr>
          <p:nvPr/>
        </p:nvSpPr>
        <p:spPr bwMode="auto">
          <a:xfrm>
            <a:off x="7942263" y="482441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11%</a:t>
            </a:r>
            <a:endParaRPr lang="ru-RU"/>
          </a:p>
        </p:txBody>
      </p:sp>
      <p:sp>
        <p:nvSpPr>
          <p:cNvPr id="9366" name="Rectangle 191"/>
          <p:cNvSpPr>
            <a:spLocks noChangeArrowheads="1"/>
          </p:cNvSpPr>
          <p:nvPr/>
        </p:nvSpPr>
        <p:spPr bwMode="auto">
          <a:xfrm>
            <a:off x="7904163" y="523875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10%</a:t>
            </a:r>
            <a:endParaRPr lang="ru-RU"/>
          </a:p>
        </p:txBody>
      </p:sp>
      <p:sp>
        <p:nvSpPr>
          <p:cNvPr id="9367" name="Rectangle 192"/>
          <p:cNvSpPr>
            <a:spLocks noChangeArrowheads="1"/>
          </p:cNvSpPr>
          <p:nvPr/>
        </p:nvSpPr>
        <p:spPr bwMode="auto">
          <a:xfrm>
            <a:off x="7881938" y="56530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10%</a:t>
            </a:r>
            <a:endParaRPr lang="ru-RU"/>
          </a:p>
        </p:txBody>
      </p:sp>
      <p:sp>
        <p:nvSpPr>
          <p:cNvPr id="9368" name="Rectangle 193"/>
          <p:cNvSpPr>
            <a:spLocks noChangeArrowheads="1"/>
          </p:cNvSpPr>
          <p:nvPr/>
        </p:nvSpPr>
        <p:spPr bwMode="auto">
          <a:xfrm>
            <a:off x="7743825" y="6067425"/>
            <a:ext cx="165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6%</a:t>
            </a:r>
            <a:endParaRPr lang="ru-RU"/>
          </a:p>
        </p:txBody>
      </p:sp>
      <p:sp>
        <p:nvSpPr>
          <p:cNvPr id="9369" name="Rectangle 194"/>
          <p:cNvSpPr>
            <a:spLocks noChangeArrowheads="1"/>
          </p:cNvSpPr>
          <p:nvPr/>
        </p:nvSpPr>
        <p:spPr bwMode="auto">
          <a:xfrm>
            <a:off x="8774113" y="150971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30%</a:t>
            </a:r>
            <a:endParaRPr lang="ru-RU"/>
          </a:p>
        </p:txBody>
      </p:sp>
      <p:sp>
        <p:nvSpPr>
          <p:cNvPr id="9370" name="Rectangle 195"/>
          <p:cNvSpPr>
            <a:spLocks noChangeArrowheads="1"/>
          </p:cNvSpPr>
          <p:nvPr/>
        </p:nvSpPr>
        <p:spPr bwMode="auto">
          <a:xfrm>
            <a:off x="6650038" y="1509713"/>
            <a:ext cx="717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Азербайджан</a:t>
            </a:r>
            <a:endParaRPr lang="ru-RU"/>
          </a:p>
        </p:txBody>
      </p:sp>
      <p:sp>
        <p:nvSpPr>
          <p:cNvPr id="9371" name="Rectangle 196"/>
          <p:cNvSpPr>
            <a:spLocks noChangeArrowheads="1"/>
          </p:cNvSpPr>
          <p:nvPr/>
        </p:nvSpPr>
        <p:spPr bwMode="auto">
          <a:xfrm>
            <a:off x="6675438" y="1924050"/>
            <a:ext cx="6905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Таджикистан</a:t>
            </a:r>
            <a:endParaRPr lang="ru-RU"/>
          </a:p>
        </p:txBody>
      </p:sp>
      <p:sp>
        <p:nvSpPr>
          <p:cNvPr id="9372" name="Rectangle 197"/>
          <p:cNvSpPr>
            <a:spLocks noChangeArrowheads="1"/>
          </p:cNvSpPr>
          <p:nvPr/>
        </p:nvSpPr>
        <p:spPr bwMode="auto">
          <a:xfrm>
            <a:off x="6759575" y="2338388"/>
            <a:ext cx="6048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Узбекистан</a:t>
            </a:r>
            <a:endParaRPr lang="ru-RU"/>
          </a:p>
        </p:txBody>
      </p:sp>
      <p:sp>
        <p:nvSpPr>
          <p:cNvPr id="9373" name="Rectangle 198"/>
          <p:cNvSpPr>
            <a:spLocks noChangeArrowheads="1"/>
          </p:cNvSpPr>
          <p:nvPr/>
        </p:nvSpPr>
        <p:spPr bwMode="auto">
          <a:xfrm>
            <a:off x="6740525" y="2752725"/>
            <a:ext cx="6254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Кыргызстан</a:t>
            </a:r>
            <a:endParaRPr lang="ru-RU"/>
          </a:p>
        </p:txBody>
      </p:sp>
      <p:sp>
        <p:nvSpPr>
          <p:cNvPr id="9374" name="Rectangle 199"/>
          <p:cNvSpPr>
            <a:spLocks noChangeArrowheads="1"/>
          </p:cNvSpPr>
          <p:nvPr/>
        </p:nvSpPr>
        <p:spPr bwMode="auto">
          <a:xfrm>
            <a:off x="6824663" y="3168650"/>
            <a:ext cx="539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Казахстан</a:t>
            </a:r>
            <a:endParaRPr lang="ru-RU"/>
          </a:p>
        </p:txBody>
      </p:sp>
      <p:sp>
        <p:nvSpPr>
          <p:cNvPr id="9375" name="Rectangle 200"/>
          <p:cNvSpPr>
            <a:spLocks noChangeArrowheads="1"/>
          </p:cNvSpPr>
          <p:nvPr/>
        </p:nvSpPr>
        <p:spPr bwMode="auto">
          <a:xfrm>
            <a:off x="6999288" y="3581400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Грузия</a:t>
            </a:r>
            <a:endParaRPr lang="ru-RU"/>
          </a:p>
        </p:txBody>
      </p:sp>
      <p:sp>
        <p:nvSpPr>
          <p:cNvPr id="9376" name="Rectangle 201"/>
          <p:cNvSpPr>
            <a:spLocks noChangeArrowheads="1"/>
          </p:cNvSpPr>
          <p:nvPr/>
        </p:nvSpPr>
        <p:spPr bwMode="auto">
          <a:xfrm>
            <a:off x="6742113" y="3929063"/>
            <a:ext cx="6238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Среднее по</a:t>
            </a:r>
            <a:endParaRPr lang="ru-RU"/>
          </a:p>
        </p:txBody>
      </p:sp>
      <p:sp>
        <p:nvSpPr>
          <p:cNvPr id="9377" name="Rectangle 202"/>
          <p:cNvSpPr>
            <a:spLocks noChangeArrowheads="1"/>
          </p:cNvSpPr>
          <p:nvPr/>
        </p:nvSpPr>
        <p:spPr bwMode="auto">
          <a:xfrm>
            <a:off x="6753225" y="4062413"/>
            <a:ext cx="6016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11 странам</a:t>
            </a:r>
            <a:endParaRPr lang="ru-RU"/>
          </a:p>
        </p:txBody>
      </p:sp>
      <p:sp>
        <p:nvSpPr>
          <p:cNvPr id="9378" name="Rectangle 203"/>
          <p:cNvSpPr>
            <a:spLocks noChangeArrowheads="1"/>
          </p:cNvSpPr>
          <p:nvPr/>
        </p:nvSpPr>
        <p:spPr bwMode="auto">
          <a:xfrm>
            <a:off x="6978650" y="4411663"/>
            <a:ext cx="3794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Россия</a:t>
            </a:r>
            <a:endParaRPr lang="ru-RU"/>
          </a:p>
        </p:txBody>
      </p:sp>
      <p:sp>
        <p:nvSpPr>
          <p:cNvPr id="9379" name="Rectangle 204"/>
          <p:cNvSpPr>
            <a:spLocks noChangeArrowheads="1"/>
          </p:cNvSpPr>
          <p:nvPr/>
        </p:nvSpPr>
        <p:spPr bwMode="auto">
          <a:xfrm>
            <a:off x="6889750" y="4824413"/>
            <a:ext cx="4714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Армения</a:t>
            </a:r>
            <a:endParaRPr lang="ru-RU"/>
          </a:p>
        </p:txBody>
      </p:sp>
      <p:sp>
        <p:nvSpPr>
          <p:cNvPr id="9380" name="Rectangle 205"/>
          <p:cNvSpPr>
            <a:spLocks noChangeArrowheads="1"/>
          </p:cNvSpPr>
          <p:nvPr/>
        </p:nvSpPr>
        <p:spPr bwMode="auto">
          <a:xfrm>
            <a:off x="6858000" y="5238750"/>
            <a:ext cx="5064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Беларусь</a:t>
            </a:r>
            <a:endParaRPr lang="ru-RU"/>
          </a:p>
        </p:txBody>
      </p:sp>
      <p:sp>
        <p:nvSpPr>
          <p:cNvPr id="9381" name="Rectangle 206"/>
          <p:cNvSpPr>
            <a:spLocks noChangeArrowheads="1"/>
          </p:cNvSpPr>
          <p:nvPr/>
        </p:nvSpPr>
        <p:spPr bwMode="auto">
          <a:xfrm>
            <a:off x="6919913" y="5654675"/>
            <a:ext cx="441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Украина</a:t>
            </a:r>
            <a:endParaRPr lang="ru-RU"/>
          </a:p>
        </p:txBody>
      </p:sp>
      <p:sp>
        <p:nvSpPr>
          <p:cNvPr id="9382" name="Rectangle 207"/>
          <p:cNvSpPr>
            <a:spLocks noChangeArrowheads="1"/>
          </p:cNvSpPr>
          <p:nvPr/>
        </p:nvSpPr>
        <p:spPr bwMode="auto">
          <a:xfrm>
            <a:off x="6880225" y="6067425"/>
            <a:ext cx="479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Молдова</a:t>
            </a:r>
            <a:endParaRPr lang="ru-RU"/>
          </a:p>
        </p:txBody>
      </p:sp>
      <p:sp>
        <p:nvSpPr>
          <p:cNvPr id="9383" name="Rectangle 208"/>
          <p:cNvSpPr>
            <a:spLocks noChangeArrowheads="1"/>
          </p:cNvSpPr>
          <p:nvPr/>
        </p:nvSpPr>
        <p:spPr bwMode="auto">
          <a:xfrm>
            <a:off x="6616700" y="1365250"/>
            <a:ext cx="2393950" cy="49911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84" name="Rectangle 209"/>
          <p:cNvSpPr>
            <a:spLocks noChangeArrowheads="1"/>
          </p:cNvSpPr>
          <p:nvPr/>
        </p:nvSpPr>
        <p:spPr bwMode="auto">
          <a:xfrm>
            <a:off x="3203575" y="5949950"/>
            <a:ext cx="792163" cy="371475"/>
          </a:xfrm>
          <a:prstGeom prst="rect">
            <a:avLst/>
          </a:prstGeom>
          <a:solidFill>
            <a:srgbClr val="99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900"/>
              <a:t>СНГ</a:t>
            </a:r>
          </a:p>
        </p:txBody>
      </p:sp>
      <p:sp>
        <p:nvSpPr>
          <p:cNvPr id="9385" name="Rectangle 210"/>
          <p:cNvSpPr>
            <a:spLocks noChangeArrowheads="1"/>
          </p:cNvSpPr>
          <p:nvPr/>
        </p:nvSpPr>
        <p:spPr bwMode="auto">
          <a:xfrm>
            <a:off x="5689600" y="5949950"/>
            <a:ext cx="792163" cy="371475"/>
          </a:xfrm>
          <a:prstGeom prst="rect">
            <a:avLst/>
          </a:prstGeom>
          <a:solidFill>
            <a:srgbClr val="660066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ЕС</a:t>
            </a:r>
          </a:p>
        </p:txBody>
      </p:sp>
      <p:sp>
        <p:nvSpPr>
          <p:cNvPr id="9386" name="Rectangle 211"/>
          <p:cNvSpPr>
            <a:spLocks noChangeArrowheads="1"/>
          </p:cNvSpPr>
          <p:nvPr/>
        </p:nvSpPr>
        <p:spPr bwMode="auto">
          <a:xfrm>
            <a:off x="8196263" y="5949950"/>
            <a:ext cx="792162" cy="371475"/>
          </a:xfrm>
          <a:prstGeom prst="rect">
            <a:avLst/>
          </a:prstGeom>
          <a:solidFill>
            <a:srgbClr val="FFCC0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900"/>
              <a:t>Внешний мир</a:t>
            </a:r>
          </a:p>
        </p:txBody>
      </p:sp>
      <p:sp>
        <p:nvSpPr>
          <p:cNvPr id="9387" name="Text Box 103"/>
          <p:cNvSpPr txBox="1">
            <a:spLocks noChangeArrowheads="1"/>
          </p:cNvSpPr>
          <p:nvPr/>
        </p:nvSpPr>
        <p:spPr bwMode="auto">
          <a:xfrm>
            <a:off x="107950" y="1844675"/>
            <a:ext cx="15843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База экономического притяжения к СНГ наиболее велика в Молдове и странах ЦА.</a:t>
            </a:r>
          </a:p>
          <a:p>
            <a:pPr>
              <a:spcBef>
                <a:spcPct val="50000"/>
              </a:spcBef>
            </a:pPr>
            <a:r>
              <a:rPr lang="ru-RU" sz="1400"/>
              <a:t>База экономического притяжения к ЕС – в России, Молдове, Украине, Грузии.</a:t>
            </a:r>
          </a:p>
          <a:p>
            <a:pPr>
              <a:spcBef>
                <a:spcPct val="50000"/>
              </a:spcBef>
            </a:pPr>
            <a:r>
              <a:rPr lang="ru-RU" sz="1400"/>
              <a:t>Ориентация на внешний мир больше других характерна для Азербайджана</a:t>
            </a:r>
          </a:p>
        </p:txBody>
      </p:sp>
      <p:sp>
        <p:nvSpPr>
          <p:cNvPr id="2" name="Овал 1"/>
          <p:cNvSpPr/>
          <p:nvPr/>
        </p:nvSpPr>
        <p:spPr>
          <a:xfrm>
            <a:off x="1643063" y="5922963"/>
            <a:ext cx="1190625" cy="43338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814888" y="276225"/>
            <a:ext cx="414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ПРИОРИТЕТЫ ПО СТРАНАМ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7950" y="1052513"/>
            <a:ext cx="8928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>
                <a:solidFill>
                  <a:srgbClr val="5F5F5F"/>
                </a:solidFill>
              </a:rPr>
              <a:t>Доли приверженцев условных «открытости» и «закрытости» в населении стран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6553200"/>
            <a:ext cx="205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Все страны</a:t>
            </a:r>
          </a:p>
        </p:txBody>
      </p:sp>
      <p:sp>
        <p:nvSpPr>
          <p:cNvPr id="10246" name="Rectangle 174"/>
          <p:cNvSpPr>
            <a:spLocks noChangeArrowheads="1"/>
          </p:cNvSpPr>
          <p:nvPr/>
        </p:nvSpPr>
        <p:spPr bwMode="auto">
          <a:xfrm>
            <a:off x="2867025" y="1365250"/>
            <a:ext cx="2743200" cy="49911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Rectangle 175"/>
          <p:cNvSpPr>
            <a:spLocks noChangeArrowheads="1"/>
          </p:cNvSpPr>
          <p:nvPr/>
        </p:nvSpPr>
        <p:spPr bwMode="auto">
          <a:xfrm>
            <a:off x="3679825" y="1365250"/>
            <a:ext cx="1658938" cy="415925"/>
          </a:xfrm>
          <a:prstGeom prst="rect">
            <a:avLst/>
          </a:prstGeom>
          <a:solidFill>
            <a:srgbClr val="3366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Rectangle 176"/>
          <p:cNvSpPr>
            <a:spLocks noChangeArrowheads="1"/>
          </p:cNvSpPr>
          <p:nvPr/>
        </p:nvSpPr>
        <p:spPr bwMode="auto">
          <a:xfrm>
            <a:off x="3679825" y="1781175"/>
            <a:ext cx="1092200" cy="412750"/>
          </a:xfrm>
          <a:prstGeom prst="rect">
            <a:avLst/>
          </a:prstGeom>
          <a:solidFill>
            <a:srgbClr val="3366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Rectangle 177"/>
          <p:cNvSpPr>
            <a:spLocks noChangeArrowheads="1"/>
          </p:cNvSpPr>
          <p:nvPr/>
        </p:nvSpPr>
        <p:spPr bwMode="auto">
          <a:xfrm>
            <a:off x="3679825" y="2193925"/>
            <a:ext cx="1076325" cy="414338"/>
          </a:xfrm>
          <a:prstGeom prst="rect">
            <a:avLst/>
          </a:prstGeom>
          <a:solidFill>
            <a:srgbClr val="3366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Rectangle 178"/>
          <p:cNvSpPr>
            <a:spLocks noChangeArrowheads="1"/>
          </p:cNvSpPr>
          <p:nvPr/>
        </p:nvSpPr>
        <p:spPr bwMode="auto">
          <a:xfrm>
            <a:off x="3679825" y="2608263"/>
            <a:ext cx="1044575" cy="415925"/>
          </a:xfrm>
          <a:prstGeom prst="rect">
            <a:avLst/>
          </a:prstGeom>
          <a:solidFill>
            <a:srgbClr val="3366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Rectangle 179"/>
          <p:cNvSpPr>
            <a:spLocks noChangeArrowheads="1"/>
          </p:cNvSpPr>
          <p:nvPr/>
        </p:nvSpPr>
        <p:spPr bwMode="auto">
          <a:xfrm>
            <a:off x="3679825" y="3024188"/>
            <a:ext cx="1011238" cy="412750"/>
          </a:xfrm>
          <a:prstGeom prst="rect">
            <a:avLst/>
          </a:prstGeom>
          <a:solidFill>
            <a:srgbClr val="3366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Rectangle 180"/>
          <p:cNvSpPr>
            <a:spLocks noChangeArrowheads="1"/>
          </p:cNvSpPr>
          <p:nvPr/>
        </p:nvSpPr>
        <p:spPr bwMode="auto">
          <a:xfrm>
            <a:off x="3679825" y="3436938"/>
            <a:ext cx="984250" cy="414337"/>
          </a:xfrm>
          <a:prstGeom prst="rect">
            <a:avLst/>
          </a:prstGeom>
          <a:solidFill>
            <a:srgbClr val="3366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Rectangle 181" descr="50%"/>
          <p:cNvSpPr>
            <a:spLocks noChangeArrowheads="1"/>
          </p:cNvSpPr>
          <p:nvPr/>
        </p:nvSpPr>
        <p:spPr bwMode="auto">
          <a:xfrm>
            <a:off x="3679825" y="3851275"/>
            <a:ext cx="952500" cy="415925"/>
          </a:xfrm>
          <a:prstGeom prst="rect">
            <a:avLst/>
          </a:prstGeom>
          <a:pattFill prst="pct50">
            <a:fgClr>
              <a:srgbClr val="3366FF"/>
            </a:fgClr>
            <a:bgClr>
              <a:srgbClr val="FFFFFF"/>
            </a:bgClr>
          </a:patt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Rectangle 182"/>
          <p:cNvSpPr>
            <a:spLocks noChangeArrowheads="1"/>
          </p:cNvSpPr>
          <p:nvPr/>
        </p:nvSpPr>
        <p:spPr bwMode="auto">
          <a:xfrm>
            <a:off x="3679825" y="4267200"/>
            <a:ext cx="790575" cy="412750"/>
          </a:xfrm>
          <a:prstGeom prst="rect">
            <a:avLst/>
          </a:prstGeom>
          <a:solidFill>
            <a:srgbClr val="3366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Rectangle 183"/>
          <p:cNvSpPr>
            <a:spLocks noChangeArrowheads="1"/>
          </p:cNvSpPr>
          <p:nvPr/>
        </p:nvSpPr>
        <p:spPr bwMode="auto">
          <a:xfrm>
            <a:off x="3679825" y="4679950"/>
            <a:ext cx="752475" cy="414338"/>
          </a:xfrm>
          <a:prstGeom prst="rect">
            <a:avLst/>
          </a:prstGeom>
          <a:solidFill>
            <a:srgbClr val="3366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Rectangle 184"/>
          <p:cNvSpPr>
            <a:spLocks noChangeArrowheads="1"/>
          </p:cNvSpPr>
          <p:nvPr/>
        </p:nvSpPr>
        <p:spPr bwMode="auto">
          <a:xfrm>
            <a:off x="3679825" y="5094288"/>
            <a:ext cx="725488" cy="415925"/>
          </a:xfrm>
          <a:prstGeom prst="rect">
            <a:avLst/>
          </a:prstGeom>
          <a:solidFill>
            <a:srgbClr val="3366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Rectangle 185"/>
          <p:cNvSpPr>
            <a:spLocks noChangeArrowheads="1"/>
          </p:cNvSpPr>
          <p:nvPr/>
        </p:nvSpPr>
        <p:spPr bwMode="auto">
          <a:xfrm>
            <a:off x="3679825" y="5510213"/>
            <a:ext cx="688975" cy="412750"/>
          </a:xfrm>
          <a:prstGeom prst="rect">
            <a:avLst/>
          </a:prstGeom>
          <a:solidFill>
            <a:srgbClr val="3366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Rectangle 186"/>
          <p:cNvSpPr>
            <a:spLocks noChangeArrowheads="1"/>
          </p:cNvSpPr>
          <p:nvPr/>
        </p:nvSpPr>
        <p:spPr bwMode="auto">
          <a:xfrm>
            <a:off x="3679825" y="5922963"/>
            <a:ext cx="652463" cy="414337"/>
          </a:xfrm>
          <a:prstGeom prst="rect">
            <a:avLst/>
          </a:prstGeom>
          <a:solidFill>
            <a:srgbClr val="3366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7"/>
          <p:cNvSpPr>
            <a:spLocks noChangeShapeType="1"/>
          </p:cNvSpPr>
          <p:nvPr/>
        </p:nvSpPr>
        <p:spPr bwMode="auto">
          <a:xfrm>
            <a:off x="3679825" y="1365250"/>
            <a:ext cx="1588" cy="4972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8"/>
          <p:cNvSpPr>
            <a:spLocks noChangeShapeType="1"/>
          </p:cNvSpPr>
          <p:nvPr/>
        </p:nvSpPr>
        <p:spPr bwMode="auto">
          <a:xfrm>
            <a:off x="3646488" y="1365250"/>
            <a:ext cx="33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9"/>
          <p:cNvSpPr>
            <a:spLocks noChangeShapeType="1"/>
          </p:cNvSpPr>
          <p:nvPr/>
        </p:nvSpPr>
        <p:spPr bwMode="auto">
          <a:xfrm>
            <a:off x="3646488" y="1781175"/>
            <a:ext cx="33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90"/>
          <p:cNvSpPr>
            <a:spLocks noChangeShapeType="1"/>
          </p:cNvSpPr>
          <p:nvPr/>
        </p:nvSpPr>
        <p:spPr bwMode="auto">
          <a:xfrm>
            <a:off x="3646488" y="2193925"/>
            <a:ext cx="33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91"/>
          <p:cNvSpPr>
            <a:spLocks noChangeShapeType="1"/>
          </p:cNvSpPr>
          <p:nvPr/>
        </p:nvSpPr>
        <p:spPr bwMode="auto">
          <a:xfrm>
            <a:off x="3646488" y="260826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2"/>
          <p:cNvSpPr>
            <a:spLocks noChangeShapeType="1"/>
          </p:cNvSpPr>
          <p:nvPr/>
        </p:nvSpPr>
        <p:spPr bwMode="auto">
          <a:xfrm>
            <a:off x="3646488" y="3024188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3"/>
          <p:cNvSpPr>
            <a:spLocks noChangeShapeType="1"/>
          </p:cNvSpPr>
          <p:nvPr/>
        </p:nvSpPr>
        <p:spPr bwMode="auto">
          <a:xfrm>
            <a:off x="3646488" y="3436938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4"/>
          <p:cNvSpPr>
            <a:spLocks noChangeShapeType="1"/>
          </p:cNvSpPr>
          <p:nvPr/>
        </p:nvSpPr>
        <p:spPr bwMode="auto">
          <a:xfrm>
            <a:off x="3646488" y="3851275"/>
            <a:ext cx="33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195"/>
          <p:cNvSpPr>
            <a:spLocks noChangeShapeType="1"/>
          </p:cNvSpPr>
          <p:nvPr/>
        </p:nvSpPr>
        <p:spPr bwMode="auto">
          <a:xfrm>
            <a:off x="3646488" y="4267200"/>
            <a:ext cx="33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196"/>
          <p:cNvSpPr>
            <a:spLocks noChangeShapeType="1"/>
          </p:cNvSpPr>
          <p:nvPr/>
        </p:nvSpPr>
        <p:spPr bwMode="auto">
          <a:xfrm>
            <a:off x="3646488" y="4679950"/>
            <a:ext cx="33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197"/>
          <p:cNvSpPr>
            <a:spLocks noChangeShapeType="1"/>
          </p:cNvSpPr>
          <p:nvPr/>
        </p:nvSpPr>
        <p:spPr bwMode="auto">
          <a:xfrm>
            <a:off x="3646488" y="5094288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198"/>
          <p:cNvSpPr>
            <a:spLocks noChangeShapeType="1"/>
          </p:cNvSpPr>
          <p:nvPr/>
        </p:nvSpPr>
        <p:spPr bwMode="auto">
          <a:xfrm>
            <a:off x="3646488" y="55102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199"/>
          <p:cNvSpPr>
            <a:spLocks noChangeShapeType="1"/>
          </p:cNvSpPr>
          <p:nvPr/>
        </p:nvSpPr>
        <p:spPr bwMode="auto">
          <a:xfrm>
            <a:off x="3646488" y="592296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00"/>
          <p:cNvSpPr>
            <a:spLocks noChangeShapeType="1"/>
          </p:cNvSpPr>
          <p:nvPr/>
        </p:nvSpPr>
        <p:spPr bwMode="auto">
          <a:xfrm>
            <a:off x="3646488" y="6337300"/>
            <a:ext cx="33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Rectangle 201"/>
          <p:cNvSpPr>
            <a:spLocks noChangeArrowheads="1"/>
          </p:cNvSpPr>
          <p:nvPr/>
        </p:nvSpPr>
        <p:spPr bwMode="auto">
          <a:xfrm>
            <a:off x="4799013" y="192405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34%</a:t>
            </a:r>
            <a:endParaRPr lang="ru-RU"/>
          </a:p>
        </p:txBody>
      </p:sp>
      <p:sp>
        <p:nvSpPr>
          <p:cNvPr id="10274" name="Rectangle 202"/>
          <p:cNvSpPr>
            <a:spLocks noChangeArrowheads="1"/>
          </p:cNvSpPr>
          <p:nvPr/>
        </p:nvSpPr>
        <p:spPr bwMode="auto">
          <a:xfrm>
            <a:off x="4783138" y="23383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34%</a:t>
            </a:r>
            <a:endParaRPr lang="ru-RU"/>
          </a:p>
        </p:txBody>
      </p:sp>
      <p:sp>
        <p:nvSpPr>
          <p:cNvPr id="10275" name="Rectangle 203"/>
          <p:cNvSpPr>
            <a:spLocks noChangeArrowheads="1"/>
          </p:cNvSpPr>
          <p:nvPr/>
        </p:nvSpPr>
        <p:spPr bwMode="auto">
          <a:xfrm>
            <a:off x="4752975" y="2752725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33%</a:t>
            </a:r>
            <a:endParaRPr lang="ru-RU"/>
          </a:p>
        </p:txBody>
      </p:sp>
      <p:sp>
        <p:nvSpPr>
          <p:cNvPr id="10276" name="Rectangle 204"/>
          <p:cNvSpPr>
            <a:spLocks noChangeArrowheads="1"/>
          </p:cNvSpPr>
          <p:nvPr/>
        </p:nvSpPr>
        <p:spPr bwMode="auto">
          <a:xfrm>
            <a:off x="4718050" y="316706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32%</a:t>
            </a:r>
            <a:endParaRPr lang="ru-RU"/>
          </a:p>
        </p:txBody>
      </p:sp>
      <p:sp>
        <p:nvSpPr>
          <p:cNvPr id="10277" name="Rectangle 205"/>
          <p:cNvSpPr>
            <a:spLocks noChangeArrowheads="1"/>
          </p:cNvSpPr>
          <p:nvPr/>
        </p:nvSpPr>
        <p:spPr bwMode="auto">
          <a:xfrm>
            <a:off x="4691063" y="358140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31%</a:t>
            </a:r>
            <a:endParaRPr lang="ru-RU"/>
          </a:p>
        </p:txBody>
      </p:sp>
      <p:sp>
        <p:nvSpPr>
          <p:cNvPr id="10278" name="Rectangle 206"/>
          <p:cNvSpPr>
            <a:spLocks noChangeArrowheads="1"/>
          </p:cNvSpPr>
          <p:nvPr/>
        </p:nvSpPr>
        <p:spPr bwMode="auto">
          <a:xfrm>
            <a:off x="4659313" y="399573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30%</a:t>
            </a:r>
            <a:endParaRPr lang="ru-RU"/>
          </a:p>
        </p:txBody>
      </p:sp>
      <p:sp>
        <p:nvSpPr>
          <p:cNvPr id="10279" name="Rectangle 207"/>
          <p:cNvSpPr>
            <a:spLocks noChangeArrowheads="1"/>
          </p:cNvSpPr>
          <p:nvPr/>
        </p:nvSpPr>
        <p:spPr bwMode="auto">
          <a:xfrm>
            <a:off x="4498975" y="4410075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25%</a:t>
            </a:r>
            <a:endParaRPr lang="ru-RU"/>
          </a:p>
        </p:txBody>
      </p:sp>
      <p:sp>
        <p:nvSpPr>
          <p:cNvPr id="10280" name="Rectangle 208"/>
          <p:cNvSpPr>
            <a:spLocks noChangeArrowheads="1"/>
          </p:cNvSpPr>
          <p:nvPr/>
        </p:nvSpPr>
        <p:spPr bwMode="auto">
          <a:xfrm>
            <a:off x="4459288" y="482441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24%</a:t>
            </a:r>
            <a:endParaRPr lang="ru-RU"/>
          </a:p>
        </p:txBody>
      </p:sp>
      <p:sp>
        <p:nvSpPr>
          <p:cNvPr id="10281" name="Rectangle 209"/>
          <p:cNvSpPr>
            <a:spLocks noChangeArrowheads="1"/>
          </p:cNvSpPr>
          <p:nvPr/>
        </p:nvSpPr>
        <p:spPr bwMode="auto">
          <a:xfrm>
            <a:off x="4433888" y="523875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23%</a:t>
            </a:r>
            <a:endParaRPr lang="ru-RU"/>
          </a:p>
        </p:txBody>
      </p:sp>
      <p:sp>
        <p:nvSpPr>
          <p:cNvPr id="10282" name="Rectangle 210"/>
          <p:cNvSpPr>
            <a:spLocks noChangeArrowheads="1"/>
          </p:cNvSpPr>
          <p:nvPr/>
        </p:nvSpPr>
        <p:spPr bwMode="auto">
          <a:xfrm>
            <a:off x="4395788" y="56530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22%</a:t>
            </a:r>
            <a:endParaRPr lang="ru-RU"/>
          </a:p>
        </p:txBody>
      </p:sp>
      <p:sp>
        <p:nvSpPr>
          <p:cNvPr id="10283" name="Rectangle 211"/>
          <p:cNvSpPr>
            <a:spLocks noChangeArrowheads="1"/>
          </p:cNvSpPr>
          <p:nvPr/>
        </p:nvSpPr>
        <p:spPr bwMode="auto">
          <a:xfrm>
            <a:off x="4359275" y="6067425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21%</a:t>
            </a:r>
            <a:endParaRPr lang="ru-RU"/>
          </a:p>
        </p:txBody>
      </p:sp>
      <p:sp>
        <p:nvSpPr>
          <p:cNvPr id="10284" name="Rectangle 212"/>
          <p:cNvSpPr>
            <a:spLocks noChangeArrowheads="1"/>
          </p:cNvSpPr>
          <p:nvPr/>
        </p:nvSpPr>
        <p:spPr bwMode="auto">
          <a:xfrm>
            <a:off x="5365750" y="150971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52%</a:t>
            </a:r>
            <a:endParaRPr lang="ru-RU"/>
          </a:p>
        </p:txBody>
      </p:sp>
      <p:sp>
        <p:nvSpPr>
          <p:cNvPr id="10285" name="Rectangle 213"/>
          <p:cNvSpPr>
            <a:spLocks noChangeArrowheads="1"/>
          </p:cNvSpPr>
          <p:nvPr/>
        </p:nvSpPr>
        <p:spPr bwMode="auto">
          <a:xfrm>
            <a:off x="2924175" y="1509713"/>
            <a:ext cx="6905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Таджикистан</a:t>
            </a:r>
            <a:endParaRPr lang="ru-RU"/>
          </a:p>
        </p:txBody>
      </p:sp>
      <p:sp>
        <p:nvSpPr>
          <p:cNvPr id="10286" name="Rectangle 214"/>
          <p:cNvSpPr>
            <a:spLocks noChangeArrowheads="1"/>
          </p:cNvSpPr>
          <p:nvPr/>
        </p:nvSpPr>
        <p:spPr bwMode="auto">
          <a:xfrm>
            <a:off x="2989263" y="1924050"/>
            <a:ext cx="6254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Кыргызстан</a:t>
            </a:r>
            <a:endParaRPr lang="ru-RU"/>
          </a:p>
        </p:txBody>
      </p:sp>
      <p:sp>
        <p:nvSpPr>
          <p:cNvPr id="10287" name="Rectangle 215"/>
          <p:cNvSpPr>
            <a:spLocks noChangeArrowheads="1"/>
          </p:cNvSpPr>
          <p:nvPr/>
        </p:nvSpPr>
        <p:spPr bwMode="auto">
          <a:xfrm>
            <a:off x="3009900" y="2338388"/>
            <a:ext cx="6048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Узбекистан</a:t>
            </a:r>
            <a:endParaRPr lang="ru-RU"/>
          </a:p>
        </p:txBody>
      </p:sp>
      <p:sp>
        <p:nvSpPr>
          <p:cNvPr id="10288" name="Rectangle 216"/>
          <p:cNvSpPr>
            <a:spLocks noChangeArrowheads="1"/>
          </p:cNvSpPr>
          <p:nvPr/>
        </p:nvSpPr>
        <p:spPr bwMode="auto">
          <a:xfrm>
            <a:off x="3073400" y="2752725"/>
            <a:ext cx="539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Казахстан</a:t>
            </a:r>
            <a:endParaRPr lang="ru-RU"/>
          </a:p>
        </p:txBody>
      </p:sp>
      <p:sp>
        <p:nvSpPr>
          <p:cNvPr id="10289" name="Rectangle 217"/>
          <p:cNvSpPr>
            <a:spLocks noChangeArrowheads="1"/>
          </p:cNvSpPr>
          <p:nvPr/>
        </p:nvSpPr>
        <p:spPr bwMode="auto">
          <a:xfrm>
            <a:off x="3248025" y="3168650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Грузия</a:t>
            </a:r>
            <a:endParaRPr lang="ru-RU"/>
          </a:p>
        </p:txBody>
      </p:sp>
      <p:sp>
        <p:nvSpPr>
          <p:cNvPr id="10290" name="Rectangle 218"/>
          <p:cNvSpPr>
            <a:spLocks noChangeArrowheads="1"/>
          </p:cNvSpPr>
          <p:nvPr/>
        </p:nvSpPr>
        <p:spPr bwMode="auto">
          <a:xfrm>
            <a:off x="3106738" y="3581400"/>
            <a:ext cx="5064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Беларусь</a:t>
            </a:r>
            <a:endParaRPr lang="ru-RU"/>
          </a:p>
        </p:txBody>
      </p:sp>
      <p:sp>
        <p:nvSpPr>
          <p:cNvPr id="10291" name="Rectangle 219"/>
          <p:cNvSpPr>
            <a:spLocks noChangeArrowheads="1"/>
          </p:cNvSpPr>
          <p:nvPr/>
        </p:nvSpPr>
        <p:spPr bwMode="auto">
          <a:xfrm>
            <a:off x="2992438" y="3929063"/>
            <a:ext cx="6238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Среднее по</a:t>
            </a:r>
            <a:endParaRPr lang="ru-RU"/>
          </a:p>
        </p:txBody>
      </p:sp>
      <p:sp>
        <p:nvSpPr>
          <p:cNvPr id="10292" name="Rectangle 220"/>
          <p:cNvSpPr>
            <a:spLocks noChangeArrowheads="1"/>
          </p:cNvSpPr>
          <p:nvPr/>
        </p:nvSpPr>
        <p:spPr bwMode="auto">
          <a:xfrm>
            <a:off x="3003550" y="4062413"/>
            <a:ext cx="6016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11 странам</a:t>
            </a:r>
            <a:endParaRPr lang="ru-RU"/>
          </a:p>
        </p:txBody>
      </p:sp>
      <p:sp>
        <p:nvSpPr>
          <p:cNvPr id="10293" name="Rectangle 221"/>
          <p:cNvSpPr>
            <a:spLocks noChangeArrowheads="1"/>
          </p:cNvSpPr>
          <p:nvPr/>
        </p:nvSpPr>
        <p:spPr bwMode="auto">
          <a:xfrm>
            <a:off x="3130550" y="4411663"/>
            <a:ext cx="479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Молдова</a:t>
            </a:r>
            <a:endParaRPr lang="ru-RU"/>
          </a:p>
        </p:txBody>
      </p:sp>
      <p:sp>
        <p:nvSpPr>
          <p:cNvPr id="10294" name="Rectangle 222"/>
          <p:cNvSpPr>
            <a:spLocks noChangeArrowheads="1"/>
          </p:cNvSpPr>
          <p:nvPr/>
        </p:nvSpPr>
        <p:spPr bwMode="auto">
          <a:xfrm>
            <a:off x="2898775" y="4824413"/>
            <a:ext cx="717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Азербайджан</a:t>
            </a:r>
            <a:endParaRPr lang="ru-RU"/>
          </a:p>
        </p:txBody>
      </p:sp>
      <p:sp>
        <p:nvSpPr>
          <p:cNvPr id="10295" name="Rectangle 223"/>
          <p:cNvSpPr>
            <a:spLocks noChangeArrowheads="1"/>
          </p:cNvSpPr>
          <p:nvPr/>
        </p:nvSpPr>
        <p:spPr bwMode="auto">
          <a:xfrm>
            <a:off x="3140075" y="5238750"/>
            <a:ext cx="4714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Армения</a:t>
            </a:r>
            <a:endParaRPr lang="ru-RU"/>
          </a:p>
        </p:txBody>
      </p:sp>
      <p:sp>
        <p:nvSpPr>
          <p:cNvPr id="10296" name="Rectangle 224"/>
          <p:cNvSpPr>
            <a:spLocks noChangeArrowheads="1"/>
          </p:cNvSpPr>
          <p:nvPr/>
        </p:nvSpPr>
        <p:spPr bwMode="auto">
          <a:xfrm>
            <a:off x="3227388" y="5654675"/>
            <a:ext cx="3794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Россия</a:t>
            </a:r>
            <a:endParaRPr lang="ru-RU"/>
          </a:p>
        </p:txBody>
      </p:sp>
      <p:sp>
        <p:nvSpPr>
          <p:cNvPr id="10297" name="Rectangle 225"/>
          <p:cNvSpPr>
            <a:spLocks noChangeArrowheads="1"/>
          </p:cNvSpPr>
          <p:nvPr/>
        </p:nvSpPr>
        <p:spPr bwMode="auto">
          <a:xfrm>
            <a:off x="3170238" y="6067425"/>
            <a:ext cx="441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Украина</a:t>
            </a:r>
            <a:endParaRPr lang="ru-RU"/>
          </a:p>
        </p:txBody>
      </p:sp>
      <p:sp>
        <p:nvSpPr>
          <p:cNvPr id="10298" name="Rectangle 226"/>
          <p:cNvSpPr>
            <a:spLocks noChangeArrowheads="1"/>
          </p:cNvSpPr>
          <p:nvPr/>
        </p:nvSpPr>
        <p:spPr bwMode="auto">
          <a:xfrm>
            <a:off x="2867025" y="1365250"/>
            <a:ext cx="2743200" cy="49911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9" name="Rectangle 229"/>
          <p:cNvSpPr>
            <a:spLocks noChangeArrowheads="1"/>
          </p:cNvSpPr>
          <p:nvPr/>
        </p:nvSpPr>
        <p:spPr bwMode="auto">
          <a:xfrm>
            <a:off x="5980113" y="1365250"/>
            <a:ext cx="2743200" cy="49911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0" name="Rectangle 230"/>
          <p:cNvSpPr>
            <a:spLocks noChangeArrowheads="1"/>
          </p:cNvSpPr>
          <p:nvPr/>
        </p:nvSpPr>
        <p:spPr bwMode="auto">
          <a:xfrm>
            <a:off x="6792913" y="1365250"/>
            <a:ext cx="1395412" cy="415925"/>
          </a:xfrm>
          <a:prstGeom prst="rect">
            <a:avLst/>
          </a:prstGeom>
          <a:solidFill>
            <a:srgbClr val="C0C0C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1" name="Rectangle 231"/>
          <p:cNvSpPr>
            <a:spLocks noChangeArrowheads="1"/>
          </p:cNvSpPr>
          <p:nvPr/>
        </p:nvSpPr>
        <p:spPr bwMode="auto">
          <a:xfrm>
            <a:off x="6792913" y="1781175"/>
            <a:ext cx="1260475" cy="412750"/>
          </a:xfrm>
          <a:prstGeom prst="rect">
            <a:avLst/>
          </a:prstGeom>
          <a:solidFill>
            <a:srgbClr val="C0C0C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2" name="Rectangle 232"/>
          <p:cNvSpPr>
            <a:spLocks noChangeArrowheads="1"/>
          </p:cNvSpPr>
          <p:nvPr/>
        </p:nvSpPr>
        <p:spPr bwMode="auto">
          <a:xfrm>
            <a:off x="6792913" y="2193925"/>
            <a:ext cx="1143000" cy="414338"/>
          </a:xfrm>
          <a:prstGeom prst="rect">
            <a:avLst/>
          </a:prstGeom>
          <a:solidFill>
            <a:srgbClr val="C0C0C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3" name="Rectangle 233"/>
          <p:cNvSpPr>
            <a:spLocks noChangeArrowheads="1"/>
          </p:cNvSpPr>
          <p:nvPr/>
        </p:nvSpPr>
        <p:spPr bwMode="auto">
          <a:xfrm>
            <a:off x="6792913" y="2608263"/>
            <a:ext cx="1038225" cy="415925"/>
          </a:xfrm>
          <a:prstGeom prst="rect">
            <a:avLst/>
          </a:prstGeom>
          <a:solidFill>
            <a:srgbClr val="C0C0C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4" name="Rectangle 234"/>
          <p:cNvSpPr>
            <a:spLocks noChangeArrowheads="1"/>
          </p:cNvSpPr>
          <p:nvPr/>
        </p:nvSpPr>
        <p:spPr bwMode="auto">
          <a:xfrm>
            <a:off x="6792913" y="3024188"/>
            <a:ext cx="1031875" cy="412750"/>
          </a:xfrm>
          <a:prstGeom prst="rect">
            <a:avLst/>
          </a:prstGeom>
          <a:solidFill>
            <a:srgbClr val="C0C0C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5" name="Rectangle 235"/>
          <p:cNvSpPr>
            <a:spLocks noChangeArrowheads="1"/>
          </p:cNvSpPr>
          <p:nvPr/>
        </p:nvSpPr>
        <p:spPr bwMode="auto">
          <a:xfrm>
            <a:off x="6792913" y="3436938"/>
            <a:ext cx="955675" cy="414337"/>
          </a:xfrm>
          <a:prstGeom prst="rect">
            <a:avLst/>
          </a:prstGeom>
          <a:solidFill>
            <a:srgbClr val="C0C0C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6" name="Rectangle 236"/>
          <p:cNvSpPr>
            <a:spLocks noChangeArrowheads="1"/>
          </p:cNvSpPr>
          <p:nvPr/>
        </p:nvSpPr>
        <p:spPr bwMode="auto">
          <a:xfrm>
            <a:off x="6792913" y="3851275"/>
            <a:ext cx="925512" cy="415925"/>
          </a:xfrm>
          <a:prstGeom prst="rect">
            <a:avLst/>
          </a:prstGeom>
          <a:solidFill>
            <a:srgbClr val="C0C0C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7" name="Rectangle 237" descr="50%"/>
          <p:cNvSpPr>
            <a:spLocks noChangeArrowheads="1"/>
          </p:cNvSpPr>
          <p:nvPr/>
        </p:nvSpPr>
        <p:spPr bwMode="auto">
          <a:xfrm>
            <a:off x="6792913" y="4267200"/>
            <a:ext cx="901700" cy="412750"/>
          </a:xfrm>
          <a:prstGeom prst="rect">
            <a:avLst/>
          </a:prstGeom>
          <a:pattFill prst="pct50">
            <a:fgClr>
              <a:srgbClr val="C0C0C0"/>
            </a:fgClr>
            <a:bgClr>
              <a:schemeClr val="tx1"/>
            </a:bgClr>
          </a:patt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8" name="Rectangle 238"/>
          <p:cNvSpPr>
            <a:spLocks noChangeArrowheads="1"/>
          </p:cNvSpPr>
          <p:nvPr/>
        </p:nvSpPr>
        <p:spPr bwMode="auto">
          <a:xfrm>
            <a:off x="6792913" y="4679950"/>
            <a:ext cx="765175" cy="414338"/>
          </a:xfrm>
          <a:prstGeom prst="rect">
            <a:avLst/>
          </a:prstGeom>
          <a:solidFill>
            <a:srgbClr val="C0C0C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9" name="Rectangle 239"/>
          <p:cNvSpPr>
            <a:spLocks noChangeArrowheads="1"/>
          </p:cNvSpPr>
          <p:nvPr/>
        </p:nvSpPr>
        <p:spPr bwMode="auto">
          <a:xfrm>
            <a:off x="6792913" y="5094288"/>
            <a:ext cx="677862" cy="415925"/>
          </a:xfrm>
          <a:prstGeom prst="rect">
            <a:avLst/>
          </a:prstGeom>
          <a:solidFill>
            <a:srgbClr val="C0C0C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0" name="Rectangle 240"/>
          <p:cNvSpPr>
            <a:spLocks noChangeArrowheads="1"/>
          </p:cNvSpPr>
          <p:nvPr/>
        </p:nvSpPr>
        <p:spPr bwMode="auto">
          <a:xfrm>
            <a:off x="6792913" y="5510213"/>
            <a:ext cx="565150" cy="412750"/>
          </a:xfrm>
          <a:prstGeom prst="rect">
            <a:avLst/>
          </a:prstGeom>
          <a:solidFill>
            <a:srgbClr val="C0C0C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1" name="Rectangle 241"/>
          <p:cNvSpPr>
            <a:spLocks noChangeArrowheads="1"/>
          </p:cNvSpPr>
          <p:nvPr/>
        </p:nvSpPr>
        <p:spPr bwMode="auto">
          <a:xfrm>
            <a:off x="6792913" y="5922963"/>
            <a:ext cx="166687" cy="414337"/>
          </a:xfrm>
          <a:prstGeom prst="rect">
            <a:avLst/>
          </a:prstGeom>
          <a:solidFill>
            <a:srgbClr val="C0C0C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2" name="Line 242"/>
          <p:cNvSpPr>
            <a:spLocks noChangeShapeType="1"/>
          </p:cNvSpPr>
          <p:nvPr/>
        </p:nvSpPr>
        <p:spPr bwMode="auto">
          <a:xfrm>
            <a:off x="6792913" y="1365250"/>
            <a:ext cx="1587" cy="4972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3" name="Line 243"/>
          <p:cNvSpPr>
            <a:spLocks noChangeShapeType="1"/>
          </p:cNvSpPr>
          <p:nvPr/>
        </p:nvSpPr>
        <p:spPr bwMode="auto">
          <a:xfrm>
            <a:off x="6759575" y="1365250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4" name="Line 244"/>
          <p:cNvSpPr>
            <a:spLocks noChangeShapeType="1"/>
          </p:cNvSpPr>
          <p:nvPr/>
        </p:nvSpPr>
        <p:spPr bwMode="auto">
          <a:xfrm>
            <a:off x="6759575" y="1781175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5" name="Line 245"/>
          <p:cNvSpPr>
            <a:spLocks noChangeShapeType="1"/>
          </p:cNvSpPr>
          <p:nvPr/>
        </p:nvSpPr>
        <p:spPr bwMode="auto">
          <a:xfrm>
            <a:off x="6759575" y="2193925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6" name="Line 246"/>
          <p:cNvSpPr>
            <a:spLocks noChangeShapeType="1"/>
          </p:cNvSpPr>
          <p:nvPr/>
        </p:nvSpPr>
        <p:spPr bwMode="auto">
          <a:xfrm>
            <a:off x="6759575" y="2608263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7" name="Line 247"/>
          <p:cNvSpPr>
            <a:spLocks noChangeShapeType="1"/>
          </p:cNvSpPr>
          <p:nvPr/>
        </p:nvSpPr>
        <p:spPr bwMode="auto">
          <a:xfrm>
            <a:off x="6759575" y="3024188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8" name="Line 248"/>
          <p:cNvSpPr>
            <a:spLocks noChangeShapeType="1"/>
          </p:cNvSpPr>
          <p:nvPr/>
        </p:nvSpPr>
        <p:spPr bwMode="auto">
          <a:xfrm>
            <a:off x="6759575" y="3436938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9" name="Line 249"/>
          <p:cNvSpPr>
            <a:spLocks noChangeShapeType="1"/>
          </p:cNvSpPr>
          <p:nvPr/>
        </p:nvSpPr>
        <p:spPr bwMode="auto">
          <a:xfrm>
            <a:off x="6759575" y="3851275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0" name="Line 250"/>
          <p:cNvSpPr>
            <a:spLocks noChangeShapeType="1"/>
          </p:cNvSpPr>
          <p:nvPr/>
        </p:nvSpPr>
        <p:spPr bwMode="auto">
          <a:xfrm>
            <a:off x="6759575" y="4267200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1" name="Line 251"/>
          <p:cNvSpPr>
            <a:spLocks noChangeShapeType="1"/>
          </p:cNvSpPr>
          <p:nvPr/>
        </p:nvSpPr>
        <p:spPr bwMode="auto">
          <a:xfrm>
            <a:off x="6759575" y="4679950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2" name="Line 252"/>
          <p:cNvSpPr>
            <a:spLocks noChangeShapeType="1"/>
          </p:cNvSpPr>
          <p:nvPr/>
        </p:nvSpPr>
        <p:spPr bwMode="auto">
          <a:xfrm>
            <a:off x="6759575" y="5094288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3" name="Line 253"/>
          <p:cNvSpPr>
            <a:spLocks noChangeShapeType="1"/>
          </p:cNvSpPr>
          <p:nvPr/>
        </p:nvSpPr>
        <p:spPr bwMode="auto">
          <a:xfrm>
            <a:off x="6759575" y="5510213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4" name="Line 254"/>
          <p:cNvSpPr>
            <a:spLocks noChangeShapeType="1"/>
          </p:cNvSpPr>
          <p:nvPr/>
        </p:nvSpPr>
        <p:spPr bwMode="auto">
          <a:xfrm>
            <a:off x="6759575" y="5922963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5" name="Line 255"/>
          <p:cNvSpPr>
            <a:spLocks noChangeShapeType="1"/>
          </p:cNvSpPr>
          <p:nvPr/>
        </p:nvSpPr>
        <p:spPr bwMode="auto">
          <a:xfrm>
            <a:off x="6759575" y="6337300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6" name="Rectangle 256"/>
          <p:cNvSpPr>
            <a:spLocks noChangeArrowheads="1"/>
          </p:cNvSpPr>
          <p:nvPr/>
        </p:nvSpPr>
        <p:spPr bwMode="auto">
          <a:xfrm>
            <a:off x="8080375" y="192405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40%</a:t>
            </a:r>
            <a:endParaRPr lang="ru-RU"/>
          </a:p>
        </p:txBody>
      </p:sp>
      <p:sp>
        <p:nvSpPr>
          <p:cNvPr id="10327" name="Rectangle 257"/>
          <p:cNvSpPr>
            <a:spLocks noChangeArrowheads="1"/>
          </p:cNvSpPr>
          <p:nvPr/>
        </p:nvSpPr>
        <p:spPr bwMode="auto">
          <a:xfrm>
            <a:off x="7962900" y="23383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36%</a:t>
            </a:r>
            <a:endParaRPr lang="ru-RU"/>
          </a:p>
        </p:txBody>
      </p:sp>
      <p:sp>
        <p:nvSpPr>
          <p:cNvPr id="10328" name="Rectangle 258"/>
          <p:cNvSpPr>
            <a:spLocks noChangeArrowheads="1"/>
          </p:cNvSpPr>
          <p:nvPr/>
        </p:nvSpPr>
        <p:spPr bwMode="auto">
          <a:xfrm>
            <a:off x="7858125" y="2752725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33%</a:t>
            </a:r>
            <a:endParaRPr lang="ru-RU"/>
          </a:p>
        </p:txBody>
      </p:sp>
      <p:sp>
        <p:nvSpPr>
          <p:cNvPr id="10329" name="Rectangle 259"/>
          <p:cNvSpPr>
            <a:spLocks noChangeArrowheads="1"/>
          </p:cNvSpPr>
          <p:nvPr/>
        </p:nvSpPr>
        <p:spPr bwMode="auto">
          <a:xfrm>
            <a:off x="7851775" y="316706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32%</a:t>
            </a:r>
            <a:endParaRPr lang="ru-RU"/>
          </a:p>
        </p:txBody>
      </p:sp>
      <p:sp>
        <p:nvSpPr>
          <p:cNvPr id="10330" name="Rectangle 260"/>
          <p:cNvSpPr>
            <a:spLocks noChangeArrowheads="1"/>
          </p:cNvSpPr>
          <p:nvPr/>
        </p:nvSpPr>
        <p:spPr bwMode="auto">
          <a:xfrm>
            <a:off x="7775575" y="358140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30%</a:t>
            </a:r>
            <a:endParaRPr lang="ru-RU"/>
          </a:p>
        </p:txBody>
      </p:sp>
      <p:sp>
        <p:nvSpPr>
          <p:cNvPr id="10331" name="Rectangle 261"/>
          <p:cNvSpPr>
            <a:spLocks noChangeArrowheads="1"/>
          </p:cNvSpPr>
          <p:nvPr/>
        </p:nvSpPr>
        <p:spPr bwMode="auto">
          <a:xfrm>
            <a:off x="7745413" y="399573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29%</a:t>
            </a:r>
            <a:endParaRPr lang="ru-RU"/>
          </a:p>
        </p:txBody>
      </p:sp>
      <p:sp>
        <p:nvSpPr>
          <p:cNvPr id="10332" name="Rectangle 262"/>
          <p:cNvSpPr>
            <a:spLocks noChangeArrowheads="1"/>
          </p:cNvSpPr>
          <p:nvPr/>
        </p:nvSpPr>
        <p:spPr bwMode="auto">
          <a:xfrm>
            <a:off x="7723188" y="4410075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28%</a:t>
            </a:r>
            <a:endParaRPr lang="ru-RU"/>
          </a:p>
        </p:txBody>
      </p:sp>
      <p:sp>
        <p:nvSpPr>
          <p:cNvPr id="10333" name="Rectangle 263"/>
          <p:cNvSpPr>
            <a:spLocks noChangeArrowheads="1"/>
          </p:cNvSpPr>
          <p:nvPr/>
        </p:nvSpPr>
        <p:spPr bwMode="auto">
          <a:xfrm>
            <a:off x="7585075" y="482441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24%</a:t>
            </a:r>
            <a:endParaRPr lang="ru-RU"/>
          </a:p>
        </p:txBody>
      </p:sp>
      <p:sp>
        <p:nvSpPr>
          <p:cNvPr id="10334" name="Rectangle 264"/>
          <p:cNvSpPr>
            <a:spLocks noChangeArrowheads="1"/>
          </p:cNvSpPr>
          <p:nvPr/>
        </p:nvSpPr>
        <p:spPr bwMode="auto">
          <a:xfrm>
            <a:off x="7497763" y="523875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21%</a:t>
            </a:r>
            <a:endParaRPr lang="ru-RU"/>
          </a:p>
        </p:txBody>
      </p:sp>
      <p:sp>
        <p:nvSpPr>
          <p:cNvPr id="10335" name="Rectangle 265"/>
          <p:cNvSpPr>
            <a:spLocks noChangeArrowheads="1"/>
          </p:cNvSpPr>
          <p:nvPr/>
        </p:nvSpPr>
        <p:spPr bwMode="auto">
          <a:xfrm>
            <a:off x="7385050" y="56530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18%</a:t>
            </a:r>
            <a:endParaRPr lang="ru-RU"/>
          </a:p>
        </p:txBody>
      </p:sp>
      <p:sp>
        <p:nvSpPr>
          <p:cNvPr id="10336" name="Rectangle 266"/>
          <p:cNvSpPr>
            <a:spLocks noChangeArrowheads="1"/>
          </p:cNvSpPr>
          <p:nvPr/>
        </p:nvSpPr>
        <p:spPr bwMode="auto">
          <a:xfrm>
            <a:off x="6988175" y="6067425"/>
            <a:ext cx="165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5%</a:t>
            </a:r>
            <a:endParaRPr lang="ru-RU"/>
          </a:p>
        </p:txBody>
      </p:sp>
      <p:sp>
        <p:nvSpPr>
          <p:cNvPr id="10337" name="Rectangle 267"/>
          <p:cNvSpPr>
            <a:spLocks noChangeArrowheads="1"/>
          </p:cNvSpPr>
          <p:nvPr/>
        </p:nvSpPr>
        <p:spPr bwMode="auto">
          <a:xfrm>
            <a:off x="8216900" y="150971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44%</a:t>
            </a:r>
            <a:endParaRPr lang="ru-RU"/>
          </a:p>
        </p:txBody>
      </p:sp>
      <p:sp>
        <p:nvSpPr>
          <p:cNvPr id="10338" name="Rectangle 268"/>
          <p:cNvSpPr>
            <a:spLocks noChangeArrowheads="1"/>
          </p:cNvSpPr>
          <p:nvPr/>
        </p:nvSpPr>
        <p:spPr bwMode="auto">
          <a:xfrm>
            <a:off x="6283325" y="1509713"/>
            <a:ext cx="441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Украина</a:t>
            </a:r>
            <a:endParaRPr lang="ru-RU"/>
          </a:p>
        </p:txBody>
      </p:sp>
      <p:sp>
        <p:nvSpPr>
          <p:cNvPr id="10339" name="Rectangle 269"/>
          <p:cNvSpPr>
            <a:spLocks noChangeArrowheads="1"/>
          </p:cNvSpPr>
          <p:nvPr/>
        </p:nvSpPr>
        <p:spPr bwMode="auto">
          <a:xfrm>
            <a:off x="6340475" y="1924050"/>
            <a:ext cx="3794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Россия</a:t>
            </a:r>
            <a:endParaRPr lang="ru-RU"/>
          </a:p>
        </p:txBody>
      </p:sp>
      <p:sp>
        <p:nvSpPr>
          <p:cNvPr id="10340" name="Rectangle 270"/>
          <p:cNvSpPr>
            <a:spLocks noChangeArrowheads="1"/>
          </p:cNvSpPr>
          <p:nvPr/>
        </p:nvSpPr>
        <p:spPr bwMode="auto">
          <a:xfrm>
            <a:off x="6253163" y="2338388"/>
            <a:ext cx="4714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Армения</a:t>
            </a:r>
            <a:endParaRPr lang="ru-RU"/>
          </a:p>
        </p:txBody>
      </p:sp>
      <p:sp>
        <p:nvSpPr>
          <p:cNvPr id="10341" name="Rectangle 271"/>
          <p:cNvSpPr>
            <a:spLocks noChangeArrowheads="1"/>
          </p:cNvSpPr>
          <p:nvPr/>
        </p:nvSpPr>
        <p:spPr bwMode="auto">
          <a:xfrm>
            <a:off x="6219825" y="2752725"/>
            <a:ext cx="5064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Беларусь</a:t>
            </a:r>
            <a:endParaRPr lang="ru-RU"/>
          </a:p>
        </p:txBody>
      </p:sp>
      <p:sp>
        <p:nvSpPr>
          <p:cNvPr id="10342" name="Rectangle 272"/>
          <p:cNvSpPr>
            <a:spLocks noChangeArrowheads="1"/>
          </p:cNvSpPr>
          <p:nvPr/>
        </p:nvSpPr>
        <p:spPr bwMode="auto">
          <a:xfrm>
            <a:off x="6011863" y="3168650"/>
            <a:ext cx="717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Азербайджан</a:t>
            </a:r>
            <a:endParaRPr lang="ru-RU"/>
          </a:p>
        </p:txBody>
      </p:sp>
      <p:sp>
        <p:nvSpPr>
          <p:cNvPr id="10343" name="Rectangle 273"/>
          <p:cNvSpPr>
            <a:spLocks noChangeArrowheads="1"/>
          </p:cNvSpPr>
          <p:nvPr/>
        </p:nvSpPr>
        <p:spPr bwMode="auto">
          <a:xfrm>
            <a:off x="6361113" y="3581400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Грузия</a:t>
            </a:r>
            <a:endParaRPr lang="ru-RU"/>
          </a:p>
        </p:txBody>
      </p:sp>
      <p:sp>
        <p:nvSpPr>
          <p:cNvPr id="10344" name="Rectangle 274"/>
          <p:cNvSpPr>
            <a:spLocks noChangeArrowheads="1"/>
          </p:cNvSpPr>
          <p:nvPr/>
        </p:nvSpPr>
        <p:spPr bwMode="auto">
          <a:xfrm>
            <a:off x="6122988" y="3995738"/>
            <a:ext cx="6048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Узбекистан</a:t>
            </a:r>
            <a:endParaRPr lang="ru-RU"/>
          </a:p>
        </p:txBody>
      </p:sp>
      <p:sp>
        <p:nvSpPr>
          <p:cNvPr id="10345" name="Rectangle 275"/>
          <p:cNvSpPr>
            <a:spLocks noChangeArrowheads="1"/>
          </p:cNvSpPr>
          <p:nvPr/>
        </p:nvSpPr>
        <p:spPr bwMode="auto">
          <a:xfrm>
            <a:off x="6105525" y="4343400"/>
            <a:ext cx="6238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Среднее по</a:t>
            </a:r>
            <a:endParaRPr lang="ru-RU"/>
          </a:p>
        </p:txBody>
      </p:sp>
      <p:sp>
        <p:nvSpPr>
          <p:cNvPr id="10346" name="Rectangle 276"/>
          <p:cNvSpPr>
            <a:spLocks noChangeArrowheads="1"/>
          </p:cNvSpPr>
          <p:nvPr/>
        </p:nvSpPr>
        <p:spPr bwMode="auto">
          <a:xfrm>
            <a:off x="6116638" y="4476750"/>
            <a:ext cx="6016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11 странам</a:t>
            </a:r>
            <a:endParaRPr lang="ru-RU"/>
          </a:p>
        </p:txBody>
      </p:sp>
      <p:sp>
        <p:nvSpPr>
          <p:cNvPr id="10347" name="Rectangle 277"/>
          <p:cNvSpPr>
            <a:spLocks noChangeArrowheads="1"/>
          </p:cNvSpPr>
          <p:nvPr/>
        </p:nvSpPr>
        <p:spPr bwMode="auto">
          <a:xfrm>
            <a:off x="6186488" y="4824413"/>
            <a:ext cx="539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Казахстан</a:t>
            </a:r>
            <a:endParaRPr lang="ru-RU"/>
          </a:p>
        </p:txBody>
      </p:sp>
      <p:sp>
        <p:nvSpPr>
          <p:cNvPr id="10348" name="Rectangle 278"/>
          <p:cNvSpPr>
            <a:spLocks noChangeArrowheads="1"/>
          </p:cNvSpPr>
          <p:nvPr/>
        </p:nvSpPr>
        <p:spPr bwMode="auto">
          <a:xfrm>
            <a:off x="6243638" y="5238750"/>
            <a:ext cx="479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Молдова</a:t>
            </a:r>
            <a:endParaRPr lang="ru-RU"/>
          </a:p>
        </p:txBody>
      </p:sp>
      <p:sp>
        <p:nvSpPr>
          <p:cNvPr id="10349" name="Rectangle 279"/>
          <p:cNvSpPr>
            <a:spLocks noChangeArrowheads="1"/>
          </p:cNvSpPr>
          <p:nvPr/>
        </p:nvSpPr>
        <p:spPr bwMode="auto">
          <a:xfrm>
            <a:off x="6102350" y="5654675"/>
            <a:ext cx="6254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Кыргызстан</a:t>
            </a:r>
            <a:endParaRPr lang="ru-RU"/>
          </a:p>
        </p:txBody>
      </p:sp>
      <p:sp>
        <p:nvSpPr>
          <p:cNvPr id="10350" name="Rectangle 280"/>
          <p:cNvSpPr>
            <a:spLocks noChangeArrowheads="1"/>
          </p:cNvSpPr>
          <p:nvPr/>
        </p:nvSpPr>
        <p:spPr bwMode="auto">
          <a:xfrm>
            <a:off x="6037263" y="6067425"/>
            <a:ext cx="6905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Таджикистан</a:t>
            </a:r>
            <a:endParaRPr lang="ru-RU"/>
          </a:p>
        </p:txBody>
      </p:sp>
      <p:sp>
        <p:nvSpPr>
          <p:cNvPr id="10351" name="Rectangle 281"/>
          <p:cNvSpPr>
            <a:spLocks noChangeArrowheads="1"/>
          </p:cNvSpPr>
          <p:nvPr/>
        </p:nvSpPr>
        <p:spPr bwMode="auto">
          <a:xfrm>
            <a:off x="5980113" y="1365250"/>
            <a:ext cx="2743200" cy="49911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2" name="Rectangle 282"/>
          <p:cNvSpPr>
            <a:spLocks noChangeArrowheads="1"/>
          </p:cNvSpPr>
          <p:nvPr/>
        </p:nvSpPr>
        <p:spPr bwMode="auto">
          <a:xfrm>
            <a:off x="4643438" y="5949950"/>
            <a:ext cx="936625" cy="371475"/>
          </a:xfrm>
          <a:prstGeom prst="rect">
            <a:avLst/>
          </a:prstGeom>
          <a:solidFill>
            <a:srgbClr val="3366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Смешанные приоритеты</a:t>
            </a:r>
          </a:p>
        </p:txBody>
      </p:sp>
      <p:sp>
        <p:nvSpPr>
          <p:cNvPr id="10353" name="Rectangle 283"/>
          <p:cNvSpPr>
            <a:spLocks noChangeArrowheads="1"/>
          </p:cNvSpPr>
          <p:nvPr/>
        </p:nvSpPr>
        <p:spPr bwMode="auto">
          <a:xfrm>
            <a:off x="7777163" y="5949950"/>
            <a:ext cx="898525" cy="371475"/>
          </a:xfrm>
          <a:prstGeom prst="rect">
            <a:avLst/>
          </a:prstGeom>
          <a:solidFill>
            <a:srgbClr val="C0C0C0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900"/>
              <a:t>Нет приоритетов</a:t>
            </a:r>
          </a:p>
        </p:txBody>
      </p:sp>
      <p:sp>
        <p:nvSpPr>
          <p:cNvPr id="10354" name="Text Box 103"/>
          <p:cNvSpPr txBox="1">
            <a:spLocks noChangeArrowheads="1"/>
          </p:cNvSpPr>
          <p:nvPr/>
        </p:nvSpPr>
        <p:spPr bwMode="auto">
          <a:xfrm>
            <a:off x="233362" y="1837531"/>
            <a:ext cx="2291474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Наиболее </a:t>
            </a:r>
            <a:r>
              <a:rPr lang="ru-RU" sz="1400" dirty="0" smtClean="0"/>
              <a:t>«открыто» для </a:t>
            </a:r>
            <a:r>
              <a:rPr lang="ru-RU" sz="1400" dirty="0"/>
              <a:t>экономической интеграции – население Таджикистана. Больше половины населения имеют как минимум два приоритетных вектора экономических предпочтений.</a:t>
            </a:r>
          </a:p>
          <a:p>
            <a:pPr>
              <a:spcBef>
                <a:spcPct val="50000"/>
              </a:spcBef>
            </a:pPr>
            <a:r>
              <a:rPr lang="ru-RU" sz="1400" dirty="0"/>
              <a:t>Наименее </a:t>
            </a:r>
            <a:r>
              <a:rPr lang="ru-RU" sz="1400" dirty="0" smtClean="0"/>
              <a:t>«открыты» и склонны к автономизации (изоляционизму?) </a:t>
            </a:r>
            <a:r>
              <a:rPr lang="ru-RU" sz="1400" dirty="0"/>
              <a:t>– </a:t>
            </a:r>
            <a:r>
              <a:rPr lang="ru-RU" sz="1400" dirty="0" smtClean="0"/>
              <a:t>население Украины </a:t>
            </a:r>
            <a:r>
              <a:rPr lang="ru-RU" sz="1400" dirty="0"/>
              <a:t>и Россия.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6011863" y="1265238"/>
            <a:ext cx="2808287" cy="9588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01638" y="3065619"/>
            <a:ext cx="7827962" cy="1555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dirty="0" smtClean="0">
                <a:latin typeface="Arial" pitchFamily="34" charset="0"/>
                <a:ea typeface="Geneva"/>
                <a:cs typeface="Geneva"/>
              </a:rPr>
              <a:t>СКЛОННОСТЬ К АВТОНОМИЗАЦИИ КАК СЛЕДСТВИЕ САМОДОСТАТОЧНОСТИ </a:t>
            </a:r>
          </a:p>
        </p:txBody>
      </p:sp>
      <p:sp>
        <p:nvSpPr>
          <p:cNvPr id="17415" name="Text Box 2"/>
          <p:cNvSpPr txBox="1">
            <a:spLocks noChangeArrowheads="1"/>
          </p:cNvSpPr>
          <p:nvPr/>
        </p:nvSpPr>
        <p:spPr bwMode="auto">
          <a:xfrm>
            <a:off x="8964613" y="-65088"/>
            <a:ext cx="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sz="1600" b="1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306103" y="699428"/>
            <a:ext cx="8442111" cy="14705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dirty="0" smtClean="0">
                <a:latin typeface="Arial" pitchFamily="34" charset="0"/>
                <a:ea typeface="Geneva"/>
                <a:cs typeface="Geneva"/>
              </a:rPr>
              <a:t>На основе ответов на 9 общих вопросов все респонденты каждой страны были поделены на группы в зависимости от основного вектора интеграционных ориентаций («Запад», «Восток», Постсоветское пространство, Автономное развитие, «нет приоритетов»).</a:t>
            </a:r>
          </a:p>
        </p:txBody>
      </p:sp>
      <p:sp>
        <p:nvSpPr>
          <p:cNvPr id="17415" name="Text Box 2"/>
          <p:cNvSpPr txBox="1">
            <a:spLocks noChangeArrowheads="1"/>
          </p:cNvSpPr>
          <p:nvPr/>
        </p:nvSpPr>
        <p:spPr bwMode="auto">
          <a:xfrm>
            <a:off x="8964613" y="-65088"/>
            <a:ext cx="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sz="1600" b="1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4" y="2318460"/>
            <a:ext cx="2852382" cy="328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3636" y="2318460"/>
            <a:ext cx="36848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Доли респондентов, отнесенных к группе сторонников «автономного развития» страны (</a:t>
            </a:r>
            <a:r>
              <a:rPr lang="ru-RU" dirty="0"/>
              <a:t>Если </a:t>
            </a:r>
            <a:r>
              <a:rPr lang="ru-RU" dirty="0" smtClean="0"/>
              <a:t>в 9-ти вопросах респондент </a:t>
            </a:r>
            <a:r>
              <a:rPr lang="ru-RU" dirty="0"/>
              <a:t>5 и более раз </a:t>
            </a:r>
            <a:r>
              <a:rPr lang="ru-RU" dirty="0" smtClean="0"/>
              <a:t>выбирал </a:t>
            </a:r>
            <a:r>
              <a:rPr lang="ru-RU" dirty="0"/>
              <a:t>"автономные" ответы, </a:t>
            </a:r>
            <a:r>
              <a:rPr lang="ru-RU" dirty="0" smtClean="0"/>
              <a:t>т.е. не выбирал какую-либо «привлекательную» страну, отвечал «таких стран нет» и т.п.)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676775" y="276225"/>
            <a:ext cx="428783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>
                <a:solidFill>
                  <a:srgbClr val="0070C0"/>
                </a:solidFill>
              </a:rPr>
              <a:t>ВВП и АВТОНОМНОСТЬ</a:t>
            </a:r>
          </a:p>
        </p:txBody>
      </p:sp>
      <p:sp>
        <p:nvSpPr>
          <p:cNvPr id="10360" name="Rectangle 120"/>
          <p:cNvSpPr>
            <a:spLocks noChangeArrowheads="1"/>
          </p:cNvSpPr>
          <p:nvPr/>
        </p:nvSpPr>
        <p:spPr bwMode="auto">
          <a:xfrm>
            <a:off x="1271588" y="1262063"/>
            <a:ext cx="73660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1" name="Line 121"/>
          <p:cNvSpPr>
            <a:spLocks noChangeShapeType="1"/>
          </p:cNvSpPr>
          <p:nvPr/>
        </p:nvSpPr>
        <p:spPr bwMode="auto">
          <a:xfrm>
            <a:off x="1271588" y="5572125"/>
            <a:ext cx="73660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2" name="Line 122"/>
          <p:cNvSpPr>
            <a:spLocks noChangeShapeType="1"/>
          </p:cNvSpPr>
          <p:nvPr/>
        </p:nvSpPr>
        <p:spPr bwMode="auto">
          <a:xfrm>
            <a:off x="1271588" y="4613275"/>
            <a:ext cx="73660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3" name="Line 123"/>
          <p:cNvSpPr>
            <a:spLocks noChangeShapeType="1"/>
          </p:cNvSpPr>
          <p:nvPr/>
        </p:nvSpPr>
        <p:spPr bwMode="auto">
          <a:xfrm>
            <a:off x="1271588" y="4133850"/>
            <a:ext cx="73660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4" name="Line 124"/>
          <p:cNvSpPr>
            <a:spLocks noChangeShapeType="1"/>
          </p:cNvSpPr>
          <p:nvPr/>
        </p:nvSpPr>
        <p:spPr bwMode="auto">
          <a:xfrm>
            <a:off x="1271588" y="3656013"/>
            <a:ext cx="736600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5" name="Line 125"/>
          <p:cNvSpPr>
            <a:spLocks noChangeShapeType="1"/>
          </p:cNvSpPr>
          <p:nvPr/>
        </p:nvSpPr>
        <p:spPr bwMode="auto">
          <a:xfrm>
            <a:off x="1271588" y="3176588"/>
            <a:ext cx="736600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6" name="Line 126"/>
          <p:cNvSpPr>
            <a:spLocks noChangeShapeType="1"/>
          </p:cNvSpPr>
          <p:nvPr/>
        </p:nvSpPr>
        <p:spPr bwMode="auto">
          <a:xfrm>
            <a:off x="1271588" y="2698750"/>
            <a:ext cx="73660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7" name="Line 127"/>
          <p:cNvSpPr>
            <a:spLocks noChangeShapeType="1"/>
          </p:cNvSpPr>
          <p:nvPr/>
        </p:nvSpPr>
        <p:spPr bwMode="auto">
          <a:xfrm>
            <a:off x="1271588" y="2219325"/>
            <a:ext cx="73660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8" name="Line 128"/>
          <p:cNvSpPr>
            <a:spLocks noChangeShapeType="1"/>
          </p:cNvSpPr>
          <p:nvPr/>
        </p:nvSpPr>
        <p:spPr bwMode="auto">
          <a:xfrm>
            <a:off x="1271588" y="1741488"/>
            <a:ext cx="736600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9" name="Line 129"/>
          <p:cNvSpPr>
            <a:spLocks noChangeShapeType="1"/>
          </p:cNvSpPr>
          <p:nvPr/>
        </p:nvSpPr>
        <p:spPr bwMode="auto">
          <a:xfrm>
            <a:off x="1271588" y="1262063"/>
            <a:ext cx="736600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0" name="Line 130"/>
          <p:cNvSpPr>
            <a:spLocks noChangeShapeType="1"/>
          </p:cNvSpPr>
          <p:nvPr/>
        </p:nvSpPr>
        <p:spPr bwMode="auto">
          <a:xfrm>
            <a:off x="2500313" y="1262063"/>
            <a:ext cx="1587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1" name="Line 131"/>
          <p:cNvSpPr>
            <a:spLocks noChangeShapeType="1"/>
          </p:cNvSpPr>
          <p:nvPr/>
        </p:nvSpPr>
        <p:spPr bwMode="auto">
          <a:xfrm>
            <a:off x="3727450" y="1262063"/>
            <a:ext cx="1588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2" name="Line 132"/>
          <p:cNvSpPr>
            <a:spLocks noChangeShapeType="1"/>
          </p:cNvSpPr>
          <p:nvPr/>
        </p:nvSpPr>
        <p:spPr bwMode="auto">
          <a:xfrm>
            <a:off x="4954588" y="1262063"/>
            <a:ext cx="1587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3" name="Line 133"/>
          <p:cNvSpPr>
            <a:spLocks noChangeShapeType="1"/>
          </p:cNvSpPr>
          <p:nvPr/>
        </p:nvSpPr>
        <p:spPr bwMode="auto">
          <a:xfrm>
            <a:off x="6183313" y="1262063"/>
            <a:ext cx="1587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4" name="Line 134"/>
          <p:cNvSpPr>
            <a:spLocks noChangeShapeType="1"/>
          </p:cNvSpPr>
          <p:nvPr/>
        </p:nvSpPr>
        <p:spPr bwMode="auto">
          <a:xfrm>
            <a:off x="7410450" y="1262063"/>
            <a:ext cx="1588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5" name="Line 135"/>
          <p:cNvSpPr>
            <a:spLocks noChangeShapeType="1"/>
          </p:cNvSpPr>
          <p:nvPr/>
        </p:nvSpPr>
        <p:spPr bwMode="auto">
          <a:xfrm>
            <a:off x="8637588" y="1262063"/>
            <a:ext cx="1587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6" name="Rectangle 136"/>
          <p:cNvSpPr>
            <a:spLocks noChangeArrowheads="1"/>
          </p:cNvSpPr>
          <p:nvPr/>
        </p:nvSpPr>
        <p:spPr bwMode="auto">
          <a:xfrm>
            <a:off x="1271588" y="1262063"/>
            <a:ext cx="7366000" cy="431006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7" name="Line 137"/>
          <p:cNvSpPr>
            <a:spLocks noChangeShapeType="1"/>
          </p:cNvSpPr>
          <p:nvPr/>
        </p:nvSpPr>
        <p:spPr bwMode="auto">
          <a:xfrm>
            <a:off x="1271588" y="1262063"/>
            <a:ext cx="1587" cy="43100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8" name="Line 138"/>
          <p:cNvSpPr>
            <a:spLocks noChangeShapeType="1"/>
          </p:cNvSpPr>
          <p:nvPr/>
        </p:nvSpPr>
        <p:spPr bwMode="auto">
          <a:xfrm>
            <a:off x="1220788" y="55721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9" name="Line 139"/>
          <p:cNvSpPr>
            <a:spLocks noChangeShapeType="1"/>
          </p:cNvSpPr>
          <p:nvPr/>
        </p:nvSpPr>
        <p:spPr bwMode="auto">
          <a:xfrm>
            <a:off x="1220788" y="50927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0" name="Line 140"/>
          <p:cNvSpPr>
            <a:spLocks noChangeShapeType="1"/>
          </p:cNvSpPr>
          <p:nvPr/>
        </p:nvSpPr>
        <p:spPr bwMode="auto">
          <a:xfrm>
            <a:off x="1220788" y="461327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1" name="Line 141"/>
          <p:cNvSpPr>
            <a:spLocks noChangeShapeType="1"/>
          </p:cNvSpPr>
          <p:nvPr/>
        </p:nvSpPr>
        <p:spPr bwMode="auto">
          <a:xfrm>
            <a:off x="1220788" y="41338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2" name="Line 142"/>
          <p:cNvSpPr>
            <a:spLocks noChangeShapeType="1"/>
          </p:cNvSpPr>
          <p:nvPr/>
        </p:nvSpPr>
        <p:spPr bwMode="auto">
          <a:xfrm>
            <a:off x="1220788" y="36560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3" name="Line 143"/>
          <p:cNvSpPr>
            <a:spLocks noChangeShapeType="1"/>
          </p:cNvSpPr>
          <p:nvPr/>
        </p:nvSpPr>
        <p:spPr bwMode="auto">
          <a:xfrm>
            <a:off x="1220788" y="31765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4" name="Line 144"/>
          <p:cNvSpPr>
            <a:spLocks noChangeShapeType="1"/>
          </p:cNvSpPr>
          <p:nvPr/>
        </p:nvSpPr>
        <p:spPr bwMode="auto">
          <a:xfrm>
            <a:off x="1220788" y="26987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5" name="Line 145"/>
          <p:cNvSpPr>
            <a:spLocks noChangeShapeType="1"/>
          </p:cNvSpPr>
          <p:nvPr/>
        </p:nvSpPr>
        <p:spPr bwMode="auto">
          <a:xfrm>
            <a:off x="1220788" y="22193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6" name="Line 146"/>
          <p:cNvSpPr>
            <a:spLocks noChangeShapeType="1"/>
          </p:cNvSpPr>
          <p:nvPr/>
        </p:nvSpPr>
        <p:spPr bwMode="auto">
          <a:xfrm>
            <a:off x="1220788" y="17414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7" name="Line 147"/>
          <p:cNvSpPr>
            <a:spLocks noChangeShapeType="1"/>
          </p:cNvSpPr>
          <p:nvPr/>
        </p:nvSpPr>
        <p:spPr bwMode="auto">
          <a:xfrm>
            <a:off x="1220788" y="12620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8" name="Line 148"/>
          <p:cNvSpPr>
            <a:spLocks noChangeShapeType="1"/>
          </p:cNvSpPr>
          <p:nvPr/>
        </p:nvSpPr>
        <p:spPr bwMode="auto">
          <a:xfrm>
            <a:off x="1271588" y="5092700"/>
            <a:ext cx="7366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9" name="Line 149"/>
          <p:cNvSpPr>
            <a:spLocks noChangeShapeType="1"/>
          </p:cNvSpPr>
          <p:nvPr/>
        </p:nvSpPr>
        <p:spPr bwMode="auto">
          <a:xfrm flipV="1">
            <a:off x="1271588" y="50927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0" name="Line 150"/>
          <p:cNvSpPr>
            <a:spLocks noChangeShapeType="1"/>
          </p:cNvSpPr>
          <p:nvPr/>
        </p:nvSpPr>
        <p:spPr bwMode="auto">
          <a:xfrm flipV="1">
            <a:off x="2500313" y="50927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1" name="Line 151"/>
          <p:cNvSpPr>
            <a:spLocks noChangeShapeType="1"/>
          </p:cNvSpPr>
          <p:nvPr/>
        </p:nvSpPr>
        <p:spPr bwMode="auto">
          <a:xfrm flipV="1">
            <a:off x="3727450" y="50927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2" name="Line 152"/>
          <p:cNvSpPr>
            <a:spLocks noChangeShapeType="1"/>
          </p:cNvSpPr>
          <p:nvPr/>
        </p:nvSpPr>
        <p:spPr bwMode="auto">
          <a:xfrm flipV="1">
            <a:off x="4954588" y="50927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3" name="Line 153"/>
          <p:cNvSpPr>
            <a:spLocks noChangeShapeType="1"/>
          </p:cNvSpPr>
          <p:nvPr/>
        </p:nvSpPr>
        <p:spPr bwMode="auto">
          <a:xfrm flipV="1">
            <a:off x="6183313" y="50927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4" name="Line 154"/>
          <p:cNvSpPr>
            <a:spLocks noChangeShapeType="1"/>
          </p:cNvSpPr>
          <p:nvPr/>
        </p:nvSpPr>
        <p:spPr bwMode="auto">
          <a:xfrm flipV="1">
            <a:off x="7410450" y="50927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5" name="Line 155"/>
          <p:cNvSpPr>
            <a:spLocks noChangeShapeType="1"/>
          </p:cNvSpPr>
          <p:nvPr/>
        </p:nvSpPr>
        <p:spPr bwMode="auto">
          <a:xfrm flipV="1">
            <a:off x="8637588" y="50927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6" name="Oval 156"/>
          <p:cNvSpPr>
            <a:spLocks noChangeArrowheads="1"/>
          </p:cNvSpPr>
          <p:nvPr/>
        </p:nvSpPr>
        <p:spPr bwMode="auto">
          <a:xfrm>
            <a:off x="4611688" y="3025775"/>
            <a:ext cx="398462" cy="398463"/>
          </a:xfrm>
          <a:prstGeom prst="ellipse">
            <a:avLst/>
          </a:prstGeom>
          <a:solidFill>
            <a:srgbClr val="6688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7" name="Oval 157"/>
          <p:cNvSpPr>
            <a:spLocks noChangeArrowheads="1"/>
          </p:cNvSpPr>
          <p:nvPr/>
        </p:nvSpPr>
        <p:spPr bwMode="auto">
          <a:xfrm>
            <a:off x="4614863" y="3028950"/>
            <a:ext cx="388937" cy="390525"/>
          </a:xfrm>
          <a:prstGeom prst="ellipse">
            <a:avLst/>
          </a:prstGeom>
          <a:solidFill>
            <a:srgbClr val="69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8" name="Oval 158"/>
          <p:cNvSpPr>
            <a:spLocks noChangeArrowheads="1"/>
          </p:cNvSpPr>
          <p:nvPr/>
        </p:nvSpPr>
        <p:spPr bwMode="auto">
          <a:xfrm>
            <a:off x="4618038" y="3032125"/>
            <a:ext cx="379412" cy="381000"/>
          </a:xfrm>
          <a:prstGeom prst="ellipse">
            <a:avLst/>
          </a:prstGeom>
          <a:solidFill>
            <a:srgbClr val="6B8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9" name="Oval 159"/>
          <p:cNvSpPr>
            <a:spLocks noChangeArrowheads="1"/>
          </p:cNvSpPr>
          <p:nvPr/>
        </p:nvSpPr>
        <p:spPr bwMode="auto">
          <a:xfrm>
            <a:off x="4619625" y="3035300"/>
            <a:ext cx="373063" cy="371475"/>
          </a:xfrm>
          <a:prstGeom prst="ellipse">
            <a:avLst/>
          </a:prstGeom>
          <a:solidFill>
            <a:srgbClr val="6D9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0" name="Oval 160"/>
          <p:cNvSpPr>
            <a:spLocks noChangeArrowheads="1"/>
          </p:cNvSpPr>
          <p:nvPr/>
        </p:nvSpPr>
        <p:spPr bwMode="auto">
          <a:xfrm>
            <a:off x="4622800" y="3038475"/>
            <a:ext cx="363538" cy="363538"/>
          </a:xfrm>
          <a:prstGeom prst="ellipse">
            <a:avLst/>
          </a:prstGeom>
          <a:solidFill>
            <a:srgbClr val="6F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1" name="Oval 161"/>
          <p:cNvSpPr>
            <a:spLocks noChangeArrowheads="1"/>
          </p:cNvSpPr>
          <p:nvPr/>
        </p:nvSpPr>
        <p:spPr bwMode="auto">
          <a:xfrm>
            <a:off x="4625975" y="3040063"/>
            <a:ext cx="355600" cy="355600"/>
          </a:xfrm>
          <a:prstGeom prst="ellipse">
            <a:avLst/>
          </a:prstGeom>
          <a:solidFill>
            <a:srgbClr val="71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2" name="Oval 162"/>
          <p:cNvSpPr>
            <a:spLocks noChangeArrowheads="1"/>
          </p:cNvSpPr>
          <p:nvPr/>
        </p:nvSpPr>
        <p:spPr bwMode="auto">
          <a:xfrm>
            <a:off x="4629150" y="3043238"/>
            <a:ext cx="346075" cy="346075"/>
          </a:xfrm>
          <a:prstGeom prst="ellipse">
            <a:avLst/>
          </a:prstGeom>
          <a:solidFill>
            <a:srgbClr val="749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3" name="Oval 163"/>
          <p:cNvSpPr>
            <a:spLocks noChangeArrowheads="1"/>
          </p:cNvSpPr>
          <p:nvPr/>
        </p:nvSpPr>
        <p:spPr bwMode="auto">
          <a:xfrm>
            <a:off x="4632325" y="3046413"/>
            <a:ext cx="336550" cy="338137"/>
          </a:xfrm>
          <a:prstGeom prst="ellipse">
            <a:avLst/>
          </a:prstGeom>
          <a:solidFill>
            <a:srgbClr val="769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4" name="Oval 164"/>
          <p:cNvSpPr>
            <a:spLocks noChangeArrowheads="1"/>
          </p:cNvSpPr>
          <p:nvPr/>
        </p:nvSpPr>
        <p:spPr bwMode="auto">
          <a:xfrm>
            <a:off x="4633913" y="3049588"/>
            <a:ext cx="330200" cy="328612"/>
          </a:xfrm>
          <a:prstGeom prst="ellipse">
            <a:avLst/>
          </a:prstGeom>
          <a:solidFill>
            <a:srgbClr val="78A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5" name="Oval 165"/>
          <p:cNvSpPr>
            <a:spLocks noChangeArrowheads="1"/>
          </p:cNvSpPr>
          <p:nvPr/>
        </p:nvSpPr>
        <p:spPr bwMode="auto">
          <a:xfrm>
            <a:off x="4637088" y="3052763"/>
            <a:ext cx="320675" cy="320675"/>
          </a:xfrm>
          <a:prstGeom prst="ellipse">
            <a:avLst/>
          </a:prstGeom>
          <a:solidFill>
            <a:srgbClr val="7AA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6" name="Oval 166"/>
          <p:cNvSpPr>
            <a:spLocks noChangeArrowheads="1"/>
          </p:cNvSpPr>
          <p:nvPr/>
        </p:nvSpPr>
        <p:spPr bwMode="auto">
          <a:xfrm>
            <a:off x="4640263" y="3055938"/>
            <a:ext cx="312737" cy="311150"/>
          </a:xfrm>
          <a:prstGeom prst="ellipse">
            <a:avLst/>
          </a:prstGeom>
          <a:solidFill>
            <a:srgbClr val="7CA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7" name="Oval 167"/>
          <p:cNvSpPr>
            <a:spLocks noChangeArrowheads="1"/>
          </p:cNvSpPr>
          <p:nvPr/>
        </p:nvSpPr>
        <p:spPr bwMode="auto">
          <a:xfrm>
            <a:off x="4643438" y="3057525"/>
            <a:ext cx="303212" cy="303213"/>
          </a:xfrm>
          <a:prstGeom prst="ellipse">
            <a:avLst/>
          </a:prstGeom>
          <a:solidFill>
            <a:srgbClr val="7FA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8" name="Oval 168"/>
          <p:cNvSpPr>
            <a:spLocks noChangeArrowheads="1"/>
          </p:cNvSpPr>
          <p:nvPr/>
        </p:nvSpPr>
        <p:spPr bwMode="auto">
          <a:xfrm>
            <a:off x="4646613" y="3060700"/>
            <a:ext cx="293687" cy="295275"/>
          </a:xfrm>
          <a:prstGeom prst="ellipse">
            <a:avLst/>
          </a:prstGeom>
          <a:solidFill>
            <a:srgbClr val="81A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9" name="Oval 169"/>
          <p:cNvSpPr>
            <a:spLocks noChangeArrowheads="1"/>
          </p:cNvSpPr>
          <p:nvPr/>
        </p:nvSpPr>
        <p:spPr bwMode="auto">
          <a:xfrm>
            <a:off x="4648200" y="3063875"/>
            <a:ext cx="287338" cy="285750"/>
          </a:xfrm>
          <a:prstGeom prst="ellipse">
            <a:avLst/>
          </a:prstGeom>
          <a:solidFill>
            <a:srgbClr val="83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0" name="Oval 170"/>
          <p:cNvSpPr>
            <a:spLocks noChangeArrowheads="1"/>
          </p:cNvSpPr>
          <p:nvPr/>
        </p:nvSpPr>
        <p:spPr bwMode="auto">
          <a:xfrm>
            <a:off x="4651375" y="3067050"/>
            <a:ext cx="277813" cy="277813"/>
          </a:xfrm>
          <a:prstGeom prst="ellipse">
            <a:avLst/>
          </a:prstGeom>
          <a:solidFill>
            <a:srgbClr val="85B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1" name="Oval 171"/>
          <p:cNvSpPr>
            <a:spLocks noChangeArrowheads="1"/>
          </p:cNvSpPr>
          <p:nvPr/>
        </p:nvSpPr>
        <p:spPr bwMode="auto">
          <a:xfrm>
            <a:off x="4654550" y="3070225"/>
            <a:ext cx="268288" cy="268288"/>
          </a:xfrm>
          <a:prstGeom prst="ellipse">
            <a:avLst/>
          </a:prstGeom>
          <a:solidFill>
            <a:srgbClr val="87B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2" name="Oval 172"/>
          <p:cNvSpPr>
            <a:spLocks noChangeArrowheads="1"/>
          </p:cNvSpPr>
          <p:nvPr/>
        </p:nvSpPr>
        <p:spPr bwMode="auto">
          <a:xfrm>
            <a:off x="4657725" y="3071813"/>
            <a:ext cx="260350" cy="260350"/>
          </a:xfrm>
          <a:prstGeom prst="ellipse">
            <a:avLst/>
          </a:prstGeom>
          <a:solidFill>
            <a:srgbClr val="8AB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3" name="Oval 173"/>
          <p:cNvSpPr>
            <a:spLocks noChangeArrowheads="1"/>
          </p:cNvSpPr>
          <p:nvPr/>
        </p:nvSpPr>
        <p:spPr bwMode="auto">
          <a:xfrm>
            <a:off x="4660900" y="3074988"/>
            <a:ext cx="250825" cy="252412"/>
          </a:xfrm>
          <a:prstGeom prst="ellipse">
            <a:avLst/>
          </a:prstGeom>
          <a:solidFill>
            <a:srgbClr val="8CB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4" name="Oval 174"/>
          <p:cNvSpPr>
            <a:spLocks noChangeArrowheads="1"/>
          </p:cNvSpPr>
          <p:nvPr/>
        </p:nvSpPr>
        <p:spPr bwMode="auto">
          <a:xfrm>
            <a:off x="4662488" y="3078163"/>
            <a:ext cx="244475" cy="242887"/>
          </a:xfrm>
          <a:prstGeom prst="ellipse">
            <a:avLst/>
          </a:prstGeom>
          <a:solidFill>
            <a:srgbClr val="8EB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5" name="Oval 175"/>
          <p:cNvSpPr>
            <a:spLocks noChangeArrowheads="1"/>
          </p:cNvSpPr>
          <p:nvPr/>
        </p:nvSpPr>
        <p:spPr bwMode="auto">
          <a:xfrm>
            <a:off x="4665663" y="3081338"/>
            <a:ext cx="234950" cy="234950"/>
          </a:xfrm>
          <a:prstGeom prst="ellipse">
            <a:avLst/>
          </a:prstGeom>
          <a:solidFill>
            <a:srgbClr val="90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6" name="Oval 176"/>
          <p:cNvSpPr>
            <a:spLocks noChangeArrowheads="1"/>
          </p:cNvSpPr>
          <p:nvPr/>
        </p:nvSpPr>
        <p:spPr bwMode="auto">
          <a:xfrm>
            <a:off x="4668838" y="3084513"/>
            <a:ext cx="225425" cy="225425"/>
          </a:xfrm>
          <a:prstGeom prst="ellipse">
            <a:avLst/>
          </a:prstGeom>
          <a:solidFill>
            <a:srgbClr val="92C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7" name="Oval 177"/>
          <p:cNvSpPr>
            <a:spLocks noChangeArrowheads="1"/>
          </p:cNvSpPr>
          <p:nvPr/>
        </p:nvSpPr>
        <p:spPr bwMode="auto">
          <a:xfrm>
            <a:off x="4672013" y="3086100"/>
            <a:ext cx="217487" cy="217488"/>
          </a:xfrm>
          <a:prstGeom prst="ellipse">
            <a:avLst/>
          </a:prstGeom>
          <a:solidFill>
            <a:srgbClr val="95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8" name="Oval 178"/>
          <p:cNvSpPr>
            <a:spLocks noChangeArrowheads="1"/>
          </p:cNvSpPr>
          <p:nvPr/>
        </p:nvSpPr>
        <p:spPr bwMode="auto">
          <a:xfrm>
            <a:off x="4675188" y="3089275"/>
            <a:ext cx="207962" cy="209550"/>
          </a:xfrm>
          <a:prstGeom prst="ellipse">
            <a:avLst/>
          </a:prstGeom>
          <a:solidFill>
            <a:srgbClr val="97C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9" name="Oval 179"/>
          <p:cNvSpPr>
            <a:spLocks noChangeArrowheads="1"/>
          </p:cNvSpPr>
          <p:nvPr/>
        </p:nvSpPr>
        <p:spPr bwMode="auto">
          <a:xfrm>
            <a:off x="4676775" y="3092450"/>
            <a:ext cx="201613" cy="200025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0" name="Oval 180"/>
          <p:cNvSpPr>
            <a:spLocks noChangeArrowheads="1"/>
          </p:cNvSpPr>
          <p:nvPr/>
        </p:nvSpPr>
        <p:spPr bwMode="auto">
          <a:xfrm>
            <a:off x="4679950" y="3095625"/>
            <a:ext cx="192088" cy="192088"/>
          </a:xfrm>
          <a:prstGeom prst="ellipse">
            <a:avLst/>
          </a:prstGeom>
          <a:solidFill>
            <a:srgbClr val="9ACD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1" name="Oval 181"/>
          <p:cNvSpPr>
            <a:spLocks noChangeArrowheads="1"/>
          </p:cNvSpPr>
          <p:nvPr/>
        </p:nvSpPr>
        <p:spPr bwMode="auto">
          <a:xfrm>
            <a:off x="4683125" y="3098800"/>
            <a:ext cx="182563" cy="182563"/>
          </a:xfrm>
          <a:prstGeom prst="ellipse">
            <a:avLst/>
          </a:prstGeom>
          <a:solidFill>
            <a:srgbClr val="9CCD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2" name="Oval 182"/>
          <p:cNvSpPr>
            <a:spLocks noChangeArrowheads="1"/>
          </p:cNvSpPr>
          <p:nvPr/>
        </p:nvSpPr>
        <p:spPr bwMode="auto">
          <a:xfrm>
            <a:off x="4686300" y="3100388"/>
            <a:ext cx="174625" cy="174625"/>
          </a:xfrm>
          <a:prstGeom prst="ellipse">
            <a:avLst/>
          </a:prstGeom>
          <a:solidFill>
            <a:srgbClr val="9DCE0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3" name="Oval 183"/>
          <p:cNvSpPr>
            <a:spLocks noChangeArrowheads="1"/>
          </p:cNvSpPr>
          <p:nvPr/>
        </p:nvSpPr>
        <p:spPr bwMode="auto">
          <a:xfrm>
            <a:off x="4689475" y="3103563"/>
            <a:ext cx="165100" cy="166687"/>
          </a:xfrm>
          <a:prstGeom prst="ellipse">
            <a:avLst/>
          </a:prstGeom>
          <a:solidFill>
            <a:srgbClr val="9FC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4" name="Oval 184"/>
          <p:cNvSpPr>
            <a:spLocks noChangeArrowheads="1"/>
          </p:cNvSpPr>
          <p:nvPr/>
        </p:nvSpPr>
        <p:spPr bwMode="auto">
          <a:xfrm>
            <a:off x="4691063" y="3106738"/>
            <a:ext cx="158750" cy="157162"/>
          </a:xfrm>
          <a:prstGeom prst="ellipse">
            <a:avLst/>
          </a:prstGeom>
          <a:solidFill>
            <a:srgbClr val="A0D0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5" name="Oval 185"/>
          <p:cNvSpPr>
            <a:spLocks noChangeArrowheads="1"/>
          </p:cNvSpPr>
          <p:nvPr/>
        </p:nvSpPr>
        <p:spPr bwMode="auto">
          <a:xfrm>
            <a:off x="4694238" y="3109913"/>
            <a:ext cx="149225" cy="149225"/>
          </a:xfrm>
          <a:prstGeom prst="ellipse">
            <a:avLst/>
          </a:prstGeom>
          <a:solidFill>
            <a:srgbClr val="A2D0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6" name="Oval 186"/>
          <p:cNvSpPr>
            <a:spLocks noChangeArrowheads="1"/>
          </p:cNvSpPr>
          <p:nvPr/>
        </p:nvSpPr>
        <p:spPr bwMode="auto">
          <a:xfrm>
            <a:off x="4697413" y="3113088"/>
            <a:ext cx="139700" cy="139700"/>
          </a:xfrm>
          <a:prstGeom prst="ellipse">
            <a:avLst/>
          </a:prstGeom>
          <a:solidFill>
            <a:srgbClr val="A3D1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7" name="Oval 187"/>
          <p:cNvSpPr>
            <a:spLocks noChangeArrowheads="1"/>
          </p:cNvSpPr>
          <p:nvPr/>
        </p:nvSpPr>
        <p:spPr bwMode="auto">
          <a:xfrm>
            <a:off x="4700588" y="3114675"/>
            <a:ext cx="131762" cy="131763"/>
          </a:xfrm>
          <a:prstGeom prst="ellipse">
            <a:avLst/>
          </a:prstGeom>
          <a:solidFill>
            <a:srgbClr val="A5D2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8" name="Oval 188"/>
          <p:cNvSpPr>
            <a:spLocks noChangeArrowheads="1"/>
          </p:cNvSpPr>
          <p:nvPr/>
        </p:nvSpPr>
        <p:spPr bwMode="auto">
          <a:xfrm>
            <a:off x="4703763" y="3117850"/>
            <a:ext cx="122237" cy="123825"/>
          </a:xfrm>
          <a:prstGeom prst="ellipse">
            <a:avLst/>
          </a:prstGeom>
          <a:solidFill>
            <a:srgbClr val="A6D3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9" name="Oval 189"/>
          <p:cNvSpPr>
            <a:spLocks noChangeArrowheads="1"/>
          </p:cNvSpPr>
          <p:nvPr/>
        </p:nvSpPr>
        <p:spPr bwMode="auto">
          <a:xfrm>
            <a:off x="4705350" y="3121025"/>
            <a:ext cx="115888" cy="114300"/>
          </a:xfrm>
          <a:prstGeom prst="ellipse">
            <a:avLst/>
          </a:prstGeom>
          <a:solidFill>
            <a:srgbClr val="A8D32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0" name="Oval 190"/>
          <p:cNvSpPr>
            <a:spLocks noChangeArrowheads="1"/>
          </p:cNvSpPr>
          <p:nvPr/>
        </p:nvSpPr>
        <p:spPr bwMode="auto">
          <a:xfrm>
            <a:off x="4708525" y="3124200"/>
            <a:ext cx="106363" cy="106363"/>
          </a:xfrm>
          <a:prstGeom prst="ellipse">
            <a:avLst/>
          </a:prstGeom>
          <a:solidFill>
            <a:srgbClr val="A9D42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1" name="Oval 191"/>
          <p:cNvSpPr>
            <a:spLocks noChangeArrowheads="1"/>
          </p:cNvSpPr>
          <p:nvPr/>
        </p:nvSpPr>
        <p:spPr bwMode="auto">
          <a:xfrm>
            <a:off x="4711700" y="3127375"/>
            <a:ext cx="96838" cy="96838"/>
          </a:xfrm>
          <a:prstGeom prst="ellipse">
            <a:avLst/>
          </a:prstGeom>
          <a:solidFill>
            <a:srgbClr val="ABD5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2" name="Oval 192"/>
          <p:cNvSpPr>
            <a:spLocks noChangeArrowheads="1"/>
          </p:cNvSpPr>
          <p:nvPr/>
        </p:nvSpPr>
        <p:spPr bwMode="auto">
          <a:xfrm>
            <a:off x="4714875" y="3128963"/>
            <a:ext cx="88900" cy="88900"/>
          </a:xfrm>
          <a:prstGeom prst="ellipse">
            <a:avLst/>
          </a:prstGeom>
          <a:solidFill>
            <a:srgbClr val="ACD6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3" name="Oval 193"/>
          <p:cNvSpPr>
            <a:spLocks noChangeArrowheads="1"/>
          </p:cNvSpPr>
          <p:nvPr/>
        </p:nvSpPr>
        <p:spPr bwMode="auto">
          <a:xfrm>
            <a:off x="4718050" y="3132138"/>
            <a:ext cx="79375" cy="80962"/>
          </a:xfrm>
          <a:prstGeom prst="ellipse">
            <a:avLst/>
          </a:prstGeom>
          <a:solidFill>
            <a:srgbClr val="AED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4" name="Oval 194"/>
          <p:cNvSpPr>
            <a:spLocks noChangeArrowheads="1"/>
          </p:cNvSpPr>
          <p:nvPr/>
        </p:nvSpPr>
        <p:spPr bwMode="auto">
          <a:xfrm>
            <a:off x="4719638" y="3135313"/>
            <a:ext cx="73025" cy="71437"/>
          </a:xfrm>
          <a:prstGeom prst="ellipse">
            <a:avLst/>
          </a:prstGeom>
          <a:solidFill>
            <a:srgbClr val="AFD73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5" name="Oval 195"/>
          <p:cNvSpPr>
            <a:spLocks noChangeArrowheads="1"/>
          </p:cNvSpPr>
          <p:nvPr/>
        </p:nvSpPr>
        <p:spPr bwMode="auto">
          <a:xfrm>
            <a:off x="4722813" y="3138488"/>
            <a:ext cx="63500" cy="61912"/>
          </a:xfrm>
          <a:prstGeom prst="ellipse">
            <a:avLst/>
          </a:prstGeom>
          <a:solidFill>
            <a:srgbClr val="B0D8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6" name="Oval 196"/>
          <p:cNvSpPr>
            <a:spLocks noChangeArrowheads="1"/>
          </p:cNvSpPr>
          <p:nvPr/>
        </p:nvSpPr>
        <p:spPr bwMode="auto">
          <a:xfrm>
            <a:off x="4725988" y="3141663"/>
            <a:ext cx="53975" cy="53975"/>
          </a:xfrm>
          <a:prstGeom prst="ellipse">
            <a:avLst/>
          </a:prstGeom>
          <a:solidFill>
            <a:srgbClr val="B2D83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7" name="Oval 197"/>
          <p:cNvSpPr>
            <a:spLocks noChangeArrowheads="1"/>
          </p:cNvSpPr>
          <p:nvPr/>
        </p:nvSpPr>
        <p:spPr bwMode="auto">
          <a:xfrm>
            <a:off x="4729163" y="3143250"/>
            <a:ext cx="46037" cy="46038"/>
          </a:xfrm>
          <a:prstGeom prst="ellipse">
            <a:avLst/>
          </a:prstGeom>
          <a:solidFill>
            <a:srgbClr val="B3D9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8" name="Oval 198"/>
          <p:cNvSpPr>
            <a:spLocks noChangeArrowheads="1"/>
          </p:cNvSpPr>
          <p:nvPr/>
        </p:nvSpPr>
        <p:spPr bwMode="auto">
          <a:xfrm>
            <a:off x="4732338" y="3146425"/>
            <a:ext cx="36512" cy="38100"/>
          </a:xfrm>
          <a:prstGeom prst="ellipse">
            <a:avLst/>
          </a:prstGeom>
          <a:solidFill>
            <a:srgbClr val="B5DA4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9" name="Oval 199"/>
          <p:cNvSpPr>
            <a:spLocks noChangeArrowheads="1"/>
          </p:cNvSpPr>
          <p:nvPr/>
        </p:nvSpPr>
        <p:spPr bwMode="auto">
          <a:xfrm>
            <a:off x="4733925" y="3149600"/>
            <a:ext cx="30163" cy="28575"/>
          </a:xfrm>
          <a:prstGeom prst="ellipse">
            <a:avLst/>
          </a:prstGeom>
          <a:solidFill>
            <a:srgbClr val="B6D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0" name="Oval 200"/>
          <p:cNvSpPr>
            <a:spLocks noChangeArrowheads="1"/>
          </p:cNvSpPr>
          <p:nvPr/>
        </p:nvSpPr>
        <p:spPr bwMode="auto">
          <a:xfrm>
            <a:off x="4737100" y="3152775"/>
            <a:ext cx="20638" cy="19050"/>
          </a:xfrm>
          <a:prstGeom prst="ellipse">
            <a:avLst/>
          </a:prstGeom>
          <a:solidFill>
            <a:srgbClr val="B8DB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1" name="Oval 201"/>
          <p:cNvSpPr>
            <a:spLocks noChangeArrowheads="1"/>
          </p:cNvSpPr>
          <p:nvPr/>
        </p:nvSpPr>
        <p:spPr bwMode="auto">
          <a:xfrm>
            <a:off x="4740275" y="3155950"/>
            <a:ext cx="11113" cy="11113"/>
          </a:xfrm>
          <a:prstGeom prst="ellipse">
            <a:avLst/>
          </a:prstGeom>
          <a:solidFill>
            <a:srgbClr val="B9DC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2" name="Oval 202"/>
          <p:cNvSpPr>
            <a:spLocks noChangeArrowheads="1"/>
          </p:cNvSpPr>
          <p:nvPr/>
        </p:nvSpPr>
        <p:spPr bwMode="auto">
          <a:xfrm>
            <a:off x="4611688" y="3025775"/>
            <a:ext cx="398462" cy="398463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3" name="Oval 203"/>
          <p:cNvSpPr>
            <a:spLocks noChangeArrowheads="1"/>
          </p:cNvSpPr>
          <p:nvPr/>
        </p:nvSpPr>
        <p:spPr bwMode="auto">
          <a:xfrm>
            <a:off x="2716213" y="2989263"/>
            <a:ext cx="398462" cy="398462"/>
          </a:xfrm>
          <a:prstGeom prst="ellipse">
            <a:avLst/>
          </a:prstGeom>
          <a:solidFill>
            <a:srgbClr val="6688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4" name="Oval 204"/>
          <p:cNvSpPr>
            <a:spLocks noChangeArrowheads="1"/>
          </p:cNvSpPr>
          <p:nvPr/>
        </p:nvSpPr>
        <p:spPr bwMode="auto">
          <a:xfrm>
            <a:off x="2719388" y="2992438"/>
            <a:ext cx="388937" cy="388937"/>
          </a:xfrm>
          <a:prstGeom prst="ellipse">
            <a:avLst/>
          </a:prstGeom>
          <a:solidFill>
            <a:srgbClr val="69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5" name="Oval 205"/>
          <p:cNvSpPr>
            <a:spLocks noChangeArrowheads="1"/>
          </p:cNvSpPr>
          <p:nvPr/>
        </p:nvSpPr>
        <p:spPr bwMode="auto">
          <a:xfrm>
            <a:off x="2722563" y="2995613"/>
            <a:ext cx="381000" cy="379412"/>
          </a:xfrm>
          <a:prstGeom prst="ellipse">
            <a:avLst/>
          </a:prstGeom>
          <a:solidFill>
            <a:srgbClr val="6B8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6" name="Oval 206"/>
          <p:cNvSpPr>
            <a:spLocks noChangeArrowheads="1"/>
          </p:cNvSpPr>
          <p:nvPr/>
        </p:nvSpPr>
        <p:spPr bwMode="auto">
          <a:xfrm>
            <a:off x="2724150" y="2997200"/>
            <a:ext cx="373063" cy="373063"/>
          </a:xfrm>
          <a:prstGeom prst="ellipse">
            <a:avLst/>
          </a:prstGeom>
          <a:solidFill>
            <a:srgbClr val="6D9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7" name="Oval 207"/>
          <p:cNvSpPr>
            <a:spLocks noChangeArrowheads="1"/>
          </p:cNvSpPr>
          <p:nvPr/>
        </p:nvSpPr>
        <p:spPr bwMode="auto">
          <a:xfrm>
            <a:off x="2727325" y="3000375"/>
            <a:ext cx="363538" cy="363538"/>
          </a:xfrm>
          <a:prstGeom prst="ellipse">
            <a:avLst/>
          </a:prstGeom>
          <a:solidFill>
            <a:srgbClr val="6F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8" name="Oval 208"/>
          <p:cNvSpPr>
            <a:spLocks noChangeArrowheads="1"/>
          </p:cNvSpPr>
          <p:nvPr/>
        </p:nvSpPr>
        <p:spPr bwMode="auto">
          <a:xfrm>
            <a:off x="2730500" y="3003550"/>
            <a:ext cx="355600" cy="355600"/>
          </a:xfrm>
          <a:prstGeom prst="ellipse">
            <a:avLst/>
          </a:prstGeom>
          <a:solidFill>
            <a:srgbClr val="71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9" name="Oval 209"/>
          <p:cNvSpPr>
            <a:spLocks noChangeArrowheads="1"/>
          </p:cNvSpPr>
          <p:nvPr/>
        </p:nvSpPr>
        <p:spPr bwMode="auto">
          <a:xfrm>
            <a:off x="2733675" y="3006725"/>
            <a:ext cx="346075" cy="346075"/>
          </a:xfrm>
          <a:prstGeom prst="ellipse">
            <a:avLst/>
          </a:prstGeom>
          <a:solidFill>
            <a:srgbClr val="749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0" name="Oval 210"/>
          <p:cNvSpPr>
            <a:spLocks noChangeArrowheads="1"/>
          </p:cNvSpPr>
          <p:nvPr/>
        </p:nvSpPr>
        <p:spPr bwMode="auto">
          <a:xfrm>
            <a:off x="2736850" y="3009900"/>
            <a:ext cx="338138" cy="336550"/>
          </a:xfrm>
          <a:prstGeom prst="ellipse">
            <a:avLst/>
          </a:prstGeom>
          <a:solidFill>
            <a:srgbClr val="769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1" name="Oval 211"/>
          <p:cNvSpPr>
            <a:spLocks noChangeArrowheads="1"/>
          </p:cNvSpPr>
          <p:nvPr/>
        </p:nvSpPr>
        <p:spPr bwMode="auto">
          <a:xfrm>
            <a:off x="2740025" y="3011488"/>
            <a:ext cx="328613" cy="330200"/>
          </a:xfrm>
          <a:prstGeom prst="ellipse">
            <a:avLst/>
          </a:prstGeom>
          <a:solidFill>
            <a:srgbClr val="78A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2" name="Oval 212"/>
          <p:cNvSpPr>
            <a:spLocks noChangeArrowheads="1"/>
          </p:cNvSpPr>
          <p:nvPr/>
        </p:nvSpPr>
        <p:spPr bwMode="auto">
          <a:xfrm>
            <a:off x="2741613" y="3014663"/>
            <a:ext cx="320675" cy="320675"/>
          </a:xfrm>
          <a:prstGeom prst="ellipse">
            <a:avLst/>
          </a:prstGeom>
          <a:solidFill>
            <a:srgbClr val="7AA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3" name="Oval 213"/>
          <p:cNvSpPr>
            <a:spLocks noChangeArrowheads="1"/>
          </p:cNvSpPr>
          <p:nvPr/>
        </p:nvSpPr>
        <p:spPr bwMode="auto">
          <a:xfrm>
            <a:off x="2744788" y="3017838"/>
            <a:ext cx="312737" cy="312737"/>
          </a:xfrm>
          <a:prstGeom prst="ellipse">
            <a:avLst/>
          </a:prstGeom>
          <a:solidFill>
            <a:srgbClr val="7CA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4" name="Oval 214"/>
          <p:cNvSpPr>
            <a:spLocks noChangeArrowheads="1"/>
          </p:cNvSpPr>
          <p:nvPr/>
        </p:nvSpPr>
        <p:spPr bwMode="auto">
          <a:xfrm>
            <a:off x="2747963" y="3021013"/>
            <a:ext cx="303212" cy="303212"/>
          </a:xfrm>
          <a:prstGeom prst="ellipse">
            <a:avLst/>
          </a:prstGeom>
          <a:solidFill>
            <a:srgbClr val="7FA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5" name="Oval 215"/>
          <p:cNvSpPr>
            <a:spLocks noChangeArrowheads="1"/>
          </p:cNvSpPr>
          <p:nvPr/>
        </p:nvSpPr>
        <p:spPr bwMode="auto">
          <a:xfrm>
            <a:off x="2751138" y="3024188"/>
            <a:ext cx="293687" cy="293687"/>
          </a:xfrm>
          <a:prstGeom prst="ellipse">
            <a:avLst/>
          </a:prstGeom>
          <a:solidFill>
            <a:srgbClr val="81A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6" name="Oval 216"/>
          <p:cNvSpPr>
            <a:spLocks noChangeArrowheads="1"/>
          </p:cNvSpPr>
          <p:nvPr/>
        </p:nvSpPr>
        <p:spPr bwMode="auto">
          <a:xfrm>
            <a:off x="2754313" y="3025775"/>
            <a:ext cx="285750" cy="287338"/>
          </a:xfrm>
          <a:prstGeom prst="ellipse">
            <a:avLst/>
          </a:prstGeom>
          <a:solidFill>
            <a:srgbClr val="83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7" name="Oval 217"/>
          <p:cNvSpPr>
            <a:spLocks noChangeArrowheads="1"/>
          </p:cNvSpPr>
          <p:nvPr/>
        </p:nvSpPr>
        <p:spPr bwMode="auto">
          <a:xfrm>
            <a:off x="2755900" y="3028950"/>
            <a:ext cx="277813" cy="277813"/>
          </a:xfrm>
          <a:prstGeom prst="ellipse">
            <a:avLst/>
          </a:prstGeom>
          <a:solidFill>
            <a:srgbClr val="85B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8" name="Oval 218"/>
          <p:cNvSpPr>
            <a:spLocks noChangeArrowheads="1"/>
          </p:cNvSpPr>
          <p:nvPr/>
        </p:nvSpPr>
        <p:spPr bwMode="auto">
          <a:xfrm>
            <a:off x="2759075" y="3032125"/>
            <a:ext cx="269875" cy="269875"/>
          </a:xfrm>
          <a:prstGeom prst="ellipse">
            <a:avLst/>
          </a:prstGeom>
          <a:solidFill>
            <a:srgbClr val="87B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9" name="Oval 219"/>
          <p:cNvSpPr>
            <a:spLocks noChangeArrowheads="1"/>
          </p:cNvSpPr>
          <p:nvPr/>
        </p:nvSpPr>
        <p:spPr bwMode="auto">
          <a:xfrm>
            <a:off x="2762250" y="3035300"/>
            <a:ext cx="260350" cy="260350"/>
          </a:xfrm>
          <a:prstGeom prst="ellipse">
            <a:avLst/>
          </a:prstGeom>
          <a:solidFill>
            <a:srgbClr val="8AB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0" name="Oval 220"/>
          <p:cNvSpPr>
            <a:spLocks noChangeArrowheads="1"/>
          </p:cNvSpPr>
          <p:nvPr/>
        </p:nvSpPr>
        <p:spPr bwMode="auto">
          <a:xfrm>
            <a:off x="2765425" y="3038475"/>
            <a:ext cx="250825" cy="250825"/>
          </a:xfrm>
          <a:prstGeom prst="ellipse">
            <a:avLst/>
          </a:prstGeom>
          <a:solidFill>
            <a:srgbClr val="8CB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1" name="Oval 221"/>
          <p:cNvSpPr>
            <a:spLocks noChangeArrowheads="1"/>
          </p:cNvSpPr>
          <p:nvPr/>
        </p:nvSpPr>
        <p:spPr bwMode="auto">
          <a:xfrm>
            <a:off x="2768600" y="3040063"/>
            <a:ext cx="242888" cy="244475"/>
          </a:xfrm>
          <a:prstGeom prst="ellipse">
            <a:avLst/>
          </a:prstGeom>
          <a:solidFill>
            <a:srgbClr val="8EB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2" name="Oval 222"/>
          <p:cNvSpPr>
            <a:spLocks noChangeArrowheads="1"/>
          </p:cNvSpPr>
          <p:nvPr/>
        </p:nvSpPr>
        <p:spPr bwMode="auto">
          <a:xfrm>
            <a:off x="2770188" y="3043238"/>
            <a:ext cx="234950" cy="234950"/>
          </a:xfrm>
          <a:prstGeom prst="ellipse">
            <a:avLst/>
          </a:prstGeom>
          <a:solidFill>
            <a:srgbClr val="90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3" name="Oval 223"/>
          <p:cNvSpPr>
            <a:spLocks noChangeArrowheads="1"/>
          </p:cNvSpPr>
          <p:nvPr/>
        </p:nvSpPr>
        <p:spPr bwMode="auto">
          <a:xfrm>
            <a:off x="2773363" y="3046413"/>
            <a:ext cx="227012" cy="227012"/>
          </a:xfrm>
          <a:prstGeom prst="ellipse">
            <a:avLst/>
          </a:prstGeom>
          <a:solidFill>
            <a:srgbClr val="92C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4" name="Oval 224"/>
          <p:cNvSpPr>
            <a:spLocks noChangeArrowheads="1"/>
          </p:cNvSpPr>
          <p:nvPr/>
        </p:nvSpPr>
        <p:spPr bwMode="auto">
          <a:xfrm>
            <a:off x="2776538" y="3049588"/>
            <a:ext cx="217487" cy="217487"/>
          </a:xfrm>
          <a:prstGeom prst="ellipse">
            <a:avLst/>
          </a:prstGeom>
          <a:solidFill>
            <a:srgbClr val="95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5" name="Oval 225"/>
          <p:cNvSpPr>
            <a:spLocks noChangeArrowheads="1"/>
          </p:cNvSpPr>
          <p:nvPr/>
        </p:nvSpPr>
        <p:spPr bwMode="auto">
          <a:xfrm>
            <a:off x="2779713" y="3052763"/>
            <a:ext cx="207962" cy="207962"/>
          </a:xfrm>
          <a:prstGeom prst="ellipse">
            <a:avLst/>
          </a:prstGeom>
          <a:solidFill>
            <a:srgbClr val="97C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6" name="Oval 226"/>
          <p:cNvSpPr>
            <a:spLocks noChangeArrowheads="1"/>
          </p:cNvSpPr>
          <p:nvPr/>
        </p:nvSpPr>
        <p:spPr bwMode="auto">
          <a:xfrm>
            <a:off x="2782888" y="3055938"/>
            <a:ext cx="200025" cy="200025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7" name="Oval 227"/>
          <p:cNvSpPr>
            <a:spLocks noChangeArrowheads="1"/>
          </p:cNvSpPr>
          <p:nvPr/>
        </p:nvSpPr>
        <p:spPr bwMode="auto">
          <a:xfrm>
            <a:off x="2784475" y="3057525"/>
            <a:ext cx="192088" cy="192088"/>
          </a:xfrm>
          <a:prstGeom prst="ellipse">
            <a:avLst/>
          </a:prstGeom>
          <a:solidFill>
            <a:srgbClr val="9ACD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8" name="Oval 228"/>
          <p:cNvSpPr>
            <a:spLocks noChangeArrowheads="1"/>
          </p:cNvSpPr>
          <p:nvPr/>
        </p:nvSpPr>
        <p:spPr bwMode="auto">
          <a:xfrm>
            <a:off x="2787650" y="3060700"/>
            <a:ext cx="184150" cy="184150"/>
          </a:xfrm>
          <a:prstGeom prst="ellipse">
            <a:avLst/>
          </a:prstGeom>
          <a:solidFill>
            <a:srgbClr val="9CCD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9" name="Oval 229"/>
          <p:cNvSpPr>
            <a:spLocks noChangeArrowheads="1"/>
          </p:cNvSpPr>
          <p:nvPr/>
        </p:nvSpPr>
        <p:spPr bwMode="auto">
          <a:xfrm>
            <a:off x="2790825" y="3063875"/>
            <a:ext cx="174625" cy="174625"/>
          </a:xfrm>
          <a:prstGeom prst="ellipse">
            <a:avLst/>
          </a:prstGeom>
          <a:solidFill>
            <a:srgbClr val="9DCE0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0" name="Oval 230"/>
          <p:cNvSpPr>
            <a:spLocks noChangeArrowheads="1"/>
          </p:cNvSpPr>
          <p:nvPr/>
        </p:nvSpPr>
        <p:spPr bwMode="auto">
          <a:xfrm>
            <a:off x="2794000" y="3067050"/>
            <a:ext cx="165100" cy="165100"/>
          </a:xfrm>
          <a:prstGeom prst="ellipse">
            <a:avLst/>
          </a:prstGeom>
          <a:solidFill>
            <a:srgbClr val="9FC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1" name="Oval 231"/>
          <p:cNvSpPr>
            <a:spLocks noChangeArrowheads="1"/>
          </p:cNvSpPr>
          <p:nvPr/>
        </p:nvSpPr>
        <p:spPr bwMode="auto">
          <a:xfrm>
            <a:off x="2797175" y="3070225"/>
            <a:ext cx="157163" cy="157163"/>
          </a:xfrm>
          <a:prstGeom prst="ellipse">
            <a:avLst/>
          </a:prstGeom>
          <a:solidFill>
            <a:srgbClr val="A0D0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2" name="Oval 232"/>
          <p:cNvSpPr>
            <a:spLocks noChangeArrowheads="1"/>
          </p:cNvSpPr>
          <p:nvPr/>
        </p:nvSpPr>
        <p:spPr bwMode="auto">
          <a:xfrm>
            <a:off x="2798763" y="3071813"/>
            <a:ext cx="149225" cy="149225"/>
          </a:xfrm>
          <a:prstGeom prst="ellipse">
            <a:avLst/>
          </a:prstGeom>
          <a:solidFill>
            <a:srgbClr val="A2D0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3" name="Oval 233"/>
          <p:cNvSpPr>
            <a:spLocks noChangeArrowheads="1"/>
          </p:cNvSpPr>
          <p:nvPr/>
        </p:nvSpPr>
        <p:spPr bwMode="auto">
          <a:xfrm>
            <a:off x="2801938" y="3074988"/>
            <a:ext cx="141287" cy="139700"/>
          </a:xfrm>
          <a:prstGeom prst="ellipse">
            <a:avLst/>
          </a:prstGeom>
          <a:solidFill>
            <a:srgbClr val="A3D1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4" name="Oval 234"/>
          <p:cNvSpPr>
            <a:spLocks noChangeArrowheads="1"/>
          </p:cNvSpPr>
          <p:nvPr/>
        </p:nvSpPr>
        <p:spPr bwMode="auto">
          <a:xfrm>
            <a:off x="2805113" y="3078163"/>
            <a:ext cx="131762" cy="131762"/>
          </a:xfrm>
          <a:prstGeom prst="ellipse">
            <a:avLst/>
          </a:prstGeom>
          <a:solidFill>
            <a:srgbClr val="A5D2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5" name="Oval 235"/>
          <p:cNvSpPr>
            <a:spLocks noChangeArrowheads="1"/>
          </p:cNvSpPr>
          <p:nvPr/>
        </p:nvSpPr>
        <p:spPr bwMode="auto">
          <a:xfrm>
            <a:off x="2808288" y="3081338"/>
            <a:ext cx="122237" cy="122237"/>
          </a:xfrm>
          <a:prstGeom prst="ellipse">
            <a:avLst/>
          </a:prstGeom>
          <a:solidFill>
            <a:srgbClr val="A6D3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6" name="Oval 236"/>
          <p:cNvSpPr>
            <a:spLocks noChangeArrowheads="1"/>
          </p:cNvSpPr>
          <p:nvPr/>
        </p:nvSpPr>
        <p:spPr bwMode="auto">
          <a:xfrm>
            <a:off x="2811463" y="3084513"/>
            <a:ext cx="114300" cy="114300"/>
          </a:xfrm>
          <a:prstGeom prst="ellipse">
            <a:avLst/>
          </a:prstGeom>
          <a:solidFill>
            <a:srgbClr val="A8D32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7" name="Oval 237"/>
          <p:cNvSpPr>
            <a:spLocks noChangeArrowheads="1"/>
          </p:cNvSpPr>
          <p:nvPr/>
        </p:nvSpPr>
        <p:spPr bwMode="auto">
          <a:xfrm>
            <a:off x="2813050" y="3086100"/>
            <a:ext cx="106363" cy="106363"/>
          </a:xfrm>
          <a:prstGeom prst="ellipse">
            <a:avLst/>
          </a:prstGeom>
          <a:solidFill>
            <a:srgbClr val="A9D42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8" name="Oval 238"/>
          <p:cNvSpPr>
            <a:spLocks noChangeArrowheads="1"/>
          </p:cNvSpPr>
          <p:nvPr/>
        </p:nvSpPr>
        <p:spPr bwMode="auto">
          <a:xfrm>
            <a:off x="2816225" y="3089275"/>
            <a:ext cx="98425" cy="96838"/>
          </a:xfrm>
          <a:prstGeom prst="ellipse">
            <a:avLst/>
          </a:prstGeom>
          <a:solidFill>
            <a:srgbClr val="ABD5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9" name="Oval 239"/>
          <p:cNvSpPr>
            <a:spLocks noChangeArrowheads="1"/>
          </p:cNvSpPr>
          <p:nvPr/>
        </p:nvSpPr>
        <p:spPr bwMode="auto">
          <a:xfrm>
            <a:off x="2819400" y="3092450"/>
            <a:ext cx="88900" cy="88900"/>
          </a:xfrm>
          <a:prstGeom prst="ellipse">
            <a:avLst/>
          </a:prstGeom>
          <a:solidFill>
            <a:srgbClr val="ACD6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0" name="Oval 240"/>
          <p:cNvSpPr>
            <a:spLocks noChangeArrowheads="1"/>
          </p:cNvSpPr>
          <p:nvPr/>
        </p:nvSpPr>
        <p:spPr bwMode="auto">
          <a:xfrm>
            <a:off x="2822575" y="3095625"/>
            <a:ext cx="79375" cy="79375"/>
          </a:xfrm>
          <a:prstGeom prst="ellipse">
            <a:avLst/>
          </a:prstGeom>
          <a:solidFill>
            <a:srgbClr val="AED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1" name="Oval 241"/>
          <p:cNvSpPr>
            <a:spLocks noChangeArrowheads="1"/>
          </p:cNvSpPr>
          <p:nvPr/>
        </p:nvSpPr>
        <p:spPr bwMode="auto">
          <a:xfrm>
            <a:off x="2825750" y="3098800"/>
            <a:ext cx="71438" cy="71438"/>
          </a:xfrm>
          <a:prstGeom prst="ellipse">
            <a:avLst/>
          </a:prstGeom>
          <a:solidFill>
            <a:srgbClr val="AFD73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2" name="Oval 242"/>
          <p:cNvSpPr>
            <a:spLocks noChangeArrowheads="1"/>
          </p:cNvSpPr>
          <p:nvPr/>
        </p:nvSpPr>
        <p:spPr bwMode="auto">
          <a:xfrm>
            <a:off x="2827338" y="3100388"/>
            <a:ext cx="63500" cy="63500"/>
          </a:xfrm>
          <a:prstGeom prst="ellipse">
            <a:avLst/>
          </a:prstGeom>
          <a:solidFill>
            <a:srgbClr val="B0D8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3" name="Oval 243"/>
          <p:cNvSpPr>
            <a:spLocks noChangeArrowheads="1"/>
          </p:cNvSpPr>
          <p:nvPr/>
        </p:nvSpPr>
        <p:spPr bwMode="auto">
          <a:xfrm>
            <a:off x="2830513" y="3103563"/>
            <a:ext cx="53975" cy="53975"/>
          </a:xfrm>
          <a:prstGeom prst="ellipse">
            <a:avLst/>
          </a:prstGeom>
          <a:solidFill>
            <a:srgbClr val="B2D83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4" name="Oval 244"/>
          <p:cNvSpPr>
            <a:spLocks noChangeArrowheads="1"/>
          </p:cNvSpPr>
          <p:nvPr/>
        </p:nvSpPr>
        <p:spPr bwMode="auto">
          <a:xfrm>
            <a:off x="2833688" y="3106738"/>
            <a:ext cx="46037" cy="46037"/>
          </a:xfrm>
          <a:prstGeom prst="ellipse">
            <a:avLst/>
          </a:prstGeom>
          <a:solidFill>
            <a:srgbClr val="B3D9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5" name="Oval 245"/>
          <p:cNvSpPr>
            <a:spLocks noChangeArrowheads="1"/>
          </p:cNvSpPr>
          <p:nvPr/>
        </p:nvSpPr>
        <p:spPr bwMode="auto">
          <a:xfrm>
            <a:off x="2836863" y="3109913"/>
            <a:ext cx="36512" cy="36512"/>
          </a:xfrm>
          <a:prstGeom prst="ellipse">
            <a:avLst/>
          </a:prstGeom>
          <a:solidFill>
            <a:srgbClr val="B5DA4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6" name="Oval 246"/>
          <p:cNvSpPr>
            <a:spLocks noChangeArrowheads="1"/>
          </p:cNvSpPr>
          <p:nvPr/>
        </p:nvSpPr>
        <p:spPr bwMode="auto">
          <a:xfrm>
            <a:off x="2840038" y="3113088"/>
            <a:ext cx="28575" cy="28575"/>
          </a:xfrm>
          <a:prstGeom prst="ellipse">
            <a:avLst/>
          </a:prstGeom>
          <a:solidFill>
            <a:srgbClr val="B6D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7" name="Oval 247"/>
          <p:cNvSpPr>
            <a:spLocks noChangeArrowheads="1"/>
          </p:cNvSpPr>
          <p:nvPr/>
        </p:nvSpPr>
        <p:spPr bwMode="auto">
          <a:xfrm>
            <a:off x="2841625" y="3114675"/>
            <a:ext cx="20638" cy="20638"/>
          </a:xfrm>
          <a:prstGeom prst="ellipse">
            <a:avLst/>
          </a:prstGeom>
          <a:solidFill>
            <a:srgbClr val="B8DB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8" name="Oval 248"/>
          <p:cNvSpPr>
            <a:spLocks noChangeArrowheads="1"/>
          </p:cNvSpPr>
          <p:nvPr/>
        </p:nvSpPr>
        <p:spPr bwMode="auto">
          <a:xfrm>
            <a:off x="2844800" y="3117850"/>
            <a:ext cx="11113" cy="11113"/>
          </a:xfrm>
          <a:prstGeom prst="ellipse">
            <a:avLst/>
          </a:prstGeom>
          <a:solidFill>
            <a:srgbClr val="B9DC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9" name="Oval 249"/>
          <p:cNvSpPr>
            <a:spLocks noChangeArrowheads="1"/>
          </p:cNvSpPr>
          <p:nvPr/>
        </p:nvSpPr>
        <p:spPr bwMode="auto">
          <a:xfrm>
            <a:off x="2716213" y="2989263"/>
            <a:ext cx="398462" cy="398462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0" name="Oval 250"/>
          <p:cNvSpPr>
            <a:spLocks noChangeArrowheads="1"/>
          </p:cNvSpPr>
          <p:nvPr/>
        </p:nvSpPr>
        <p:spPr bwMode="auto">
          <a:xfrm>
            <a:off x="4514850" y="2989263"/>
            <a:ext cx="396875" cy="398462"/>
          </a:xfrm>
          <a:prstGeom prst="ellipse">
            <a:avLst/>
          </a:prstGeom>
          <a:solidFill>
            <a:srgbClr val="6688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1" name="Oval 251"/>
          <p:cNvSpPr>
            <a:spLocks noChangeArrowheads="1"/>
          </p:cNvSpPr>
          <p:nvPr/>
        </p:nvSpPr>
        <p:spPr bwMode="auto">
          <a:xfrm>
            <a:off x="4516438" y="2992438"/>
            <a:ext cx="390525" cy="388937"/>
          </a:xfrm>
          <a:prstGeom prst="ellipse">
            <a:avLst/>
          </a:prstGeom>
          <a:solidFill>
            <a:srgbClr val="69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2" name="Oval 252"/>
          <p:cNvSpPr>
            <a:spLocks noChangeArrowheads="1"/>
          </p:cNvSpPr>
          <p:nvPr/>
        </p:nvSpPr>
        <p:spPr bwMode="auto">
          <a:xfrm>
            <a:off x="4519613" y="2995613"/>
            <a:ext cx="381000" cy="379412"/>
          </a:xfrm>
          <a:prstGeom prst="ellipse">
            <a:avLst/>
          </a:prstGeom>
          <a:solidFill>
            <a:srgbClr val="6B8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3" name="Oval 253"/>
          <p:cNvSpPr>
            <a:spLocks noChangeArrowheads="1"/>
          </p:cNvSpPr>
          <p:nvPr/>
        </p:nvSpPr>
        <p:spPr bwMode="auto">
          <a:xfrm>
            <a:off x="4522788" y="2997200"/>
            <a:ext cx="371475" cy="373063"/>
          </a:xfrm>
          <a:prstGeom prst="ellipse">
            <a:avLst/>
          </a:prstGeom>
          <a:solidFill>
            <a:srgbClr val="6D9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4" name="Oval 254"/>
          <p:cNvSpPr>
            <a:spLocks noChangeArrowheads="1"/>
          </p:cNvSpPr>
          <p:nvPr/>
        </p:nvSpPr>
        <p:spPr bwMode="auto">
          <a:xfrm>
            <a:off x="4525963" y="3000375"/>
            <a:ext cx="363537" cy="363538"/>
          </a:xfrm>
          <a:prstGeom prst="ellipse">
            <a:avLst/>
          </a:prstGeom>
          <a:solidFill>
            <a:srgbClr val="6F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5" name="Oval 255"/>
          <p:cNvSpPr>
            <a:spLocks noChangeArrowheads="1"/>
          </p:cNvSpPr>
          <p:nvPr/>
        </p:nvSpPr>
        <p:spPr bwMode="auto">
          <a:xfrm>
            <a:off x="4529138" y="3003550"/>
            <a:ext cx="354012" cy="355600"/>
          </a:xfrm>
          <a:prstGeom prst="ellipse">
            <a:avLst/>
          </a:prstGeom>
          <a:solidFill>
            <a:srgbClr val="71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6" name="Oval 256"/>
          <p:cNvSpPr>
            <a:spLocks noChangeArrowheads="1"/>
          </p:cNvSpPr>
          <p:nvPr/>
        </p:nvSpPr>
        <p:spPr bwMode="auto">
          <a:xfrm>
            <a:off x="4530725" y="3006725"/>
            <a:ext cx="347663" cy="346075"/>
          </a:xfrm>
          <a:prstGeom prst="ellipse">
            <a:avLst/>
          </a:prstGeom>
          <a:solidFill>
            <a:srgbClr val="749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7" name="Oval 257"/>
          <p:cNvSpPr>
            <a:spLocks noChangeArrowheads="1"/>
          </p:cNvSpPr>
          <p:nvPr/>
        </p:nvSpPr>
        <p:spPr bwMode="auto">
          <a:xfrm>
            <a:off x="4533900" y="3009900"/>
            <a:ext cx="338138" cy="336550"/>
          </a:xfrm>
          <a:prstGeom prst="ellipse">
            <a:avLst/>
          </a:prstGeom>
          <a:solidFill>
            <a:srgbClr val="769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8" name="Oval 258"/>
          <p:cNvSpPr>
            <a:spLocks noChangeArrowheads="1"/>
          </p:cNvSpPr>
          <p:nvPr/>
        </p:nvSpPr>
        <p:spPr bwMode="auto">
          <a:xfrm>
            <a:off x="4537075" y="3011488"/>
            <a:ext cx="328613" cy="330200"/>
          </a:xfrm>
          <a:prstGeom prst="ellipse">
            <a:avLst/>
          </a:prstGeom>
          <a:solidFill>
            <a:srgbClr val="78A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9" name="Oval 259"/>
          <p:cNvSpPr>
            <a:spLocks noChangeArrowheads="1"/>
          </p:cNvSpPr>
          <p:nvPr/>
        </p:nvSpPr>
        <p:spPr bwMode="auto">
          <a:xfrm>
            <a:off x="4540250" y="3014663"/>
            <a:ext cx="320675" cy="320675"/>
          </a:xfrm>
          <a:prstGeom prst="ellipse">
            <a:avLst/>
          </a:prstGeom>
          <a:solidFill>
            <a:srgbClr val="7AA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0" name="Oval 260"/>
          <p:cNvSpPr>
            <a:spLocks noChangeArrowheads="1"/>
          </p:cNvSpPr>
          <p:nvPr/>
        </p:nvSpPr>
        <p:spPr bwMode="auto">
          <a:xfrm>
            <a:off x="4543425" y="3017838"/>
            <a:ext cx="311150" cy="312737"/>
          </a:xfrm>
          <a:prstGeom prst="ellipse">
            <a:avLst/>
          </a:prstGeom>
          <a:solidFill>
            <a:srgbClr val="7CA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1" name="Oval 261"/>
          <p:cNvSpPr>
            <a:spLocks noChangeArrowheads="1"/>
          </p:cNvSpPr>
          <p:nvPr/>
        </p:nvSpPr>
        <p:spPr bwMode="auto">
          <a:xfrm>
            <a:off x="4545013" y="3021013"/>
            <a:ext cx="304800" cy="303212"/>
          </a:xfrm>
          <a:prstGeom prst="ellipse">
            <a:avLst/>
          </a:prstGeom>
          <a:solidFill>
            <a:srgbClr val="7FA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2" name="Oval 262"/>
          <p:cNvSpPr>
            <a:spLocks noChangeArrowheads="1"/>
          </p:cNvSpPr>
          <p:nvPr/>
        </p:nvSpPr>
        <p:spPr bwMode="auto">
          <a:xfrm>
            <a:off x="4548188" y="3024188"/>
            <a:ext cx="295275" cy="293687"/>
          </a:xfrm>
          <a:prstGeom prst="ellipse">
            <a:avLst/>
          </a:prstGeom>
          <a:solidFill>
            <a:srgbClr val="81A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3" name="Oval 263"/>
          <p:cNvSpPr>
            <a:spLocks noChangeArrowheads="1"/>
          </p:cNvSpPr>
          <p:nvPr/>
        </p:nvSpPr>
        <p:spPr bwMode="auto">
          <a:xfrm>
            <a:off x="4551363" y="3025775"/>
            <a:ext cx="285750" cy="287338"/>
          </a:xfrm>
          <a:prstGeom prst="ellipse">
            <a:avLst/>
          </a:prstGeom>
          <a:solidFill>
            <a:srgbClr val="83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4" name="Oval 264"/>
          <p:cNvSpPr>
            <a:spLocks noChangeArrowheads="1"/>
          </p:cNvSpPr>
          <p:nvPr/>
        </p:nvSpPr>
        <p:spPr bwMode="auto">
          <a:xfrm>
            <a:off x="4554538" y="3028950"/>
            <a:ext cx="277812" cy="277813"/>
          </a:xfrm>
          <a:prstGeom prst="ellipse">
            <a:avLst/>
          </a:prstGeom>
          <a:solidFill>
            <a:srgbClr val="85B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5" name="Oval 265"/>
          <p:cNvSpPr>
            <a:spLocks noChangeArrowheads="1"/>
          </p:cNvSpPr>
          <p:nvPr/>
        </p:nvSpPr>
        <p:spPr bwMode="auto">
          <a:xfrm>
            <a:off x="4557713" y="3032125"/>
            <a:ext cx="268287" cy="269875"/>
          </a:xfrm>
          <a:prstGeom prst="ellipse">
            <a:avLst/>
          </a:prstGeom>
          <a:solidFill>
            <a:srgbClr val="87B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6" name="Oval 266"/>
          <p:cNvSpPr>
            <a:spLocks noChangeArrowheads="1"/>
          </p:cNvSpPr>
          <p:nvPr/>
        </p:nvSpPr>
        <p:spPr bwMode="auto">
          <a:xfrm>
            <a:off x="4559300" y="3035300"/>
            <a:ext cx="261938" cy="260350"/>
          </a:xfrm>
          <a:prstGeom prst="ellipse">
            <a:avLst/>
          </a:prstGeom>
          <a:solidFill>
            <a:srgbClr val="8AB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7" name="Oval 267"/>
          <p:cNvSpPr>
            <a:spLocks noChangeArrowheads="1"/>
          </p:cNvSpPr>
          <p:nvPr/>
        </p:nvSpPr>
        <p:spPr bwMode="auto">
          <a:xfrm>
            <a:off x="4562475" y="3038475"/>
            <a:ext cx="252413" cy="250825"/>
          </a:xfrm>
          <a:prstGeom prst="ellipse">
            <a:avLst/>
          </a:prstGeom>
          <a:solidFill>
            <a:srgbClr val="8CB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8" name="Oval 268"/>
          <p:cNvSpPr>
            <a:spLocks noChangeArrowheads="1"/>
          </p:cNvSpPr>
          <p:nvPr/>
        </p:nvSpPr>
        <p:spPr bwMode="auto">
          <a:xfrm>
            <a:off x="4565650" y="3040063"/>
            <a:ext cx="242888" cy="244475"/>
          </a:xfrm>
          <a:prstGeom prst="ellipse">
            <a:avLst/>
          </a:prstGeom>
          <a:solidFill>
            <a:srgbClr val="8EB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9" name="Oval 269"/>
          <p:cNvSpPr>
            <a:spLocks noChangeArrowheads="1"/>
          </p:cNvSpPr>
          <p:nvPr/>
        </p:nvSpPr>
        <p:spPr bwMode="auto">
          <a:xfrm>
            <a:off x="4568825" y="3043238"/>
            <a:ext cx="234950" cy="234950"/>
          </a:xfrm>
          <a:prstGeom prst="ellipse">
            <a:avLst/>
          </a:prstGeom>
          <a:solidFill>
            <a:srgbClr val="90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0" name="Oval 270"/>
          <p:cNvSpPr>
            <a:spLocks noChangeArrowheads="1"/>
          </p:cNvSpPr>
          <p:nvPr/>
        </p:nvSpPr>
        <p:spPr bwMode="auto">
          <a:xfrm>
            <a:off x="4572000" y="3046413"/>
            <a:ext cx="225425" cy="227012"/>
          </a:xfrm>
          <a:prstGeom prst="ellipse">
            <a:avLst/>
          </a:prstGeom>
          <a:solidFill>
            <a:srgbClr val="92C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1" name="Oval 271"/>
          <p:cNvSpPr>
            <a:spLocks noChangeArrowheads="1"/>
          </p:cNvSpPr>
          <p:nvPr/>
        </p:nvSpPr>
        <p:spPr bwMode="auto">
          <a:xfrm>
            <a:off x="4573588" y="3049588"/>
            <a:ext cx="219075" cy="217487"/>
          </a:xfrm>
          <a:prstGeom prst="ellipse">
            <a:avLst/>
          </a:prstGeom>
          <a:solidFill>
            <a:srgbClr val="95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2" name="Oval 272"/>
          <p:cNvSpPr>
            <a:spLocks noChangeArrowheads="1"/>
          </p:cNvSpPr>
          <p:nvPr/>
        </p:nvSpPr>
        <p:spPr bwMode="auto">
          <a:xfrm>
            <a:off x="4576763" y="3052763"/>
            <a:ext cx="209550" cy="207962"/>
          </a:xfrm>
          <a:prstGeom prst="ellipse">
            <a:avLst/>
          </a:prstGeom>
          <a:solidFill>
            <a:srgbClr val="97C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3" name="Oval 273"/>
          <p:cNvSpPr>
            <a:spLocks noChangeArrowheads="1"/>
          </p:cNvSpPr>
          <p:nvPr/>
        </p:nvSpPr>
        <p:spPr bwMode="auto">
          <a:xfrm>
            <a:off x="4579938" y="3055938"/>
            <a:ext cx="200025" cy="200025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4" name="Oval 274"/>
          <p:cNvSpPr>
            <a:spLocks noChangeArrowheads="1"/>
          </p:cNvSpPr>
          <p:nvPr/>
        </p:nvSpPr>
        <p:spPr bwMode="auto">
          <a:xfrm>
            <a:off x="4583113" y="3057525"/>
            <a:ext cx="192087" cy="192088"/>
          </a:xfrm>
          <a:prstGeom prst="ellipse">
            <a:avLst/>
          </a:prstGeom>
          <a:solidFill>
            <a:srgbClr val="9ACD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5" name="Oval 275"/>
          <p:cNvSpPr>
            <a:spLocks noChangeArrowheads="1"/>
          </p:cNvSpPr>
          <p:nvPr/>
        </p:nvSpPr>
        <p:spPr bwMode="auto">
          <a:xfrm>
            <a:off x="4586288" y="3060700"/>
            <a:ext cx="182562" cy="184150"/>
          </a:xfrm>
          <a:prstGeom prst="ellipse">
            <a:avLst/>
          </a:prstGeom>
          <a:solidFill>
            <a:srgbClr val="9CCD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6" name="Oval 276"/>
          <p:cNvSpPr>
            <a:spLocks noChangeArrowheads="1"/>
          </p:cNvSpPr>
          <p:nvPr/>
        </p:nvSpPr>
        <p:spPr bwMode="auto">
          <a:xfrm>
            <a:off x="4587875" y="3063875"/>
            <a:ext cx="176213" cy="174625"/>
          </a:xfrm>
          <a:prstGeom prst="ellipse">
            <a:avLst/>
          </a:prstGeom>
          <a:solidFill>
            <a:srgbClr val="9DCE0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7" name="Oval 277"/>
          <p:cNvSpPr>
            <a:spLocks noChangeArrowheads="1"/>
          </p:cNvSpPr>
          <p:nvPr/>
        </p:nvSpPr>
        <p:spPr bwMode="auto">
          <a:xfrm>
            <a:off x="4591050" y="3067050"/>
            <a:ext cx="166688" cy="165100"/>
          </a:xfrm>
          <a:prstGeom prst="ellipse">
            <a:avLst/>
          </a:prstGeom>
          <a:solidFill>
            <a:srgbClr val="9FC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8" name="Oval 278"/>
          <p:cNvSpPr>
            <a:spLocks noChangeArrowheads="1"/>
          </p:cNvSpPr>
          <p:nvPr/>
        </p:nvSpPr>
        <p:spPr bwMode="auto">
          <a:xfrm>
            <a:off x="4594225" y="3070225"/>
            <a:ext cx="157163" cy="157163"/>
          </a:xfrm>
          <a:prstGeom prst="ellipse">
            <a:avLst/>
          </a:prstGeom>
          <a:solidFill>
            <a:srgbClr val="A0D0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9" name="Oval 279"/>
          <p:cNvSpPr>
            <a:spLocks noChangeArrowheads="1"/>
          </p:cNvSpPr>
          <p:nvPr/>
        </p:nvSpPr>
        <p:spPr bwMode="auto">
          <a:xfrm>
            <a:off x="4597400" y="3071813"/>
            <a:ext cx="149225" cy="149225"/>
          </a:xfrm>
          <a:prstGeom prst="ellipse">
            <a:avLst/>
          </a:prstGeom>
          <a:solidFill>
            <a:srgbClr val="A2D0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0" name="Oval 280"/>
          <p:cNvSpPr>
            <a:spLocks noChangeArrowheads="1"/>
          </p:cNvSpPr>
          <p:nvPr/>
        </p:nvSpPr>
        <p:spPr bwMode="auto">
          <a:xfrm>
            <a:off x="4600575" y="3074988"/>
            <a:ext cx="139700" cy="139700"/>
          </a:xfrm>
          <a:prstGeom prst="ellipse">
            <a:avLst/>
          </a:prstGeom>
          <a:solidFill>
            <a:srgbClr val="A3D1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1" name="Oval 281"/>
          <p:cNvSpPr>
            <a:spLocks noChangeArrowheads="1"/>
          </p:cNvSpPr>
          <p:nvPr/>
        </p:nvSpPr>
        <p:spPr bwMode="auto">
          <a:xfrm>
            <a:off x="4603750" y="3078163"/>
            <a:ext cx="130175" cy="131762"/>
          </a:xfrm>
          <a:prstGeom prst="ellipse">
            <a:avLst/>
          </a:prstGeom>
          <a:solidFill>
            <a:srgbClr val="A5D2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2" name="Oval 282"/>
          <p:cNvSpPr>
            <a:spLocks noChangeArrowheads="1"/>
          </p:cNvSpPr>
          <p:nvPr/>
        </p:nvSpPr>
        <p:spPr bwMode="auto">
          <a:xfrm>
            <a:off x="4605338" y="3081338"/>
            <a:ext cx="123825" cy="122237"/>
          </a:xfrm>
          <a:prstGeom prst="ellipse">
            <a:avLst/>
          </a:prstGeom>
          <a:solidFill>
            <a:srgbClr val="A6D3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3" name="Oval 283"/>
          <p:cNvSpPr>
            <a:spLocks noChangeArrowheads="1"/>
          </p:cNvSpPr>
          <p:nvPr/>
        </p:nvSpPr>
        <p:spPr bwMode="auto">
          <a:xfrm>
            <a:off x="4608513" y="3084513"/>
            <a:ext cx="114300" cy="114300"/>
          </a:xfrm>
          <a:prstGeom prst="ellipse">
            <a:avLst/>
          </a:prstGeom>
          <a:solidFill>
            <a:srgbClr val="A8D32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4" name="Oval 284"/>
          <p:cNvSpPr>
            <a:spLocks noChangeArrowheads="1"/>
          </p:cNvSpPr>
          <p:nvPr/>
        </p:nvSpPr>
        <p:spPr bwMode="auto">
          <a:xfrm>
            <a:off x="4611688" y="3086100"/>
            <a:ext cx="106362" cy="106363"/>
          </a:xfrm>
          <a:prstGeom prst="ellipse">
            <a:avLst/>
          </a:prstGeom>
          <a:solidFill>
            <a:srgbClr val="A9D42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5" name="Oval 285"/>
          <p:cNvSpPr>
            <a:spLocks noChangeArrowheads="1"/>
          </p:cNvSpPr>
          <p:nvPr/>
        </p:nvSpPr>
        <p:spPr bwMode="auto">
          <a:xfrm>
            <a:off x="4614863" y="3089275"/>
            <a:ext cx="96837" cy="96838"/>
          </a:xfrm>
          <a:prstGeom prst="ellipse">
            <a:avLst/>
          </a:prstGeom>
          <a:solidFill>
            <a:srgbClr val="ABD5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6" name="Oval 286"/>
          <p:cNvSpPr>
            <a:spLocks noChangeArrowheads="1"/>
          </p:cNvSpPr>
          <p:nvPr/>
        </p:nvSpPr>
        <p:spPr bwMode="auto">
          <a:xfrm>
            <a:off x="4618038" y="3092450"/>
            <a:ext cx="87312" cy="88900"/>
          </a:xfrm>
          <a:prstGeom prst="ellipse">
            <a:avLst/>
          </a:prstGeom>
          <a:solidFill>
            <a:srgbClr val="ACD6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7" name="Oval 287"/>
          <p:cNvSpPr>
            <a:spLocks noChangeArrowheads="1"/>
          </p:cNvSpPr>
          <p:nvPr/>
        </p:nvSpPr>
        <p:spPr bwMode="auto">
          <a:xfrm>
            <a:off x="4619625" y="3095625"/>
            <a:ext cx="80963" cy="79375"/>
          </a:xfrm>
          <a:prstGeom prst="ellipse">
            <a:avLst/>
          </a:prstGeom>
          <a:solidFill>
            <a:srgbClr val="AED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8" name="Oval 288"/>
          <p:cNvSpPr>
            <a:spLocks noChangeArrowheads="1"/>
          </p:cNvSpPr>
          <p:nvPr/>
        </p:nvSpPr>
        <p:spPr bwMode="auto">
          <a:xfrm>
            <a:off x="4622800" y="3098800"/>
            <a:ext cx="71438" cy="71438"/>
          </a:xfrm>
          <a:prstGeom prst="ellipse">
            <a:avLst/>
          </a:prstGeom>
          <a:solidFill>
            <a:srgbClr val="AFD73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9" name="Oval 289"/>
          <p:cNvSpPr>
            <a:spLocks noChangeArrowheads="1"/>
          </p:cNvSpPr>
          <p:nvPr/>
        </p:nvSpPr>
        <p:spPr bwMode="auto">
          <a:xfrm>
            <a:off x="4625975" y="3100388"/>
            <a:ext cx="63500" cy="63500"/>
          </a:xfrm>
          <a:prstGeom prst="ellipse">
            <a:avLst/>
          </a:prstGeom>
          <a:solidFill>
            <a:srgbClr val="B0D8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0" name="Oval 290"/>
          <p:cNvSpPr>
            <a:spLocks noChangeArrowheads="1"/>
          </p:cNvSpPr>
          <p:nvPr/>
        </p:nvSpPr>
        <p:spPr bwMode="auto">
          <a:xfrm>
            <a:off x="4629150" y="3103563"/>
            <a:ext cx="53975" cy="53975"/>
          </a:xfrm>
          <a:prstGeom prst="ellipse">
            <a:avLst/>
          </a:prstGeom>
          <a:solidFill>
            <a:srgbClr val="B2D83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1" name="Oval 291"/>
          <p:cNvSpPr>
            <a:spLocks noChangeArrowheads="1"/>
          </p:cNvSpPr>
          <p:nvPr/>
        </p:nvSpPr>
        <p:spPr bwMode="auto">
          <a:xfrm>
            <a:off x="4632325" y="3106738"/>
            <a:ext cx="44450" cy="46037"/>
          </a:xfrm>
          <a:prstGeom prst="ellipse">
            <a:avLst/>
          </a:prstGeom>
          <a:solidFill>
            <a:srgbClr val="B3D9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2" name="Oval 292"/>
          <p:cNvSpPr>
            <a:spLocks noChangeArrowheads="1"/>
          </p:cNvSpPr>
          <p:nvPr/>
        </p:nvSpPr>
        <p:spPr bwMode="auto">
          <a:xfrm>
            <a:off x="4633913" y="3109913"/>
            <a:ext cx="38100" cy="36512"/>
          </a:xfrm>
          <a:prstGeom prst="ellipse">
            <a:avLst/>
          </a:prstGeom>
          <a:solidFill>
            <a:srgbClr val="B5DA4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3" name="Oval 293"/>
          <p:cNvSpPr>
            <a:spLocks noChangeArrowheads="1"/>
          </p:cNvSpPr>
          <p:nvPr/>
        </p:nvSpPr>
        <p:spPr bwMode="auto">
          <a:xfrm>
            <a:off x="4637088" y="3113088"/>
            <a:ext cx="28575" cy="28575"/>
          </a:xfrm>
          <a:prstGeom prst="ellipse">
            <a:avLst/>
          </a:prstGeom>
          <a:solidFill>
            <a:srgbClr val="B6D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4" name="Oval 294"/>
          <p:cNvSpPr>
            <a:spLocks noChangeArrowheads="1"/>
          </p:cNvSpPr>
          <p:nvPr/>
        </p:nvSpPr>
        <p:spPr bwMode="auto">
          <a:xfrm>
            <a:off x="4640263" y="3114675"/>
            <a:ext cx="20637" cy="20638"/>
          </a:xfrm>
          <a:prstGeom prst="ellipse">
            <a:avLst/>
          </a:prstGeom>
          <a:solidFill>
            <a:srgbClr val="B8DB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5" name="Oval 295"/>
          <p:cNvSpPr>
            <a:spLocks noChangeArrowheads="1"/>
          </p:cNvSpPr>
          <p:nvPr/>
        </p:nvSpPr>
        <p:spPr bwMode="auto">
          <a:xfrm>
            <a:off x="4643438" y="3117850"/>
            <a:ext cx="11112" cy="11113"/>
          </a:xfrm>
          <a:prstGeom prst="ellipse">
            <a:avLst/>
          </a:prstGeom>
          <a:solidFill>
            <a:srgbClr val="B9DC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6" name="Oval 296"/>
          <p:cNvSpPr>
            <a:spLocks noChangeArrowheads="1"/>
          </p:cNvSpPr>
          <p:nvPr/>
        </p:nvSpPr>
        <p:spPr bwMode="auto">
          <a:xfrm>
            <a:off x="4514850" y="2989263"/>
            <a:ext cx="396875" cy="398462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7" name="Oval 297"/>
          <p:cNvSpPr>
            <a:spLocks noChangeArrowheads="1"/>
          </p:cNvSpPr>
          <p:nvPr/>
        </p:nvSpPr>
        <p:spPr bwMode="auto">
          <a:xfrm>
            <a:off x="2643188" y="3152775"/>
            <a:ext cx="398462" cy="396875"/>
          </a:xfrm>
          <a:prstGeom prst="ellipse">
            <a:avLst/>
          </a:prstGeom>
          <a:solidFill>
            <a:srgbClr val="6688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8" name="Oval 298"/>
          <p:cNvSpPr>
            <a:spLocks noChangeArrowheads="1"/>
          </p:cNvSpPr>
          <p:nvPr/>
        </p:nvSpPr>
        <p:spPr bwMode="auto">
          <a:xfrm>
            <a:off x="2646363" y="3155950"/>
            <a:ext cx="388937" cy="388938"/>
          </a:xfrm>
          <a:prstGeom prst="ellipse">
            <a:avLst/>
          </a:prstGeom>
          <a:solidFill>
            <a:srgbClr val="69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9" name="Oval 299"/>
          <p:cNvSpPr>
            <a:spLocks noChangeArrowheads="1"/>
          </p:cNvSpPr>
          <p:nvPr/>
        </p:nvSpPr>
        <p:spPr bwMode="auto">
          <a:xfrm>
            <a:off x="2649538" y="3157538"/>
            <a:ext cx="381000" cy="381000"/>
          </a:xfrm>
          <a:prstGeom prst="ellipse">
            <a:avLst/>
          </a:prstGeom>
          <a:solidFill>
            <a:srgbClr val="6B8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0" name="Oval 300"/>
          <p:cNvSpPr>
            <a:spLocks noChangeArrowheads="1"/>
          </p:cNvSpPr>
          <p:nvPr/>
        </p:nvSpPr>
        <p:spPr bwMode="auto">
          <a:xfrm>
            <a:off x="2652713" y="3160713"/>
            <a:ext cx="371475" cy="373062"/>
          </a:xfrm>
          <a:prstGeom prst="ellipse">
            <a:avLst/>
          </a:prstGeom>
          <a:solidFill>
            <a:srgbClr val="6D9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1" name="Oval 301"/>
          <p:cNvSpPr>
            <a:spLocks noChangeArrowheads="1"/>
          </p:cNvSpPr>
          <p:nvPr/>
        </p:nvSpPr>
        <p:spPr bwMode="auto">
          <a:xfrm>
            <a:off x="2654300" y="3163888"/>
            <a:ext cx="363538" cy="363537"/>
          </a:xfrm>
          <a:prstGeom prst="ellipse">
            <a:avLst/>
          </a:prstGeom>
          <a:solidFill>
            <a:srgbClr val="6F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2" name="Oval 302"/>
          <p:cNvSpPr>
            <a:spLocks noChangeArrowheads="1"/>
          </p:cNvSpPr>
          <p:nvPr/>
        </p:nvSpPr>
        <p:spPr bwMode="auto">
          <a:xfrm>
            <a:off x="2657475" y="3167063"/>
            <a:ext cx="355600" cy="354012"/>
          </a:xfrm>
          <a:prstGeom prst="ellipse">
            <a:avLst/>
          </a:prstGeom>
          <a:solidFill>
            <a:srgbClr val="71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3" name="Oval 303"/>
          <p:cNvSpPr>
            <a:spLocks noChangeArrowheads="1"/>
          </p:cNvSpPr>
          <p:nvPr/>
        </p:nvSpPr>
        <p:spPr bwMode="auto">
          <a:xfrm>
            <a:off x="2660650" y="3170238"/>
            <a:ext cx="346075" cy="346075"/>
          </a:xfrm>
          <a:prstGeom prst="ellipse">
            <a:avLst/>
          </a:prstGeom>
          <a:solidFill>
            <a:srgbClr val="749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4" name="Oval 304"/>
          <p:cNvSpPr>
            <a:spLocks noChangeArrowheads="1"/>
          </p:cNvSpPr>
          <p:nvPr/>
        </p:nvSpPr>
        <p:spPr bwMode="auto">
          <a:xfrm>
            <a:off x="2663825" y="3171825"/>
            <a:ext cx="338138" cy="338138"/>
          </a:xfrm>
          <a:prstGeom prst="ellipse">
            <a:avLst/>
          </a:prstGeom>
          <a:solidFill>
            <a:srgbClr val="769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5" name="Oval 305"/>
          <p:cNvSpPr>
            <a:spLocks noChangeArrowheads="1"/>
          </p:cNvSpPr>
          <p:nvPr/>
        </p:nvSpPr>
        <p:spPr bwMode="auto">
          <a:xfrm>
            <a:off x="2667000" y="3175000"/>
            <a:ext cx="328613" cy="330200"/>
          </a:xfrm>
          <a:prstGeom prst="ellipse">
            <a:avLst/>
          </a:prstGeom>
          <a:solidFill>
            <a:srgbClr val="78A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6" name="Oval 306"/>
          <p:cNvSpPr>
            <a:spLocks noChangeArrowheads="1"/>
          </p:cNvSpPr>
          <p:nvPr/>
        </p:nvSpPr>
        <p:spPr bwMode="auto">
          <a:xfrm>
            <a:off x="2668588" y="3178175"/>
            <a:ext cx="320675" cy="320675"/>
          </a:xfrm>
          <a:prstGeom prst="ellipse">
            <a:avLst/>
          </a:prstGeom>
          <a:solidFill>
            <a:srgbClr val="7AA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7" name="Oval 307"/>
          <p:cNvSpPr>
            <a:spLocks noChangeArrowheads="1"/>
          </p:cNvSpPr>
          <p:nvPr/>
        </p:nvSpPr>
        <p:spPr bwMode="auto">
          <a:xfrm>
            <a:off x="2671763" y="3181350"/>
            <a:ext cx="312737" cy="311150"/>
          </a:xfrm>
          <a:prstGeom prst="ellipse">
            <a:avLst/>
          </a:prstGeom>
          <a:solidFill>
            <a:srgbClr val="7CA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8" name="Oval 308"/>
          <p:cNvSpPr>
            <a:spLocks noChangeArrowheads="1"/>
          </p:cNvSpPr>
          <p:nvPr/>
        </p:nvSpPr>
        <p:spPr bwMode="auto">
          <a:xfrm>
            <a:off x="2674938" y="3184525"/>
            <a:ext cx="303212" cy="303213"/>
          </a:xfrm>
          <a:prstGeom prst="ellipse">
            <a:avLst/>
          </a:prstGeom>
          <a:solidFill>
            <a:srgbClr val="7FA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9" name="Oval 309"/>
          <p:cNvSpPr>
            <a:spLocks noChangeArrowheads="1"/>
          </p:cNvSpPr>
          <p:nvPr/>
        </p:nvSpPr>
        <p:spPr bwMode="auto">
          <a:xfrm>
            <a:off x="2678113" y="3186113"/>
            <a:ext cx="293687" cy="295275"/>
          </a:xfrm>
          <a:prstGeom prst="ellipse">
            <a:avLst/>
          </a:prstGeom>
          <a:solidFill>
            <a:srgbClr val="81A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0" name="Oval 310"/>
          <p:cNvSpPr>
            <a:spLocks noChangeArrowheads="1"/>
          </p:cNvSpPr>
          <p:nvPr/>
        </p:nvSpPr>
        <p:spPr bwMode="auto">
          <a:xfrm>
            <a:off x="2681288" y="3189288"/>
            <a:ext cx="285750" cy="287337"/>
          </a:xfrm>
          <a:prstGeom prst="ellipse">
            <a:avLst/>
          </a:prstGeom>
          <a:solidFill>
            <a:srgbClr val="83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1" name="Oval 311"/>
          <p:cNvSpPr>
            <a:spLocks noChangeArrowheads="1"/>
          </p:cNvSpPr>
          <p:nvPr/>
        </p:nvSpPr>
        <p:spPr bwMode="auto">
          <a:xfrm>
            <a:off x="2682875" y="3192463"/>
            <a:ext cx="277813" cy="277812"/>
          </a:xfrm>
          <a:prstGeom prst="ellipse">
            <a:avLst/>
          </a:prstGeom>
          <a:solidFill>
            <a:srgbClr val="85B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2" name="Oval 312"/>
          <p:cNvSpPr>
            <a:spLocks noChangeArrowheads="1"/>
          </p:cNvSpPr>
          <p:nvPr/>
        </p:nvSpPr>
        <p:spPr bwMode="auto">
          <a:xfrm>
            <a:off x="2686050" y="3195638"/>
            <a:ext cx="269875" cy="268287"/>
          </a:xfrm>
          <a:prstGeom prst="ellipse">
            <a:avLst/>
          </a:prstGeom>
          <a:solidFill>
            <a:srgbClr val="87B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3" name="Oval 313"/>
          <p:cNvSpPr>
            <a:spLocks noChangeArrowheads="1"/>
          </p:cNvSpPr>
          <p:nvPr/>
        </p:nvSpPr>
        <p:spPr bwMode="auto">
          <a:xfrm>
            <a:off x="2689225" y="3198813"/>
            <a:ext cx="260350" cy="260350"/>
          </a:xfrm>
          <a:prstGeom prst="ellipse">
            <a:avLst/>
          </a:prstGeom>
          <a:solidFill>
            <a:srgbClr val="8AB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4" name="Oval 314"/>
          <p:cNvSpPr>
            <a:spLocks noChangeArrowheads="1"/>
          </p:cNvSpPr>
          <p:nvPr/>
        </p:nvSpPr>
        <p:spPr bwMode="auto">
          <a:xfrm>
            <a:off x="2692400" y="3200400"/>
            <a:ext cx="250825" cy="252413"/>
          </a:xfrm>
          <a:prstGeom prst="ellipse">
            <a:avLst/>
          </a:prstGeom>
          <a:solidFill>
            <a:srgbClr val="8CB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5" name="Oval 315"/>
          <p:cNvSpPr>
            <a:spLocks noChangeArrowheads="1"/>
          </p:cNvSpPr>
          <p:nvPr/>
        </p:nvSpPr>
        <p:spPr bwMode="auto">
          <a:xfrm>
            <a:off x="2695575" y="3203575"/>
            <a:ext cx="242888" cy="244475"/>
          </a:xfrm>
          <a:prstGeom prst="ellipse">
            <a:avLst/>
          </a:prstGeom>
          <a:solidFill>
            <a:srgbClr val="8EB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6" name="Oval 316"/>
          <p:cNvSpPr>
            <a:spLocks noChangeArrowheads="1"/>
          </p:cNvSpPr>
          <p:nvPr/>
        </p:nvSpPr>
        <p:spPr bwMode="auto">
          <a:xfrm>
            <a:off x="2697163" y="3206750"/>
            <a:ext cx="234950" cy="234950"/>
          </a:xfrm>
          <a:prstGeom prst="ellipse">
            <a:avLst/>
          </a:prstGeom>
          <a:solidFill>
            <a:srgbClr val="90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7" name="Oval 317"/>
          <p:cNvSpPr>
            <a:spLocks noChangeArrowheads="1"/>
          </p:cNvSpPr>
          <p:nvPr/>
        </p:nvSpPr>
        <p:spPr bwMode="auto">
          <a:xfrm>
            <a:off x="2700338" y="3209925"/>
            <a:ext cx="227012" cy="225425"/>
          </a:xfrm>
          <a:prstGeom prst="ellipse">
            <a:avLst/>
          </a:prstGeom>
          <a:solidFill>
            <a:srgbClr val="92C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8" name="Oval 318"/>
          <p:cNvSpPr>
            <a:spLocks noChangeArrowheads="1"/>
          </p:cNvSpPr>
          <p:nvPr/>
        </p:nvSpPr>
        <p:spPr bwMode="auto">
          <a:xfrm>
            <a:off x="2703513" y="3213100"/>
            <a:ext cx="217487" cy="217488"/>
          </a:xfrm>
          <a:prstGeom prst="ellipse">
            <a:avLst/>
          </a:prstGeom>
          <a:solidFill>
            <a:srgbClr val="95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9" name="Oval 319"/>
          <p:cNvSpPr>
            <a:spLocks noChangeArrowheads="1"/>
          </p:cNvSpPr>
          <p:nvPr/>
        </p:nvSpPr>
        <p:spPr bwMode="auto">
          <a:xfrm>
            <a:off x="2706688" y="3214688"/>
            <a:ext cx="207962" cy="209550"/>
          </a:xfrm>
          <a:prstGeom prst="ellipse">
            <a:avLst/>
          </a:prstGeom>
          <a:solidFill>
            <a:srgbClr val="97C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1" name="Oval 321"/>
          <p:cNvSpPr>
            <a:spLocks noChangeArrowheads="1"/>
          </p:cNvSpPr>
          <p:nvPr/>
        </p:nvSpPr>
        <p:spPr bwMode="auto">
          <a:xfrm>
            <a:off x="2709863" y="3217863"/>
            <a:ext cx="200025" cy="201612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2" name="Oval 322"/>
          <p:cNvSpPr>
            <a:spLocks noChangeArrowheads="1"/>
          </p:cNvSpPr>
          <p:nvPr/>
        </p:nvSpPr>
        <p:spPr bwMode="auto">
          <a:xfrm>
            <a:off x="2711450" y="3221038"/>
            <a:ext cx="192088" cy="192087"/>
          </a:xfrm>
          <a:prstGeom prst="ellipse">
            <a:avLst/>
          </a:prstGeom>
          <a:solidFill>
            <a:srgbClr val="9ACD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3" name="Oval 323"/>
          <p:cNvSpPr>
            <a:spLocks noChangeArrowheads="1"/>
          </p:cNvSpPr>
          <p:nvPr/>
        </p:nvSpPr>
        <p:spPr bwMode="auto">
          <a:xfrm>
            <a:off x="2714625" y="3224213"/>
            <a:ext cx="184150" cy="182562"/>
          </a:xfrm>
          <a:prstGeom prst="ellipse">
            <a:avLst/>
          </a:prstGeom>
          <a:solidFill>
            <a:srgbClr val="9CCD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4" name="Oval 324"/>
          <p:cNvSpPr>
            <a:spLocks noChangeArrowheads="1"/>
          </p:cNvSpPr>
          <p:nvPr/>
        </p:nvSpPr>
        <p:spPr bwMode="auto">
          <a:xfrm>
            <a:off x="2717800" y="3227388"/>
            <a:ext cx="174625" cy="174625"/>
          </a:xfrm>
          <a:prstGeom prst="ellipse">
            <a:avLst/>
          </a:prstGeom>
          <a:solidFill>
            <a:srgbClr val="9DCE0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5" name="Oval 325"/>
          <p:cNvSpPr>
            <a:spLocks noChangeArrowheads="1"/>
          </p:cNvSpPr>
          <p:nvPr/>
        </p:nvSpPr>
        <p:spPr bwMode="auto">
          <a:xfrm>
            <a:off x="2720975" y="3230563"/>
            <a:ext cx="165100" cy="165100"/>
          </a:xfrm>
          <a:prstGeom prst="ellipse">
            <a:avLst/>
          </a:prstGeom>
          <a:solidFill>
            <a:srgbClr val="9FC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6" name="Oval 326"/>
          <p:cNvSpPr>
            <a:spLocks noChangeArrowheads="1"/>
          </p:cNvSpPr>
          <p:nvPr/>
        </p:nvSpPr>
        <p:spPr bwMode="auto">
          <a:xfrm>
            <a:off x="2724150" y="3232150"/>
            <a:ext cx="157163" cy="157163"/>
          </a:xfrm>
          <a:prstGeom prst="ellipse">
            <a:avLst/>
          </a:prstGeom>
          <a:solidFill>
            <a:srgbClr val="A0D0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7" name="Oval 327"/>
          <p:cNvSpPr>
            <a:spLocks noChangeArrowheads="1"/>
          </p:cNvSpPr>
          <p:nvPr/>
        </p:nvSpPr>
        <p:spPr bwMode="auto">
          <a:xfrm>
            <a:off x="2725738" y="3235325"/>
            <a:ext cx="149225" cy="149225"/>
          </a:xfrm>
          <a:prstGeom prst="ellipse">
            <a:avLst/>
          </a:prstGeom>
          <a:solidFill>
            <a:srgbClr val="A2D0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8" name="Oval 328"/>
          <p:cNvSpPr>
            <a:spLocks noChangeArrowheads="1"/>
          </p:cNvSpPr>
          <p:nvPr/>
        </p:nvSpPr>
        <p:spPr bwMode="auto">
          <a:xfrm>
            <a:off x="2728913" y="3238500"/>
            <a:ext cx="141287" cy="139700"/>
          </a:xfrm>
          <a:prstGeom prst="ellipse">
            <a:avLst/>
          </a:prstGeom>
          <a:solidFill>
            <a:srgbClr val="A3D1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9" name="Oval 329"/>
          <p:cNvSpPr>
            <a:spLocks noChangeArrowheads="1"/>
          </p:cNvSpPr>
          <p:nvPr/>
        </p:nvSpPr>
        <p:spPr bwMode="auto">
          <a:xfrm>
            <a:off x="2732088" y="3241675"/>
            <a:ext cx="131762" cy="131763"/>
          </a:xfrm>
          <a:prstGeom prst="ellipse">
            <a:avLst/>
          </a:prstGeom>
          <a:solidFill>
            <a:srgbClr val="A5D2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0" name="Oval 330"/>
          <p:cNvSpPr>
            <a:spLocks noChangeArrowheads="1"/>
          </p:cNvSpPr>
          <p:nvPr/>
        </p:nvSpPr>
        <p:spPr bwMode="auto">
          <a:xfrm>
            <a:off x="2735263" y="3244850"/>
            <a:ext cx="122237" cy="122238"/>
          </a:xfrm>
          <a:prstGeom prst="ellipse">
            <a:avLst/>
          </a:prstGeom>
          <a:solidFill>
            <a:srgbClr val="A6D3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1" name="Oval 331"/>
          <p:cNvSpPr>
            <a:spLocks noChangeArrowheads="1"/>
          </p:cNvSpPr>
          <p:nvPr/>
        </p:nvSpPr>
        <p:spPr bwMode="auto">
          <a:xfrm>
            <a:off x="2738438" y="3246438"/>
            <a:ext cx="114300" cy="114300"/>
          </a:xfrm>
          <a:prstGeom prst="ellipse">
            <a:avLst/>
          </a:prstGeom>
          <a:solidFill>
            <a:srgbClr val="A8D32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2" name="Oval 332"/>
          <p:cNvSpPr>
            <a:spLocks noChangeArrowheads="1"/>
          </p:cNvSpPr>
          <p:nvPr/>
        </p:nvSpPr>
        <p:spPr bwMode="auto">
          <a:xfrm>
            <a:off x="2740025" y="3249613"/>
            <a:ext cx="106363" cy="106362"/>
          </a:xfrm>
          <a:prstGeom prst="ellipse">
            <a:avLst/>
          </a:prstGeom>
          <a:solidFill>
            <a:srgbClr val="A9D42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3" name="Oval 333"/>
          <p:cNvSpPr>
            <a:spLocks noChangeArrowheads="1"/>
          </p:cNvSpPr>
          <p:nvPr/>
        </p:nvSpPr>
        <p:spPr bwMode="auto">
          <a:xfrm>
            <a:off x="2743200" y="3252788"/>
            <a:ext cx="98425" cy="96837"/>
          </a:xfrm>
          <a:prstGeom prst="ellipse">
            <a:avLst/>
          </a:prstGeom>
          <a:solidFill>
            <a:srgbClr val="ABD5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4" name="Oval 334"/>
          <p:cNvSpPr>
            <a:spLocks noChangeArrowheads="1"/>
          </p:cNvSpPr>
          <p:nvPr/>
        </p:nvSpPr>
        <p:spPr bwMode="auto">
          <a:xfrm>
            <a:off x="2746375" y="3255963"/>
            <a:ext cx="88900" cy="88900"/>
          </a:xfrm>
          <a:prstGeom prst="ellipse">
            <a:avLst/>
          </a:prstGeom>
          <a:solidFill>
            <a:srgbClr val="ACD6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5" name="Oval 335"/>
          <p:cNvSpPr>
            <a:spLocks noChangeArrowheads="1"/>
          </p:cNvSpPr>
          <p:nvPr/>
        </p:nvSpPr>
        <p:spPr bwMode="auto">
          <a:xfrm>
            <a:off x="2749550" y="3259138"/>
            <a:ext cx="79375" cy="79375"/>
          </a:xfrm>
          <a:prstGeom prst="ellipse">
            <a:avLst/>
          </a:prstGeom>
          <a:solidFill>
            <a:srgbClr val="AED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6" name="Oval 336"/>
          <p:cNvSpPr>
            <a:spLocks noChangeArrowheads="1"/>
          </p:cNvSpPr>
          <p:nvPr/>
        </p:nvSpPr>
        <p:spPr bwMode="auto">
          <a:xfrm>
            <a:off x="2752725" y="3260725"/>
            <a:ext cx="71438" cy="71438"/>
          </a:xfrm>
          <a:prstGeom prst="ellipse">
            <a:avLst/>
          </a:prstGeom>
          <a:solidFill>
            <a:srgbClr val="AFD73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7" name="Oval 337"/>
          <p:cNvSpPr>
            <a:spLocks noChangeArrowheads="1"/>
          </p:cNvSpPr>
          <p:nvPr/>
        </p:nvSpPr>
        <p:spPr bwMode="auto">
          <a:xfrm>
            <a:off x="2754313" y="3263900"/>
            <a:ext cx="63500" cy="63500"/>
          </a:xfrm>
          <a:prstGeom prst="ellipse">
            <a:avLst/>
          </a:prstGeom>
          <a:solidFill>
            <a:srgbClr val="B0D8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8" name="Oval 338"/>
          <p:cNvSpPr>
            <a:spLocks noChangeArrowheads="1"/>
          </p:cNvSpPr>
          <p:nvPr/>
        </p:nvSpPr>
        <p:spPr bwMode="auto">
          <a:xfrm>
            <a:off x="2757488" y="3267075"/>
            <a:ext cx="53975" cy="53975"/>
          </a:xfrm>
          <a:prstGeom prst="ellipse">
            <a:avLst/>
          </a:prstGeom>
          <a:solidFill>
            <a:srgbClr val="B2D83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9" name="Oval 339"/>
          <p:cNvSpPr>
            <a:spLocks noChangeArrowheads="1"/>
          </p:cNvSpPr>
          <p:nvPr/>
        </p:nvSpPr>
        <p:spPr bwMode="auto">
          <a:xfrm>
            <a:off x="2760663" y="3270250"/>
            <a:ext cx="46037" cy="46038"/>
          </a:xfrm>
          <a:prstGeom prst="ellipse">
            <a:avLst/>
          </a:prstGeom>
          <a:solidFill>
            <a:srgbClr val="B3D9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0" name="Oval 340"/>
          <p:cNvSpPr>
            <a:spLocks noChangeArrowheads="1"/>
          </p:cNvSpPr>
          <p:nvPr/>
        </p:nvSpPr>
        <p:spPr bwMode="auto">
          <a:xfrm>
            <a:off x="2763838" y="3273425"/>
            <a:ext cx="36512" cy="36513"/>
          </a:xfrm>
          <a:prstGeom prst="ellipse">
            <a:avLst/>
          </a:prstGeom>
          <a:solidFill>
            <a:srgbClr val="B5DA4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1" name="Oval 341"/>
          <p:cNvSpPr>
            <a:spLocks noChangeArrowheads="1"/>
          </p:cNvSpPr>
          <p:nvPr/>
        </p:nvSpPr>
        <p:spPr bwMode="auto">
          <a:xfrm>
            <a:off x="2767013" y="3275013"/>
            <a:ext cx="28575" cy="28575"/>
          </a:xfrm>
          <a:prstGeom prst="ellipse">
            <a:avLst/>
          </a:prstGeom>
          <a:solidFill>
            <a:srgbClr val="B6D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2" name="Oval 342"/>
          <p:cNvSpPr>
            <a:spLocks noChangeArrowheads="1"/>
          </p:cNvSpPr>
          <p:nvPr/>
        </p:nvSpPr>
        <p:spPr bwMode="auto">
          <a:xfrm>
            <a:off x="2768600" y="3278188"/>
            <a:ext cx="20638" cy="20637"/>
          </a:xfrm>
          <a:prstGeom prst="ellipse">
            <a:avLst/>
          </a:prstGeom>
          <a:solidFill>
            <a:srgbClr val="B8DB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3" name="Oval 343"/>
          <p:cNvSpPr>
            <a:spLocks noChangeArrowheads="1"/>
          </p:cNvSpPr>
          <p:nvPr/>
        </p:nvSpPr>
        <p:spPr bwMode="auto">
          <a:xfrm>
            <a:off x="2771775" y="3281363"/>
            <a:ext cx="11113" cy="11112"/>
          </a:xfrm>
          <a:prstGeom prst="ellipse">
            <a:avLst/>
          </a:prstGeom>
          <a:solidFill>
            <a:srgbClr val="B9DC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4" name="Oval 344"/>
          <p:cNvSpPr>
            <a:spLocks noChangeArrowheads="1"/>
          </p:cNvSpPr>
          <p:nvPr/>
        </p:nvSpPr>
        <p:spPr bwMode="auto">
          <a:xfrm>
            <a:off x="2643188" y="3152775"/>
            <a:ext cx="398462" cy="396875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5" name="Oval 345"/>
          <p:cNvSpPr>
            <a:spLocks noChangeArrowheads="1"/>
          </p:cNvSpPr>
          <p:nvPr/>
        </p:nvSpPr>
        <p:spPr bwMode="auto">
          <a:xfrm>
            <a:off x="6183313" y="3527425"/>
            <a:ext cx="398462" cy="398463"/>
          </a:xfrm>
          <a:prstGeom prst="ellipse">
            <a:avLst/>
          </a:prstGeom>
          <a:solidFill>
            <a:srgbClr val="6688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6" name="Oval 346"/>
          <p:cNvSpPr>
            <a:spLocks noChangeArrowheads="1"/>
          </p:cNvSpPr>
          <p:nvPr/>
        </p:nvSpPr>
        <p:spPr bwMode="auto">
          <a:xfrm>
            <a:off x="6186488" y="3530600"/>
            <a:ext cx="388937" cy="388938"/>
          </a:xfrm>
          <a:prstGeom prst="ellipse">
            <a:avLst/>
          </a:prstGeom>
          <a:solidFill>
            <a:srgbClr val="69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7" name="Oval 347"/>
          <p:cNvSpPr>
            <a:spLocks noChangeArrowheads="1"/>
          </p:cNvSpPr>
          <p:nvPr/>
        </p:nvSpPr>
        <p:spPr bwMode="auto">
          <a:xfrm>
            <a:off x="6189663" y="3533775"/>
            <a:ext cx="379412" cy="379413"/>
          </a:xfrm>
          <a:prstGeom prst="ellipse">
            <a:avLst/>
          </a:prstGeom>
          <a:solidFill>
            <a:srgbClr val="6B8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8" name="Oval 348"/>
          <p:cNvSpPr>
            <a:spLocks noChangeArrowheads="1"/>
          </p:cNvSpPr>
          <p:nvPr/>
        </p:nvSpPr>
        <p:spPr bwMode="auto">
          <a:xfrm>
            <a:off x="6191250" y="3535363"/>
            <a:ext cx="373063" cy="373062"/>
          </a:xfrm>
          <a:prstGeom prst="ellipse">
            <a:avLst/>
          </a:prstGeom>
          <a:solidFill>
            <a:srgbClr val="6D9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9" name="Oval 349"/>
          <p:cNvSpPr>
            <a:spLocks noChangeArrowheads="1"/>
          </p:cNvSpPr>
          <p:nvPr/>
        </p:nvSpPr>
        <p:spPr bwMode="auto">
          <a:xfrm>
            <a:off x="6194425" y="3538538"/>
            <a:ext cx="363538" cy="363537"/>
          </a:xfrm>
          <a:prstGeom prst="ellipse">
            <a:avLst/>
          </a:prstGeom>
          <a:solidFill>
            <a:srgbClr val="6F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90" name="Oval 350"/>
          <p:cNvSpPr>
            <a:spLocks noChangeArrowheads="1"/>
          </p:cNvSpPr>
          <p:nvPr/>
        </p:nvSpPr>
        <p:spPr bwMode="auto">
          <a:xfrm>
            <a:off x="6197600" y="3541713"/>
            <a:ext cx="355600" cy="355600"/>
          </a:xfrm>
          <a:prstGeom prst="ellipse">
            <a:avLst/>
          </a:prstGeom>
          <a:solidFill>
            <a:srgbClr val="71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91" name="Oval 351"/>
          <p:cNvSpPr>
            <a:spLocks noChangeArrowheads="1"/>
          </p:cNvSpPr>
          <p:nvPr/>
        </p:nvSpPr>
        <p:spPr bwMode="auto">
          <a:xfrm>
            <a:off x="6200775" y="3544888"/>
            <a:ext cx="346075" cy="346075"/>
          </a:xfrm>
          <a:prstGeom prst="ellipse">
            <a:avLst/>
          </a:prstGeom>
          <a:solidFill>
            <a:srgbClr val="749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92" name="Oval 352"/>
          <p:cNvSpPr>
            <a:spLocks noChangeArrowheads="1"/>
          </p:cNvSpPr>
          <p:nvPr/>
        </p:nvSpPr>
        <p:spPr bwMode="auto">
          <a:xfrm>
            <a:off x="6203950" y="3548063"/>
            <a:ext cx="336550" cy="336550"/>
          </a:xfrm>
          <a:prstGeom prst="ellipse">
            <a:avLst/>
          </a:prstGeom>
          <a:solidFill>
            <a:srgbClr val="769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93" name="Oval 353"/>
          <p:cNvSpPr>
            <a:spLocks noChangeArrowheads="1"/>
          </p:cNvSpPr>
          <p:nvPr/>
        </p:nvSpPr>
        <p:spPr bwMode="auto">
          <a:xfrm>
            <a:off x="6205538" y="3549650"/>
            <a:ext cx="330200" cy="330200"/>
          </a:xfrm>
          <a:prstGeom prst="ellipse">
            <a:avLst/>
          </a:prstGeom>
          <a:solidFill>
            <a:srgbClr val="78A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94" name="Oval 354"/>
          <p:cNvSpPr>
            <a:spLocks noChangeArrowheads="1"/>
          </p:cNvSpPr>
          <p:nvPr/>
        </p:nvSpPr>
        <p:spPr bwMode="auto">
          <a:xfrm>
            <a:off x="6208713" y="3552825"/>
            <a:ext cx="320675" cy="320675"/>
          </a:xfrm>
          <a:prstGeom prst="ellipse">
            <a:avLst/>
          </a:prstGeom>
          <a:solidFill>
            <a:srgbClr val="7AA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95" name="Oval 355"/>
          <p:cNvSpPr>
            <a:spLocks noChangeArrowheads="1"/>
          </p:cNvSpPr>
          <p:nvPr/>
        </p:nvSpPr>
        <p:spPr bwMode="auto">
          <a:xfrm>
            <a:off x="6211888" y="3556000"/>
            <a:ext cx="312737" cy="312738"/>
          </a:xfrm>
          <a:prstGeom prst="ellipse">
            <a:avLst/>
          </a:prstGeom>
          <a:solidFill>
            <a:srgbClr val="7CA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96" name="Oval 356"/>
          <p:cNvSpPr>
            <a:spLocks noChangeArrowheads="1"/>
          </p:cNvSpPr>
          <p:nvPr/>
        </p:nvSpPr>
        <p:spPr bwMode="auto">
          <a:xfrm>
            <a:off x="6215063" y="3559175"/>
            <a:ext cx="303212" cy="303213"/>
          </a:xfrm>
          <a:prstGeom prst="ellipse">
            <a:avLst/>
          </a:prstGeom>
          <a:solidFill>
            <a:srgbClr val="7FA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97" name="Oval 357"/>
          <p:cNvSpPr>
            <a:spLocks noChangeArrowheads="1"/>
          </p:cNvSpPr>
          <p:nvPr/>
        </p:nvSpPr>
        <p:spPr bwMode="auto">
          <a:xfrm>
            <a:off x="6218238" y="3562350"/>
            <a:ext cx="293687" cy="293688"/>
          </a:xfrm>
          <a:prstGeom prst="ellipse">
            <a:avLst/>
          </a:prstGeom>
          <a:solidFill>
            <a:srgbClr val="81A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98" name="Oval 358"/>
          <p:cNvSpPr>
            <a:spLocks noChangeArrowheads="1"/>
          </p:cNvSpPr>
          <p:nvPr/>
        </p:nvSpPr>
        <p:spPr bwMode="auto">
          <a:xfrm>
            <a:off x="6219825" y="3563938"/>
            <a:ext cx="287338" cy="287337"/>
          </a:xfrm>
          <a:prstGeom prst="ellipse">
            <a:avLst/>
          </a:prstGeom>
          <a:solidFill>
            <a:srgbClr val="83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99" name="Oval 359"/>
          <p:cNvSpPr>
            <a:spLocks noChangeArrowheads="1"/>
          </p:cNvSpPr>
          <p:nvPr/>
        </p:nvSpPr>
        <p:spPr bwMode="auto">
          <a:xfrm>
            <a:off x="6223000" y="3567113"/>
            <a:ext cx="277813" cy="277812"/>
          </a:xfrm>
          <a:prstGeom prst="ellipse">
            <a:avLst/>
          </a:prstGeom>
          <a:solidFill>
            <a:srgbClr val="85B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00" name="Oval 360"/>
          <p:cNvSpPr>
            <a:spLocks noChangeArrowheads="1"/>
          </p:cNvSpPr>
          <p:nvPr/>
        </p:nvSpPr>
        <p:spPr bwMode="auto">
          <a:xfrm>
            <a:off x="6226175" y="3570288"/>
            <a:ext cx="269875" cy="269875"/>
          </a:xfrm>
          <a:prstGeom prst="ellipse">
            <a:avLst/>
          </a:prstGeom>
          <a:solidFill>
            <a:srgbClr val="87B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01" name="Oval 361"/>
          <p:cNvSpPr>
            <a:spLocks noChangeArrowheads="1"/>
          </p:cNvSpPr>
          <p:nvPr/>
        </p:nvSpPr>
        <p:spPr bwMode="auto">
          <a:xfrm>
            <a:off x="6229350" y="3573463"/>
            <a:ext cx="260350" cy="260350"/>
          </a:xfrm>
          <a:prstGeom prst="ellipse">
            <a:avLst/>
          </a:prstGeom>
          <a:solidFill>
            <a:srgbClr val="8AB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02" name="Oval 362"/>
          <p:cNvSpPr>
            <a:spLocks noChangeArrowheads="1"/>
          </p:cNvSpPr>
          <p:nvPr/>
        </p:nvSpPr>
        <p:spPr bwMode="auto">
          <a:xfrm>
            <a:off x="6232525" y="3576638"/>
            <a:ext cx="250825" cy="250825"/>
          </a:xfrm>
          <a:prstGeom prst="ellipse">
            <a:avLst/>
          </a:prstGeom>
          <a:solidFill>
            <a:srgbClr val="8CB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03" name="Oval 363"/>
          <p:cNvSpPr>
            <a:spLocks noChangeArrowheads="1"/>
          </p:cNvSpPr>
          <p:nvPr/>
        </p:nvSpPr>
        <p:spPr bwMode="auto">
          <a:xfrm>
            <a:off x="6234113" y="3579813"/>
            <a:ext cx="244475" cy="242887"/>
          </a:xfrm>
          <a:prstGeom prst="ellipse">
            <a:avLst/>
          </a:prstGeom>
          <a:solidFill>
            <a:srgbClr val="8EB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04" name="Oval 364"/>
          <p:cNvSpPr>
            <a:spLocks noChangeArrowheads="1"/>
          </p:cNvSpPr>
          <p:nvPr/>
        </p:nvSpPr>
        <p:spPr bwMode="auto">
          <a:xfrm>
            <a:off x="6237288" y="3581400"/>
            <a:ext cx="234950" cy="234950"/>
          </a:xfrm>
          <a:prstGeom prst="ellipse">
            <a:avLst/>
          </a:prstGeom>
          <a:solidFill>
            <a:srgbClr val="90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05" name="Oval 365"/>
          <p:cNvSpPr>
            <a:spLocks noChangeArrowheads="1"/>
          </p:cNvSpPr>
          <p:nvPr/>
        </p:nvSpPr>
        <p:spPr bwMode="auto">
          <a:xfrm>
            <a:off x="6240463" y="3584575"/>
            <a:ext cx="227012" cy="227013"/>
          </a:xfrm>
          <a:prstGeom prst="ellipse">
            <a:avLst/>
          </a:prstGeom>
          <a:solidFill>
            <a:srgbClr val="92C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06" name="Oval 366"/>
          <p:cNvSpPr>
            <a:spLocks noChangeArrowheads="1"/>
          </p:cNvSpPr>
          <p:nvPr/>
        </p:nvSpPr>
        <p:spPr bwMode="auto">
          <a:xfrm>
            <a:off x="6243638" y="3587750"/>
            <a:ext cx="217487" cy="217488"/>
          </a:xfrm>
          <a:prstGeom prst="ellipse">
            <a:avLst/>
          </a:prstGeom>
          <a:solidFill>
            <a:srgbClr val="95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07" name="Oval 367"/>
          <p:cNvSpPr>
            <a:spLocks noChangeArrowheads="1"/>
          </p:cNvSpPr>
          <p:nvPr/>
        </p:nvSpPr>
        <p:spPr bwMode="auto">
          <a:xfrm>
            <a:off x="6246813" y="3590925"/>
            <a:ext cx="207962" cy="207963"/>
          </a:xfrm>
          <a:prstGeom prst="ellipse">
            <a:avLst/>
          </a:prstGeom>
          <a:solidFill>
            <a:srgbClr val="97C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08" name="Oval 368"/>
          <p:cNvSpPr>
            <a:spLocks noChangeArrowheads="1"/>
          </p:cNvSpPr>
          <p:nvPr/>
        </p:nvSpPr>
        <p:spPr bwMode="auto">
          <a:xfrm>
            <a:off x="6248400" y="3594100"/>
            <a:ext cx="201613" cy="200025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09" name="Oval 369"/>
          <p:cNvSpPr>
            <a:spLocks noChangeArrowheads="1"/>
          </p:cNvSpPr>
          <p:nvPr/>
        </p:nvSpPr>
        <p:spPr bwMode="auto">
          <a:xfrm>
            <a:off x="6251575" y="3595688"/>
            <a:ext cx="192088" cy="192087"/>
          </a:xfrm>
          <a:prstGeom prst="ellipse">
            <a:avLst/>
          </a:prstGeom>
          <a:solidFill>
            <a:srgbClr val="9ACD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10" name="Oval 370"/>
          <p:cNvSpPr>
            <a:spLocks noChangeArrowheads="1"/>
          </p:cNvSpPr>
          <p:nvPr/>
        </p:nvSpPr>
        <p:spPr bwMode="auto">
          <a:xfrm>
            <a:off x="6254750" y="3598863"/>
            <a:ext cx="182563" cy="184150"/>
          </a:xfrm>
          <a:prstGeom prst="ellipse">
            <a:avLst/>
          </a:prstGeom>
          <a:solidFill>
            <a:srgbClr val="9CCD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11" name="Oval 371"/>
          <p:cNvSpPr>
            <a:spLocks noChangeArrowheads="1"/>
          </p:cNvSpPr>
          <p:nvPr/>
        </p:nvSpPr>
        <p:spPr bwMode="auto">
          <a:xfrm>
            <a:off x="6257925" y="3602038"/>
            <a:ext cx="174625" cy="174625"/>
          </a:xfrm>
          <a:prstGeom prst="ellipse">
            <a:avLst/>
          </a:prstGeom>
          <a:solidFill>
            <a:srgbClr val="9DCE0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12" name="Oval 372"/>
          <p:cNvSpPr>
            <a:spLocks noChangeArrowheads="1"/>
          </p:cNvSpPr>
          <p:nvPr/>
        </p:nvSpPr>
        <p:spPr bwMode="auto">
          <a:xfrm>
            <a:off x="6261100" y="3605213"/>
            <a:ext cx="165100" cy="165100"/>
          </a:xfrm>
          <a:prstGeom prst="ellipse">
            <a:avLst/>
          </a:prstGeom>
          <a:solidFill>
            <a:srgbClr val="9FC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13" name="Oval 373"/>
          <p:cNvSpPr>
            <a:spLocks noChangeArrowheads="1"/>
          </p:cNvSpPr>
          <p:nvPr/>
        </p:nvSpPr>
        <p:spPr bwMode="auto">
          <a:xfrm>
            <a:off x="6262688" y="3608388"/>
            <a:ext cx="158750" cy="157162"/>
          </a:xfrm>
          <a:prstGeom prst="ellipse">
            <a:avLst/>
          </a:prstGeom>
          <a:solidFill>
            <a:srgbClr val="A0D0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14" name="Oval 374"/>
          <p:cNvSpPr>
            <a:spLocks noChangeArrowheads="1"/>
          </p:cNvSpPr>
          <p:nvPr/>
        </p:nvSpPr>
        <p:spPr bwMode="auto">
          <a:xfrm>
            <a:off x="6265863" y="3609975"/>
            <a:ext cx="149225" cy="149225"/>
          </a:xfrm>
          <a:prstGeom prst="ellipse">
            <a:avLst/>
          </a:prstGeom>
          <a:solidFill>
            <a:srgbClr val="A2D0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15" name="Oval 375"/>
          <p:cNvSpPr>
            <a:spLocks noChangeArrowheads="1"/>
          </p:cNvSpPr>
          <p:nvPr/>
        </p:nvSpPr>
        <p:spPr bwMode="auto">
          <a:xfrm>
            <a:off x="6269038" y="3613150"/>
            <a:ext cx="139700" cy="141288"/>
          </a:xfrm>
          <a:prstGeom prst="ellipse">
            <a:avLst/>
          </a:prstGeom>
          <a:solidFill>
            <a:srgbClr val="A3D1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16" name="Oval 376"/>
          <p:cNvSpPr>
            <a:spLocks noChangeArrowheads="1"/>
          </p:cNvSpPr>
          <p:nvPr/>
        </p:nvSpPr>
        <p:spPr bwMode="auto">
          <a:xfrm>
            <a:off x="6272213" y="3616325"/>
            <a:ext cx="131762" cy="131763"/>
          </a:xfrm>
          <a:prstGeom prst="ellipse">
            <a:avLst/>
          </a:prstGeom>
          <a:solidFill>
            <a:srgbClr val="A5D2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17" name="Oval 377"/>
          <p:cNvSpPr>
            <a:spLocks noChangeArrowheads="1"/>
          </p:cNvSpPr>
          <p:nvPr/>
        </p:nvSpPr>
        <p:spPr bwMode="auto">
          <a:xfrm>
            <a:off x="6275388" y="3619500"/>
            <a:ext cx="122237" cy="122238"/>
          </a:xfrm>
          <a:prstGeom prst="ellipse">
            <a:avLst/>
          </a:prstGeom>
          <a:solidFill>
            <a:srgbClr val="A6D3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18" name="Oval 378"/>
          <p:cNvSpPr>
            <a:spLocks noChangeArrowheads="1"/>
          </p:cNvSpPr>
          <p:nvPr/>
        </p:nvSpPr>
        <p:spPr bwMode="auto">
          <a:xfrm>
            <a:off x="6276975" y="3622675"/>
            <a:ext cx="115888" cy="114300"/>
          </a:xfrm>
          <a:prstGeom prst="ellipse">
            <a:avLst/>
          </a:prstGeom>
          <a:solidFill>
            <a:srgbClr val="A8D32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19" name="Oval 379"/>
          <p:cNvSpPr>
            <a:spLocks noChangeArrowheads="1"/>
          </p:cNvSpPr>
          <p:nvPr/>
        </p:nvSpPr>
        <p:spPr bwMode="auto">
          <a:xfrm>
            <a:off x="6280150" y="3624263"/>
            <a:ext cx="106363" cy="106362"/>
          </a:xfrm>
          <a:prstGeom prst="ellipse">
            <a:avLst/>
          </a:prstGeom>
          <a:solidFill>
            <a:srgbClr val="A9D42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20" name="Oval 380"/>
          <p:cNvSpPr>
            <a:spLocks noChangeArrowheads="1"/>
          </p:cNvSpPr>
          <p:nvPr/>
        </p:nvSpPr>
        <p:spPr bwMode="auto">
          <a:xfrm>
            <a:off x="6283325" y="3627438"/>
            <a:ext cx="96838" cy="96837"/>
          </a:xfrm>
          <a:prstGeom prst="ellipse">
            <a:avLst/>
          </a:prstGeom>
          <a:solidFill>
            <a:srgbClr val="ABD5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21" name="Oval 381"/>
          <p:cNvSpPr>
            <a:spLocks noChangeArrowheads="1"/>
          </p:cNvSpPr>
          <p:nvPr/>
        </p:nvSpPr>
        <p:spPr bwMode="auto">
          <a:xfrm>
            <a:off x="6286500" y="3630613"/>
            <a:ext cx="88900" cy="88900"/>
          </a:xfrm>
          <a:prstGeom prst="ellipse">
            <a:avLst/>
          </a:prstGeom>
          <a:solidFill>
            <a:srgbClr val="ACD6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22" name="Oval 382"/>
          <p:cNvSpPr>
            <a:spLocks noChangeArrowheads="1"/>
          </p:cNvSpPr>
          <p:nvPr/>
        </p:nvSpPr>
        <p:spPr bwMode="auto">
          <a:xfrm>
            <a:off x="6289675" y="3633788"/>
            <a:ext cx="79375" cy="79375"/>
          </a:xfrm>
          <a:prstGeom prst="ellipse">
            <a:avLst/>
          </a:prstGeom>
          <a:solidFill>
            <a:srgbClr val="AED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23" name="Oval 383"/>
          <p:cNvSpPr>
            <a:spLocks noChangeArrowheads="1"/>
          </p:cNvSpPr>
          <p:nvPr/>
        </p:nvSpPr>
        <p:spPr bwMode="auto">
          <a:xfrm>
            <a:off x="6292850" y="3636963"/>
            <a:ext cx="71438" cy="71437"/>
          </a:xfrm>
          <a:prstGeom prst="ellipse">
            <a:avLst/>
          </a:prstGeom>
          <a:solidFill>
            <a:srgbClr val="AFD73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24" name="Oval 384"/>
          <p:cNvSpPr>
            <a:spLocks noChangeArrowheads="1"/>
          </p:cNvSpPr>
          <p:nvPr/>
        </p:nvSpPr>
        <p:spPr bwMode="auto">
          <a:xfrm>
            <a:off x="6294438" y="3638550"/>
            <a:ext cx="63500" cy="63500"/>
          </a:xfrm>
          <a:prstGeom prst="ellipse">
            <a:avLst/>
          </a:prstGeom>
          <a:solidFill>
            <a:srgbClr val="B0D8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25" name="Oval 385"/>
          <p:cNvSpPr>
            <a:spLocks noChangeArrowheads="1"/>
          </p:cNvSpPr>
          <p:nvPr/>
        </p:nvSpPr>
        <p:spPr bwMode="auto">
          <a:xfrm>
            <a:off x="6297613" y="3641725"/>
            <a:ext cx="53975" cy="53975"/>
          </a:xfrm>
          <a:prstGeom prst="ellipse">
            <a:avLst/>
          </a:prstGeom>
          <a:solidFill>
            <a:srgbClr val="B2D83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26" name="Oval 386"/>
          <p:cNvSpPr>
            <a:spLocks noChangeArrowheads="1"/>
          </p:cNvSpPr>
          <p:nvPr/>
        </p:nvSpPr>
        <p:spPr bwMode="auto">
          <a:xfrm>
            <a:off x="6300788" y="3644900"/>
            <a:ext cx="46037" cy="46038"/>
          </a:xfrm>
          <a:prstGeom prst="ellipse">
            <a:avLst/>
          </a:prstGeom>
          <a:solidFill>
            <a:srgbClr val="B3D9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27" name="Oval 387"/>
          <p:cNvSpPr>
            <a:spLocks noChangeArrowheads="1"/>
          </p:cNvSpPr>
          <p:nvPr/>
        </p:nvSpPr>
        <p:spPr bwMode="auto">
          <a:xfrm>
            <a:off x="6303963" y="3648075"/>
            <a:ext cx="36512" cy="36513"/>
          </a:xfrm>
          <a:prstGeom prst="ellipse">
            <a:avLst/>
          </a:prstGeom>
          <a:solidFill>
            <a:srgbClr val="B5DA4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28" name="Oval 388"/>
          <p:cNvSpPr>
            <a:spLocks noChangeArrowheads="1"/>
          </p:cNvSpPr>
          <p:nvPr/>
        </p:nvSpPr>
        <p:spPr bwMode="auto">
          <a:xfrm>
            <a:off x="6307138" y="3651250"/>
            <a:ext cx="28575" cy="28575"/>
          </a:xfrm>
          <a:prstGeom prst="ellipse">
            <a:avLst/>
          </a:prstGeom>
          <a:solidFill>
            <a:srgbClr val="B6D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29" name="Oval 389"/>
          <p:cNvSpPr>
            <a:spLocks noChangeArrowheads="1"/>
          </p:cNvSpPr>
          <p:nvPr/>
        </p:nvSpPr>
        <p:spPr bwMode="auto">
          <a:xfrm>
            <a:off x="6308725" y="3652838"/>
            <a:ext cx="20638" cy="20637"/>
          </a:xfrm>
          <a:prstGeom prst="ellipse">
            <a:avLst/>
          </a:prstGeom>
          <a:solidFill>
            <a:srgbClr val="B8DB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30" name="Oval 390"/>
          <p:cNvSpPr>
            <a:spLocks noChangeArrowheads="1"/>
          </p:cNvSpPr>
          <p:nvPr/>
        </p:nvSpPr>
        <p:spPr bwMode="auto">
          <a:xfrm>
            <a:off x="6311900" y="3656013"/>
            <a:ext cx="11113" cy="11112"/>
          </a:xfrm>
          <a:prstGeom prst="ellipse">
            <a:avLst/>
          </a:prstGeom>
          <a:solidFill>
            <a:srgbClr val="B9DC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31" name="Oval 391"/>
          <p:cNvSpPr>
            <a:spLocks noChangeArrowheads="1"/>
          </p:cNvSpPr>
          <p:nvPr/>
        </p:nvSpPr>
        <p:spPr bwMode="auto">
          <a:xfrm>
            <a:off x="6183313" y="3527425"/>
            <a:ext cx="398462" cy="398463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32" name="Oval 392"/>
          <p:cNvSpPr>
            <a:spLocks noChangeArrowheads="1"/>
          </p:cNvSpPr>
          <p:nvPr/>
        </p:nvSpPr>
        <p:spPr bwMode="auto">
          <a:xfrm>
            <a:off x="1574800" y="3808413"/>
            <a:ext cx="396875" cy="396875"/>
          </a:xfrm>
          <a:prstGeom prst="ellipse">
            <a:avLst/>
          </a:prstGeom>
          <a:solidFill>
            <a:srgbClr val="6688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33" name="Oval 393"/>
          <p:cNvSpPr>
            <a:spLocks noChangeArrowheads="1"/>
          </p:cNvSpPr>
          <p:nvPr/>
        </p:nvSpPr>
        <p:spPr bwMode="auto">
          <a:xfrm>
            <a:off x="1576388" y="3811588"/>
            <a:ext cx="390525" cy="388937"/>
          </a:xfrm>
          <a:prstGeom prst="ellipse">
            <a:avLst/>
          </a:prstGeom>
          <a:solidFill>
            <a:srgbClr val="69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34" name="Oval 394"/>
          <p:cNvSpPr>
            <a:spLocks noChangeArrowheads="1"/>
          </p:cNvSpPr>
          <p:nvPr/>
        </p:nvSpPr>
        <p:spPr bwMode="auto">
          <a:xfrm>
            <a:off x="1579563" y="3813175"/>
            <a:ext cx="381000" cy="381000"/>
          </a:xfrm>
          <a:prstGeom prst="ellipse">
            <a:avLst/>
          </a:prstGeom>
          <a:solidFill>
            <a:srgbClr val="6B8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35" name="Oval 395"/>
          <p:cNvSpPr>
            <a:spLocks noChangeArrowheads="1"/>
          </p:cNvSpPr>
          <p:nvPr/>
        </p:nvSpPr>
        <p:spPr bwMode="auto">
          <a:xfrm>
            <a:off x="1582738" y="3816350"/>
            <a:ext cx="371475" cy="373063"/>
          </a:xfrm>
          <a:prstGeom prst="ellipse">
            <a:avLst/>
          </a:prstGeom>
          <a:solidFill>
            <a:srgbClr val="6D9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36" name="Oval 396"/>
          <p:cNvSpPr>
            <a:spLocks noChangeArrowheads="1"/>
          </p:cNvSpPr>
          <p:nvPr/>
        </p:nvSpPr>
        <p:spPr bwMode="auto">
          <a:xfrm>
            <a:off x="1585913" y="3819525"/>
            <a:ext cx="363537" cy="363538"/>
          </a:xfrm>
          <a:prstGeom prst="ellipse">
            <a:avLst/>
          </a:prstGeom>
          <a:solidFill>
            <a:srgbClr val="6F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37" name="Oval 397"/>
          <p:cNvSpPr>
            <a:spLocks noChangeArrowheads="1"/>
          </p:cNvSpPr>
          <p:nvPr/>
        </p:nvSpPr>
        <p:spPr bwMode="auto">
          <a:xfrm>
            <a:off x="1589088" y="3822700"/>
            <a:ext cx="354012" cy="354013"/>
          </a:xfrm>
          <a:prstGeom prst="ellipse">
            <a:avLst/>
          </a:prstGeom>
          <a:solidFill>
            <a:srgbClr val="71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38" name="Oval 398"/>
          <p:cNvSpPr>
            <a:spLocks noChangeArrowheads="1"/>
          </p:cNvSpPr>
          <p:nvPr/>
        </p:nvSpPr>
        <p:spPr bwMode="auto">
          <a:xfrm>
            <a:off x="1590675" y="3825875"/>
            <a:ext cx="347663" cy="346075"/>
          </a:xfrm>
          <a:prstGeom prst="ellipse">
            <a:avLst/>
          </a:prstGeom>
          <a:solidFill>
            <a:srgbClr val="749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39" name="Oval 399"/>
          <p:cNvSpPr>
            <a:spLocks noChangeArrowheads="1"/>
          </p:cNvSpPr>
          <p:nvPr/>
        </p:nvSpPr>
        <p:spPr bwMode="auto">
          <a:xfrm>
            <a:off x="1593850" y="3827463"/>
            <a:ext cx="338138" cy="338137"/>
          </a:xfrm>
          <a:prstGeom prst="ellipse">
            <a:avLst/>
          </a:prstGeom>
          <a:solidFill>
            <a:srgbClr val="769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40" name="Oval 400"/>
          <p:cNvSpPr>
            <a:spLocks noChangeArrowheads="1"/>
          </p:cNvSpPr>
          <p:nvPr/>
        </p:nvSpPr>
        <p:spPr bwMode="auto">
          <a:xfrm>
            <a:off x="1597025" y="3830638"/>
            <a:ext cx="328613" cy="330200"/>
          </a:xfrm>
          <a:prstGeom prst="ellipse">
            <a:avLst/>
          </a:prstGeom>
          <a:solidFill>
            <a:srgbClr val="78A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41" name="Oval 401"/>
          <p:cNvSpPr>
            <a:spLocks noChangeArrowheads="1"/>
          </p:cNvSpPr>
          <p:nvPr/>
        </p:nvSpPr>
        <p:spPr bwMode="auto">
          <a:xfrm>
            <a:off x="1600200" y="3833813"/>
            <a:ext cx="320675" cy="320675"/>
          </a:xfrm>
          <a:prstGeom prst="ellipse">
            <a:avLst/>
          </a:prstGeom>
          <a:solidFill>
            <a:srgbClr val="7AA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42" name="Oval 402"/>
          <p:cNvSpPr>
            <a:spLocks noChangeArrowheads="1"/>
          </p:cNvSpPr>
          <p:nvPr/>
        </p:nvSpPr>
        <p:spPr bwMode="auto">
          <a:xfrm>
            <a:off x="1603375" y="3836988"/>
            <a:ext cx="311150" cy="311150"/>
          </a:xfrm>
          <a:prstGeom prst="ellipse">
            <a:avLst/>
          </a:prstGeom>
          <a:solidFill>
            <a:srgbClr val="7CA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43" name="Oval 403"/>
          <p:cNvSpPr>
            <a:spLocks noChangeArrowheads="1"/>
          </p:cNvSpPr>
          <p:nvPr/>
        </p:nvSpPr>
        <p:spPr bwMode="auto">
          <a:xfrm>
            <a:off x="1604963" y="3840163"/>
            <a:ext cx="304800" cy="303212"/>
          </a:xfrm>
          <a:prstGeom prst="ellipse">
            <a:avLst/>
          </a:prstGeom>
          <a:solidFill>
            <a:srgbClr val="7FA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44" name="Oval 404"/>
          <p:cNvSpPr>
            <a:spLocks noChangeArrowheads="1"/>
          </p:cNvSpPr>
          <p:nvPr/>
        </p:nvSpPr>
        <p:spPr bwMode="auto">
          <a:xfrm>
            <a:off x="1608138" y="3841750"/>
            <a:ext cx="295275" cy="295275"/>
          </a:xfrm>
          <a:prstGeom prst="ellipse">
            <a:avLst/>
          </a:prstGeom>
          <a:solidFill>
            <a:srgbClr val="81A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45" name="Oval 405"/>
          <p:cNvSpPr>
            <a:spLocks noChangeArrowheads="1"/>
          </p:cNvSpPr>
          <p:nvPr/>
        </p:nvSpPr>
        <p:spPr bwMode="auto">
          <a:xfrm>
            <a:off x="1611313" y="3844925"/>
            <a:ext cx="285750" cy="287338"/>
          </a:xfrm>
          <a:prstGeom prst="ellipse">
            <a:avLst/>
          </a:prstGeom>
          <a:solidFill>
            <a:srgbClr val="83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46" name="Oval 406"/>
          <p:cNvSpPr>
            <a:spLocks noChangeArrowheads="1"/>
          </p:cNvSpPr>
          <p:nvPr/>
        </p:nvSpPr>
        <p:spPr bwMode="auto">
          <a:xfrm>
            <a:off x="1614488" y="3848100"/>
            <a:ext cx="277812" cy="277813"/>
          </a:xfrm>
          <a:prstGeom prst="ellipse">
            <a:avLst/>
          </a:prstGeom>
          <a:solidFill>
            <a:srgbClr val="85B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47" name="Oval 407"/>
          <p:cNvSpPr>
            <a:spLocks noChangeArrowheads="1"/>
          </p:cNvSpPr>
          <p:nvPr/>
        </p:nvSpPr>
        <p:spPr bwMode="auto">
          <a:xfrm>
            <a:off x="1617663" y="3851275"/>
            <a:ext cx="268287" cy="268288"/>
          </a:xfrm>
          <a:prstGeom prst="ellipse">
            <a:avLst/>
          </a:prstGeom>
          <a:solidFill>
            <a:srgbClr val="87B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48" name="Oval 408"/>
          <p:cNvSpPr>
            <a:spLocks noChangeArrowheads="1"/>
          </p:cNvSpPr>
          <p:nvPr/>
        </p:nvSpPr>
        <p:spPr bwMode="auto">
          <a:xfrm>
            <a:off x="1619250" y="3854450"/>
            <a:ext cx="260350" cy="260350"/>
          </a:xfrm>
          <a:prstGeom prst="ellipse">
            <a:avLst/>
          </a:prstGeom>
          <a:solidFill>
            <a:srgbClr val="8AB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49" name="Oval 409"/>
          <p:cNvSpPr>
            <a:spLocks noChangeArrowheads="1"/>
          </p:cNvSpPr>
          <p:nvPr/>
        </p:nvSpPr>
        <p:spPr bwMode="auto">
          <a:xfrm>
            <a:off x="1622425" y="3856038"/>
            <a:ext cx="252413" cy="252412"/>
          </a:xfrm>
          <a:prstGeom prst="ellipse">
            <a:avLst/>
          </a:prstGeom>
          <a:solidFill>
            <a:srgbClr val="8CB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0" name="Oval 410"/>
          <p:cNvSpPr>
            <a:spLocks noChangeArrowheads="1"/>
          </p:cNvSpPr>
          <p:nvPr/>
        </p:nvSpPr>
        <p:spPr bwMode="auto">
          <a:xfrm>
            <a:off x="1625600" y="3859213"/>
            <a:ext cx="242888" cy="244475"/>
          </a:xfrm>
          <a:prstGeom prst="ellipse">
            <a:avLst/>
          </a:prstGeom>
          <a:solidFill>
            <a:srgbClr val="8EB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1" name="Oval 411"/>
          <p:cNvSpPr>
            <a:spLocks noChangeArrowheads="1"/>
          </p:cNvSpPr>
          <p:nvPr/>
        </p:nvSpPr>
        <p:spPr bwMode="auto">
          <a:xfrm>
            <a:off x="1628775" y="3862388"/>
            <a:ext cx="234950" cy="234950"/>
          </a:xfrm>
          <a:prstGeom prst="ellipse">
            <a:avLst/>
          </a:prstGeom>
          <a:solidFill>
            <a:srgbClr val="90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2" name="Oval 412"/>
          <p:cNvSpPr>
            <a:spLocks noChangeArrowheads="1"/>
          </p:cNvSpPr>
          <p:nvPr/>
        </p:nvSpPr>
        <p:spPr bwMode="auto">
          <a:xfrm>
            <a:off x="1631950" y="3865563"/>
            <a:ext cx="225425" cy="225425"/>
          </a:xfrm>
          <a:prstGeom prst="ellipse">
            <a:avLst/>
          </a:prstGeom>
          <a:solidFill>
            <a:srgbClr val="92C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3" name="Oval 413"/>
          <p:cNvSpPr>
            <a:spLocks noChangeArrowheads="1"/>
          </p:cNvSpPr>
          <p:nvPr/>
        </p:nvSpPr>
        <p:spPr bwMode="auto">
          <a:xfrm>
            <a:off x="1633538" y="3868738"/>
            <a:ext cx="217487" cy="217487"/>
          </a:xfrm>
          <a:prstGeom prst="ellipse">
            <a:avLst/>
          </a:prstGeom>
          <a:solidFill>
            <a:srgbClr val="95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4" name="Oval 414"/>
          <p:cNvSpPr>
            <a:spLocks noChangeArrowheads="1"/>
          </p:cNvSpPr>
          <p:nvPr/>
        </p:nvSpPr>
        <p:spPr bwMode="auto">
          <a:xfrm>
            <a:off x="1636713" y="3870325"/>
            <a:ext cx="209550" cy="209550"/>
          </a:xfrm>
          <a:prstGeom prst="ellipse">
            <a:avLst/>
          </a:prstGeom>
          <a:solidFill>
            <a:srgbClr val="97C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5" name="Oval 415"/>
          <p:cNvSpPr>
            <a:spLocks noChangeArrowheads="1"/>
          </p:cNvSpPr>
          <p:nvPr/>
        </p:nvSpPr>
        <p:spPr bwMode="auto">
          <a:xfrm>
            <a:off x="1639888" y="3873500"/>
            <a:ext cx="200025" cy="200025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6" name="Oval 416"/>
          <p:cNvSpPr>
            <a:spLocks noChangeArrowheads="1"/>
          </p:cNvSpPr>
          <p:nvPr/>
        </p:nvSpPr>
        <p:spPr bwMode="auto">
          <a:xfrm>
            <a:off x="1643063" y="3876675"/>
            <a:ext cx="192087" cy="192088"/>
          </a:xfrm>
          <a:prstGeom prst="ellipse">
            <a:avLst/>
          </a:prstGeom>
          <a:solidFill>
            <a:srgbClr val="9ACD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7" name="Oval 417"/>
          <p:cNvSpPr>
            <a:spLocks noChangeArrowheads="1"/>
          </p:cNvSpPr>
          <p:nvPr/>
        </p:nvSpPr>
        <p:spPr bwMode="auto">
          <a:xfrm>
            <a:off x="1646238" y="3879850"/>
            <a:ext cx="182562" cy="182563"/>
          </a:xfrm>
          <a:prstGeom prst="ellipse">
            <a:avLst/>
          </a:prstGeom>
          <a:solidFill>
            <a:srgbClr val="9CCD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8" name="Oval 418"/>
          <p:cNvSpPr>
            <a:spLocks noChangeArrowheads="1"/>
          </p:cNvSpPr>
          <p:nvPr/>
        </p:nvSpPr>
        <p:spPr bwMode="auto">
          <a:xfrm>
            <a:off x="1647825" y="3883025"/>
            <a:ext cx="174625" cy="174625"/>
          </a:xfrm>
          <a:prstGeom prst="ellipse">
            <a:avLst/>
          </a:prstGeom>
          <a:solidFill>
            <a:srgbClr val="9DCE0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9" name="Oval 419"/>
          <p:cNvSpPr>
            <a:spLocks noChangeArrowheads="1"/>
          </p:cNvSpPr>
          <p:nvPr/>
        </p:nvSpPr>
        <p:spPr bwMode="auto">
          <a:xfrm>
            <a:off x="1651000" y="3884613"/>
            <a:ext cx="166688" cy="166687"/>
          </a:xfrm>
          <a:prstGeom prst="ellipse">
            <a:avLst/>
          </a:prstGeom>
          <a:solidFill>
            <a:srgbClr val="9FC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60" name="Oval 420"/>
          <p:cNvSpPr>
            <a:spLocks noChangeArrowheads="1"/>
          </p:cNvSpPr>
          <p:nvPr/>
        </p:nvSpPr>
        <p:spPr bwMode="auto">
          <a:xfrm>
            <a:off x="1654175" y="3887788"/>
            <a:ext cx="157163" cy="157162"/>
          </a:xfrm>
          <a:prstGeom prst="ellipse">
            <a:avLst/>
          </a:prstGeom>
          <a:solidFill>
            <a:srgbClr val="A0D0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61" name="Oval 421"/>
          <p:cNvSpPr>
            <a:spLocks noChangeArrowheads="1"/>
          </p:cNvSpPr>
          <p:nvPr/>
        </p:nvSpPr>
        <p:spPr bwMode="auto">
          <a:xfrm>
            <a:off x="1657350" y="3890963"/>
            <a:ext cx="149225" cy="149225"/>
          </a:xfrm>
          <a:prstGeom prst="ellipse">
            <a:avLst/>
          </a:prstGeom>
          <a:solidFill>
            <a:srgbClr val="A2D0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62" name="Oval 422"/>
          <p:cNvSpPr>
            <a:spLocks noChangeArrowheads="1"/>
          </p:cNvSpPr>
          <p:nvPr/>
        </p:nvSpPr>
        <p:spPr bwMode="auto">
          <a:xfrm>
            <a:off x="1660525" y="3894138"/>
            <a:ext cx="139700" cy="139700"/>
          </a:xfrm>
          <a:prstGeom prst="ellipse">
            <a:avLst/>
          </a:prstGeom>
          <a:solidFill>
            <a:srgbClr val="A3D1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63" name="Oval 423"/>
          <p:cNvSpPr>
            <a:spLocks noChangeArrowheads="1"/>
          </p:cNvSpPr>
          <p:nvPr/>
        </p:nvSpPr>
        <p:spPr bwMode="auto">
          <a:xfrm>
            <a:off x="1662113" y="3897313"/>
            <a:ext cx="131762" cy="131762"/>
          </a:xfrm>
          <a:prstGeom prst="ellipse">
            <a:avLst/>
          </a:prstGeom>
          <a:solidFill>
            <a:srgbClr val="A5D2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64" name="Oval 424"/>
          <p:cNvSpPr>
            <a:spLocks noChangeArrowheads="1"/>
          </p:cNvSpPr>
          <p:nvPr/>
        </p:nvSpPr>
        <p:spPr bwMode="auto">
          <a:xfrm>
            <a:off x="1665288" y="3898900"/>
            <a:ext cx="123825" cy="123825"/>
          </a:xfrm>
          <a:prstGeom prst="ellipse">
            <a:avLst/>
          </a:prstGeom>
          <a:solidFill>
            <a:srgbClr val="A6D3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65" name="Oval 425"/>
          <p:cNvSpPr>
            <a:spLocks noChangeArrowheads="1"/>
          </p:cNvSpPr>
          <p:nvPr/>
        </p:nvSpPr>
        <p:spPr bwMode="auto">
          <a:xfrm>
            <a:off x="1668463" y="3902075"/>
            <a:ext cx="114300" cy="114300"/>
          </a:xfrm>
          <a:prstGeom prst="ellipse">
            <a:avLst/>
          </a:prstGeom>
          <a:solidFill>
            <a:srgbClr val="A8D32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66" name="Oval 426"/>
          <p:cNvSpPr>
            <a:spLocks noChangeArrowheads="1"/>
          </p:cNvSpPr>
          <p:nvPr/>
        </p:nvSpPr>
        <p:spPr bwMode="auto">
          <a:xfrm>
            <a:off x="1671638" y="3905250"/>
            <a:ext cx="106362" cy="106363"/>
          </a:xfrm>
          <a:prstGeom prst="ellipse">
            <a:avLst/>
          </a:prstGeom>
          <a:solidFill>
            <a:srgbClr val="A9D42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67" name="Oval 427"/>
          <p:cNvSpPr>
            <a:spLocks noChangeArrowheads="1"/>
          </p:cNvSpPr>
          <p:nvPr/>
        </p:nvSpPr>
        <p:spPr bwMode="auto">
          <a:xfrm>
            <a:off x="1674813" y="3908425"/>
            <a:ext cx="96837" cy="96838"/>
          </a:xfrm>
          <a:prstGeom prst="ellipse">
            <a:avLst/>
          </a:prstGeom>
          <a:solidFill>
            <a:srgbClr val="ABD5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68" name="Oval 428"/>
          <p:cNvSpPr>
            <a:spLocks noChangeArrowheads="1"/>
          </p:cNvSpPr>
          <p:nvPr/>
        </p:nvSpPr>
        <p:spPr bwMode="auto">
          <a:xfrm>
            <a:off x="1676400" y="3911600"/>
            <a:ext cx="88900" cy="88900"/>
          </a:xfrm>
          <a:prstGeom prst="ellipse">
            <a:avLst/>
          </a:prstGeom>
          <a:solidFill>
            <a:srgbClr val="ACD6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69" name="Oval 429"/>
          <p:cNvSpPr>
            <a:spLocks noChangeArrowheads="1"/>
          </p:cNvSpPr>
          <p:nvPr/>
        </p:nvSpPr>
        <p:spPr bwMode="auto">
          <a:xfrm>
            <a:off x="1679575" y="3913188"/>
            <a:ext cx="80963" cy="80962"/>
          </a:xfrm>
          <a:prstGeom prst="ellipse">
            <a:avLst/>
          </a:prstGeom>
          <a:solidFill>
            <a:srgbClr val="AED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70" name="Oval 430"/>
          <p:cNvSpPr>
            <a:spLocks noChangeArrowheads="1"/>
          </p:cNvSpPr>
          <p:nvPr/>
        </p:nvSpPr>
        <p:spPr bwMode="auto">
          <a:xfrm>
            <a:off x="1682750" y="3916363"/>
            <a:ext cx="71438" cy="71437"/>
          </a:xfrm>
          <a:prstGeom prst="ellipse">
            <a:avLst/>
          </a:prstGeom>
          <a:solidFill>
            <a:srgbClr val="AFD73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71" name="Oval 431"/>
          <p:cNvSpPr>
            <a:spLocks noChangeArrowheads="1"/>
          </p:cNvSpPr>
          <p:nvPr/>
        </p:nvSpPr>
        <p:spPr bwMode="auto">
          <a:xfrm>
            <a:off x="1685925" y="3919538"/>
            <a:ext cx="63500" cy="63500"/>
          </a:xfrm>
          <a:prstGeom prst="ellipse">
            <a:avLst/>
          </a:prstGeom>
          <a:solidFill>
            <a:srgbClr val="B0D8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72" name="Oval 432"/>
          <p:cNvSpPr>
            <a:spLocks noChangeArrowheads="1"/>
          </p:cNvSpPr>
          <p:nvPr/>
        </p:nvSpPr>
        <p:spPr bwMode="auto">
          <a:xfrm>
            <a:off x="1689100" y="3922713"/>
            <a:ext cx="53975" cy="53975"/>
          </a:xfrm>
          <a:prstGeom prst="ellipse">
            <a:avLst/>
          </a:prstGeom>
          <a:solidFill>
            <a:srgbClr val="B2D83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73" name="Oval 433"/>
          <p:cNvSpPr>
            <a:spLocks noChangeArrowheads="1"/>
          </p:cNvSpPr>
          <p:nvPr/>
        </p:nvSpPr>
        <p:spPr bwMode="auto">
          <a:xfrm>
            <a:off x="1690688" y="3925888"/>
            <a:ext cx="46037" cy="46037"/>
          </a:xfrm>
          <a:prstGeom prst="ellipse">
            <a:avLst/>
          </a:prstGeom>
          <a:solidFill>
            <a:srgbClr val="B3D9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74" name="Oval 434"/>
          <p:cNvSpPr>
            <a:spLocks noChangeArrowheads="1"/>
          </p:cNvSpPr>
          <p:nvPr/>
        </p:nvSpPr>
        <p:spPr bwMode="auto">
          <a:xfrm>
            <a:off x="1693863" y="3929063"/>
            <a:ext cx="38100" cy="36512"/>
          </a:xfrm>
          <a:prstGeom prst="ellipse">
            <a:avLst/>
          </a:prstGeom>
          <a:solidFill>
            <a:srgbClr val="B5DA4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75" name="Oval 435"/>
          <p:cNvSpPr>
            <a:spLocks noChangeArrowheads="1"/>
          </p:cNvSpPr>
          <p:nvPr/>
        </p:nvSpPr>
        <p:spPr bwMode="auto">
          <a:xfrm>
            <a:off x="1697038" y="3930650"/>
            <a:ext cx="28575" cy="28575"/>
          </a:xfrm>
          <a:prstGeom prst="ellipse">
            <a:avLst/>
          </a:prstGeom>
          <a:solidFill>
            <a:srgbClr val="B6D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76" name="Oval 436"/>
          <p:cNvSpPr>
            <a:spLocks noChangeArrowheads="1"/>
          </p:cNvSpPr>
          <p:nvPr/>
        </p:nvSpPr>
        <p:spPr bwMode="auto">
          <a:xfrm>
            <a:off x="1700213" y="3933825"/>
            <a:ext cx="20637" cy="20638"/>
          </a:xfrm>
          <a:prstGeom prst="ellipse">
            <a:avLst/>
          </a:prstGeom>
          <a:solidFill>
            <a:srgbClr val="B8DB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77" name="Oval 437"/>
          <p:cNvSpPr>
            <a:spLocks noChangeArrowheads="1"/>
          </p:cNvSpPr>
          <p:nvPr/>
        </p:nvSpPr>
        <p:spPr bwMode="auto">
          <a:xfrm>
            <a:off x="1703388" y="3937000"/>
            <a:ext cx="11112" cy="11113"/>
          </a:xfrm>
          <a:prstGeom prst="ellipse">
            <a:avLst/>
          </a:prstGeom>
          <a:solidFill>
            <a:srgbClr val="B9DC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78" name="Oval 438"/>
          <p:cNvSpPr>
            <a:spLocks noChangeArrowheads="1"/>
          </p:cNvSpPr>
          <p:nvPr/>
        </p:nvSpPr>
        <p:spPr bwMode="auto">
          <a:xfrm>
            <a:off x="1574800" y="3808413"/>
            <a:ext cx="396875" cy="396875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79" name="Oval 439"/>
          <p:cNvSpPr>
            <a:spLocks noChangeArrowheads="1"/>
          </p:cNvSpPr>
          <p:nvPr/>
        </p:nvSpPr>
        <p:spPr bwMode="auto">
          <a:xfrm>
            <a:off x="1997075" y="3698875"/>
            <a:ext cx="396875" cy="398463"/>
          </a:xfrm>
          <a:prstGeom prst="ellipse">
            <a:avLst/>
          </a:prstGeom>
          <a:solidFill>
            <a:srgbClr val="6688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80" name="Oval 440"/>
          <p:cNvSpPr>
            <a:spLocks noChangeArrowheads="1"/>
          </p:cNvSpPr>
          <p:nvPr/>
        </p:nvSpPr>
        <p:spPr bwMode="auto">
          <a:xfrm>
            <a:off x="1998663" y="3702050"/>
            <a:ext cx="390525" cy="388938"/>
          </a:xfrm>
          <a:prstGeom prst="ellipse">
            <a:avLst/>
          </a:prstGeom>
          <a:solidFill>
            <a:srgbClr val="69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81" name="Oval 441"/>
          <p:cNvSpPr>
            <a:spLocks noChangeArrowheads="1"/>
          </p:cNvSpPr>
          <p:nvPr/>
        </p:nvSpPr>
        <p:spPr bwMode="auto">
          <a:xfrm>
            <a:off x="2001838" y="3705225"/>
            <a:ext cx="381000" cy="381000"/>
          </a:xfrm>
          <a:prstGeom prst="ellipse">
            <a:avLst/>
          </a:prstGeom>
          <a:solidFill>
            <a:srgbClr val="6B8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82" name="Oval 442"/>
          <p:cNvSpPr>
            <a:spLocks noChangeArrowheads="1"/>
          </p:cNvSpPr>
          <p:nvPr/>
        </p:nvSpPr>
        <p:spPr bwMode="auto">
          <a:xfrm>
            <a:off x="2005013" y="3708400"/>
            <a:ext cx="371475" cy="371475"/>
          </a:xfrm>
          <a:prstGeom prst="ellipse">
            <a:avLst/>
          </a:prstGeom>
          <a:solidFill>
            <a:srgbClr val="6D9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83" name="Oval 443"/>
          <p:cNvSpPr>
            <a:spLocks noChangeArrowheads="1"/>
          </p:cNvSpPr>
          <p:nvPr/>
        </p:nvSpPr>
        <p:spPr bwMode="auto">
          <a:xfrm>
            <a:off x="2008188" y="3709988"/>
            <a:ext cx="363537" cy="363537"/>
          </a:xfrm>
          <a:prstGeom prst="ellipse">
            <a:avLst/>
          </a:prstGeom>
          <a:solidFill>
            <a:srgbClr val="6F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84" name="Oval 444"/>
          <p:cNvSpPr>
            <a:spLocks noChangeArrowheads="1"/>
          </p:cNvSpPr>
          <p:nvPr/>
        </p:nvSpPr>
        <p:spPr bwMode="auto">
          <a:xfrm>
            <a:off x="2011363" y="3713163"/>
            <a:ext cx="354012" cy="355600"/>
          </a:xfrm>
          <a:prstGeom prst="ellipse">
            <a:avLst/>
          </a:prstGeom>
          <a:solidFill>
            <a:srgbClr val="71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85" name="Oval 445"/>
          <p:cNvSpPr>
            <a:spLocks noChangeArrowheads="1"/>
          </p:cNvSpPr>
          <p:nvPr/>
        </p:nvSpPr>
        <p:spPr bwMode="auto">
          <a:xfrm>
            <a:off x="2012950" y="3716338"/>
            <a:ext cx="347663" cy="346075"/>
          </a:xfrm>
          <a:prstGeom prst="ellipse">
            <a:avLst/>
          </a:prstGeom>
          <a:solidFill>
            <a:srgbClr val="749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86" name="Oval 446"/>
          <p:cNvSpPr>
            <a:spLocks noChangeArrowheads="1"/>
          </p:cNvSpPr>
          <p:nvPr/>
        </p:nvSpPr>
        <p:spPr bwMode="auto">
          <a:xfrm>
            <a:off x="2016125" y="3719513"/>
            <a:ext cx="338138" cy="338137"/>
          </a:xfrm>
          <a:prstGeom prst="ellipse">
            <a:avLst/>
          </a:prstGeom>
          <a:solidFill>
            <a:srgbClr val="769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87" name="Oval 447"/>
          <p:cNvSpPr>
            <a:spLocks noChangeArrowheads="1"/>
          </p:cNvSpPr>
          <p:nvPr/>
        </p:nvSpPr>
        <p:spPr bwMode="auto">
          <a:xfrm>
            <a:off x="2019300" y="3722688"/>
            <a:ext cx="328613" cy="328612"/>
          </a:xfrm>
          <a:prstGeom prst="ellipse">
            <a:avLst/>
          </a:prstGeom>
          <a:solidFill>
            <a:srgbClr val="78A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88" name="Oval 448"/>
          <p:cNvSpPr>
            <a:spLocks noChangeArrowheads="1"/>
          </p:cNvSpPr>
          <p:nvPr/>
        </p:nvSpPr>
        <p:spPr bwMode="auto">
          <a:xfrm>
            <a:off x="2022475" y="3724275"/>
            <a:ext cx="320675" cy="320675"/>
          </a:xfrm>
          <a:prstGeom prst="ellipse">
            <a:avLst/>
          </a:prstGeom>
          <a:solidFill>
            <a:srgbClr val="7AA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89" name="Oval 449"/>
          <p:cNvSpPr>
            <a:spLocks noChangeArrowheads="1"/>
          </p:cNvSpPr>
          <p:nvPr/>
        </p:nvSpPr>
        <p:spPr bwMode="auto">
          <a:xfrm>
            <a:off x="2025650" y="3727450"/>
            <a:ext cx="311150" cy="312738"/>
          </a:xfrm>
          <a:prstGeom prst="ellipse">
            <a:avLst/>
          </a:prstGeom>
          <a:solidFill>
            <a:srgbClr val="7CA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90" name="Oval 450"/>
          <p:cNvSpPr>
            <a:spLocks noChangeArrowheads="1"/>
          </p:cNvSpPr>
          <p:nvPr/>
        </p:nvSpPr>
        <p:spPr bwMode="auto">
          <a:xfrm>
            <a:off x="2027238" y="3730625"/>
            <a:ext cx="304800" cy="303213"/>
          </a:xfrm>
          <a:prstGeom prst="ellipse">
            <a:avLst/>
          </a:prstGeom>
          <a:solidFill>
            <a:srgbClr val="7FA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91" name="Oval 451"/>
          <p:cNvSpPr>
            <a:spLocks noChangeArrowheads="1"/>
          </p:cNvSpPr>
          <p:nvPr/>
        </p:nvSpPr>
        <p:spPr bwMode="auto">
          <a:xfrm>
            <a:off x="2030413" y="3733800"/>
            <a:ext cx="295275" cy="295275"/>
          </a:xfrm>
          <a:prstGeom prst="ellipse">
            <a:avLst/>
          </a:prstGeom>
          <a:solidFill>
            <a:srgbClr val="81A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92" name="Oval 452"/>
          <p:cNvSpPr>
            <a:spLocks noChangeArrowheads="1"/>
          </p:cNvSpPr>
          <p:nvPr/>
        </p:nvSpPr>
        <p:spPr bwMode="auto">
          <a:xfrm>
            <a:off x="2033588" y="3736975"/>
            <a:ext cx="285750" cy="285750"/>
          </a:xfrm>
          <a:prstGeom prst="ellipse">
            <a:avLst/>
          </a:prstGeom>
          <a:solidFill>
            <a:srgbClr val="83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93" name="Oval 453"/>
          <p:cNvSpPr>
            <a:spLocks noChangeArrowheads="1"/>
          </p:cNvSpPr>
          <p:nvPr/>
        </p:nvSpPr>
        <p:spPr bwMode="auto">
          <a:xfrm>
            <a:off x="2036763" y="3738563"/>
            <a:ext cx="277812" cy="277812"/>
          </a:xfrm>
          <a:prstGeom prst="ellipse">
            <a:avLst/>
          </a:prstGeom>
          <a:solidFill>
            <a:srgbClr val="85B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94" name="Oval 454"/>
          <p:cNvSpPr>
            <a:spLocks noChangeArrowheads="1"/>
          </p:cNvSpPr>
          <p:nvPr/>
        </p:nvSpPr>
        <p:spPr bwMode="auto">
          <a:xfrm>
            <a:off x="2039938" y="3741738"/>
            <a:ext cx="268287" cy="269875"/>
          </a:xfrm>
          <a:prstGeom prst="ellipse">
            <a:avLst/>
          </a:prstGeom>
          <a:solidFill>
            <a:srgbClr val="87B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95" name="Oval 455"/>
          <p:cNvSpPr>
            <a:spLocks noChangeArrowheads="1"/>
          </p:cNvSpPr>
          <p:nvPr/>
        </p:nvSpPr>
        <p:spPr bwMode="auto">
          <a:xfrm>
            <a:off x="2041525" y="3744913"/>
            <a:ext cx="260350" cy="260350"/>
          </a:xfrm>
          <a:prstGeom prst="ellipse">
            <a:avLst/>
          </a:prstGeom>
          <a:solidFill>
            <a:srgbClr val="8AB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96" name="Oval 456"/>
          <p:cNvSpPr>
            <a:spLocks noChangeArrowheads="1"/>
          </p:cNvSpPr>
          <p:nvPr/>
        </p:nvSpPr>
        <p:spPr bwMode="auto">
          <a:xfrm>
            <a:off x="2044700" y="3748088"/>
            <a:ext cx="252413" cy="252412"/>
          </a:xfrm>
          <a:prstGeom prst="ellipse">
            <a:avLst/>
          </a:prstGeom>
          <a:solidFill>
            <a:srgbClr val="8CB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97" name="Oval 457"/>
          <p:cNvSpPr>
            <a:spLocks noChangeArrowheads="1"/>
          </p:cNvSpPr>
          <p:nvPr/>
        </p:nvSpPr>
        <p:spPr bwMode="auto">
          <a:xfrm>
            <a:off x="2047875" y="3751263"/>
            <a:ext cx="242888" cy="242887"/>
          </a:xfrm>
          <a:prstGeom prst="ellipse">
            <a:avLst/>
          </a:prstGeom>
          <a:solidFill>
            <a:srgbClr val="8EB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98" name="Oval 458"/>
          <p:cNvSpPr>
            <a:spLocks noChangeArrowheads="1"/>
          </p:cNvSpPr>
          <p:nvPr/>
        </p:nvSpPr>
        <p:spPr bwMode="auto">
          <a:xfrm>
            <a:off x="2051050" y="3754438"/>
            <a:ext cx="234950" cy="233362"/>
          </a:xfrm>
          <a:prstGeom prst="ellipse">
            <a:avLst/>
          </a:prstGeom>
          <a:solidFill>
            <a:srgbClr val="90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99" name="Oval 459"/>
          <p:cNvSpPr>
            <a:spLocks noChangeArrowheads="1"/>
          </p:cNvSpPr>
          <p:nvPr/>
        </p:nvSpPr>
        <p:spPr bwMode="auto">
          <a:xfrm>
            <a:off x="2054225" y="3756025"/>
            <a:ext cx="225425" cy="227013"/>
          </a:xfrm>
          <a:prstGeom prst="ellipse">
            <a:avLst/>
          </a:prstGeom>
          <a:solidFill>
            <a:srgbClr val="92C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00" name="Oval 460"/>
          <p:cNvSpPr>
            <a:spLocks noChangeArrowheads="1"/>
          </p:cNvSpPr>
          <p:nvPr/>
        </p:nvSpPr>
        <p:spPr bwMode="auto">
          <a:xfrm>
            <a:off x="2055813" y="3759200"/>
            <a:ext cx="217487" cy="217488"/>
          </a:xfrm>
          <a:prstGeom prst="ellipse">
            <a:avLst/>
          </a:prstGeom>
          <a:solidFill>
            <a:srgbClr val="95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01" name="Oval 461"/>
          <p:cNvSpPr>
            <a:spLocks noChangeArrowheads="1"/>
          </p:cNvSpPr>
          <p:nvPr/>
        </p:nvSpPr>
        <p:spPr bwMode="auto">
          <a:xfrm>
            <a:off x="2058988" y="3762375"/>
            <a:ext cx="209550" cy="209550"/>
          </a:xfrm>
          <a:prstGeom prst="ellipse">
            <a:avLst/>
          </a:prstGeom>
          <a:solidFill>
            <a:srgbClr val="97C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02" name="Oval 462"/>
          <p:cNvSpPr>
            <a:spLocks noChangeArrowheads="1"/>
          </p:cNvSpPr>
          <p:nvPr/>
        </p:nvSpPr>
        <p:spPr bwMode="auto">
          <a:xfrm>
            <a:off x="2062163" y="3765550"/>
            <a:ext cx="200025" cy="200025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03" name="Oval 463"/>
          <p:cNvSpPr>
            <a:spLocks noChangeArrowheads="1"/>
          </p:cNvSpPr>
          <p:nvPr/>
        </p:nvSpPr>
        <p:spPr bwMode="auto">
          <a:xfrm>
            <a:off x="2065338" y="3768725"/>
            <a:ext cx="192087" cy="190500"/>
          </a:xfrm>
          <a:prstGeom prst="ellipse">
            <a:avLst/>
          </a:prstGeom>
          <a:solidFill>
            <a:srgbClr val="9ACD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04" name="Oval 464"/>
          <p:cNvSpPr>
            <a:spLocks noChangeArrowheads="1"/>
          </p:cNvSpPr>
          <p:nvPr/>
        </p:nvSpPr>
        <p:spPr bwMode="auto">
          <a:xfrm>
            <a:off x="2068513" y="3770313"/>
            <a:ext cx="182562" cy="184150"/>
          </a:xfrm>
          <a:prstGeom prst="ellipse">
            <a:avLst/>
          </a:prstGeom>
          <a:solidFill>
            <a:srgbClr val="9CCD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05" name="Oval 465"/>
          <p:cNvSpPr>
            <a:spLocks noChangeArrowheads="1"/>
          </p:cNvSpPr>
          <p:nvPr/>
        </p:nvSpPr>
        <p:spPr bwMode="auto">
          <a:xfrm>
            <a:off x="2070100" y="3773488"/>
            <a:ext cx="174625" cy="174625"/>
          </a:xfrm>
          <a:prstGeom prst="ellipse">
            <a:avLst/>
          </a:prstGeom>
          <a:solidFill>
            <a:srgbClr val="9DCE0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06" name="Oval 466"/>
          <p:cNvSpPr>
            <a:spLocks noChangeArrowheads="1"/>
          </p:cNvSpPr>
          <p:nvPr/>
        </p:nvSpPr>
        <p:spPr bwMode="auto">
          <a:xfrm>
            <a:off x="2073275" y="3776663"/>
            <a:ext cx="166688" cy="166687"/>
          </a:xfrm>
          <a:prstGeom prst="ellipse">
            <a:avLst/>
          </a:prstGeom>
          <a:solidFill>
            <a:srgbClr val="9FC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07" name="Oval 467"/>
          <p:cNvSpPr>
            <a:spLocks noChangeArrowheads="1"/>
          </p:cNvSpPr>
          <p:nvPr/>
        </p:nvSpPr>
        <p:spPr bwMode="auto">
          <a:xfrm>
            <a:off x="2076450" y="3779838"/>
            <a:ext cx="157163" cy="157162"/>
          </a:xfrm>
          <a:prstGeom prst="ellipse">
            <a:avLst/>
          </a:prstGeom>
          <a:solidFill>
            <a:srgbClr val="A0D0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08" name="Oval 468"/>
          <p:cNvSpPr>
            <a:spLocks noChangeArrowheads="1"/>
          </p:cNvSpPr>
          <p:nvPr/>
        </p:nvSpPr>
        <p:spPr bwMode="auto">
          <a:xfrm>
            <a:off x="2079625" y="3783013"/>
            <a:ext cx="149225" cy="147637"/>
          </a:xfrm>
          <a:prstGeom prst="ellipse">
            <a:avLst/>
          </a:prstGeom>
          <a:solidFill>
            <a:srgbClr val="A2D0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09" name="Oval 469"/>
          <p:cNvSpPr>
            <a:spLocks noChangeArrowheads="1"/>
          </p:cNvSpPr>
          <p:nvPr/>
        </p:nvSpPr>
        <p:spPr bwMode="auto">
          <a:xfrm>
            <a:off x="2082800" y="3784600"/>
            <a:ext cx="139700" cy="141288"/>
          </a:xfrm>
          <a:prstGeom prst="ellipse">
            <a:avLst/>
          </a:prstGeom>
          <a:solidFill>
            <a:srgbClr val="A3D1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10" name="Oval 470"/>
          <p:cNvSpPr>
            <a:spLocks noChangeArrowheads="1"/>
          </p:cNvSpPr>
          <p:nvPr/>
        </p:nvSpPr>
        <p:spPr bwMode="auto">
          <a:xfrm>
            <a:off x="2084388" y="3787775"/>
            <a:ext cx="131762" cy="131763"/>
          </a:xfrm>
          <a:prstGeom prst="ellipse">
            <a:avLst/>
          </a:prstGeom>
          <a:solidFill>
            <a:srgbClr val="A5D2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11" name="Oval 471"/>
          <p:cNvSpPr>
            <a:spLocks noChangeArrowheads="1"/>
          </p:cNvSpPr>
          <p:nvPr/>
        </p:nvSpPr>
        <p:spPr bwMode="auto">
          <a:xfrm>
            <a:off x="2087563" y="3790950"/>
            <a:ext cx="123825" cy="122238"/>
          </a:xfrm>
          <a:prstGeom prst="ellipse">
            <a:avLst/>
          </a:prstGeom>
          <a:solidFill>
            <a:srgbClr val="A6D3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12" name="Oval 472"/>
          <p:cNvSpPr>
            <a:spLocks noChangeArrowheads="1"/>
          </p:cNvSpPr>
          <p:nvPr/>
        </p:nvSpPr>
        <p:spPr bwMode="auto">
          <a:xfrm>
            <a:off x="2090738" y="3794125"/>
            <a:ext cx="114300" cy="114300"/>
          </a:xfrm>
          <a:prstGeom prst="ellipse">
            <a:avLst/>
          </a:prstGeom>
          <a:solidFill>
            <a:srgbClr val="A8D32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13" name="Oval 473"/>
          <p:cNvSpPr>
            <a:spLocks noChangeArrowheads="1"/>
          </p:cNvSpPr>
          <p:nvPr/>
        </p:nvSpPr>
        <p:spPr bwMode="auto">
          <a:xfrm>
            <a:off x="2093913" y="3797300"/>
            <a:ext cx="106362" cy="104775"/>
          </a:xfrm>
          <a:prstGeom prst="ellipse">
            <a:avLst/>
          </a:prstGeom>
          <a:solidFill>
            <a:srgbClr val="A9D42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14" name="Oval 474"/>
          <p:cNvSpPr>
            <a:spLocks noChangeArrowheads="1"/>
          </p:cNvSpPr>
          <p:nvPr/>
        </p:nvSpPr>
        <p:spPr bwMode="auto">
          <a:xfrm>
            <a:off x="2097088" y="3798888"/>
            <a:ext cx="96837" cy="98425"/>
          </a:xfrm>
          <a:prstGeom prst="ellipse">
            <a:avLst/>
          </a:prstGeom>
          <a:solidFill>
            <a:srgbClr val="ABD5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15" name="Oval 475"/>
          <p:cNvSpPr>
            <a:spLocks noChangeArrowheads="1"/>
          </p:cNvSpPr>
          <p:nvPr/>
        </p:nvSpPr>
        <p:spPr bwMode="auto">
          <a:xfrm>
            <a:off x="2098675" y="3802063"/>
            <a:ext cx="88900" cy="88900"/>
          </a:xfrm>
          <a:prstGeom prst="ellipse">
            <a:avLst/>
          </a:prstGeom>
          <a:solidFill>
            <a:srgbClr val="ACD6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16" name="Oval 476"/>
          <p:cNvSpPr>
            <a:spLocks noChangeArrowheads="1"/>
          </p:cNvSpPr>
          <p:nvPr/>
        </p:nvSpPr>
        <p:spPr bwMode="auto">
          <a:xfrm>
            <a:off x="2101850" y="3805238"/>
            <a:ext cx="80963" cy="79375"/>
          </a:xfrm>
          <a:prstGeom prst="ellipse">
            <a:avLst/>
          </a:prstGeom>
          <a:solidFill>
            <a:srgbClr val="AED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17" name="Oval 477"/>
          <p:cNvSpPr>
            <a:spLocks noChangeArrowheads="1"/>
          </p:cNvSpPr>
          <p:nvPr/>
        </p:nvSpPr>
        <p:spPr bwMode="auto">
          <a:xfrm>
            <a:off x="2105025" y="3808413"/>
            <a:ext cx="71438" cy="71437"/>
          </a:xfrm>
          <a:prstGeom prst="ellipse">
            <a:avLst/>
          </a:prstGeom>
          <a:solidFill>
            <a:srgbClr val="AFD73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18" name="Oval 478"/>
          <p:cNvSpPr>
            <a:spLocks noChangeArrowheads="1"/>
          </p:cNvSpPr>
          <p:nvPr/>
        </p:nvSpPr>
        <p:spPr bwMode="auto">
          <a:xfrm>
            <a:off x="2108200" y="3811588"/>
            <a:ext cx="63500" cy="61912"/>
          </a:xfrm>
          <a:prstGeom prst="ellipse">
            <a:avLst/>
          </a:prstGeom>
          <a:solidFill>
            <a:srgbClr val="B0D8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19" name="Oval 479"/>
          <p:cNvSpPr>
            <a:spLocks noChangeArrowheads="1"/>
          </p:cNvSpPr>
          <p:nvPr/>
        </p:nvSpPr>
        <p:spPr bwMode="auto">
          <a:xfrm>
            <a:off x="2111375" y="3813175"/>
            <a:ext cx="53975" cy="55563"/>
          </a:xfrm>
          <a:prstGeom prst="ellipse">
            <a:avLst/>
          </a:prstGeom>
          <a:solidFill>
            <a:srgbClr val="B2D83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20" name="Oval 480"/>
          <p:cNvSpPr>
            <a:spLocks noChangeArrowheads="1"/>
          </p:cNvSpPr>
          <p:nvPr/>
        </p:nvSpPr>
        <p:spPr bwMode="auto">
          <a:xfrm>
            <a:off x="2112963" y="3816350"/>
            <a:ext cx="46037" cy="46038"/>
          </a:xfrm>
          <a:prstGeom prst="ellipse">
            <a:avLst/>
          </a:prstGeom>
          <a:solidFill>
            <a:srgbClr val="B3D9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21" name="Oval 481"/>
          <p:cNvSpPr>
            <a:spLocks noChangeArrowheads="1"/>
          </p:cNvSpPr>
          <p:nvPr/>
        </p:nvSpPr>
        <p:spPr bwMode="auto">
          <a:xfrm>
            <a:off x="2116138" y="3819525"/>
            <a:ext cx="38100" cy="36513"/>
          </a:xfrm>
          <a:prstGeom prst="ellipse">
            <a:avLst/>
          </a:prstGeom>
          <a:solidFill>
            <a:srgbClr val="B5DA4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22" name="Oval 482"/>
          <p:cNvSpPr>
            <a:spLocks noChangeArrowheads="1"/>
          </p:cNvSpPr>
          <p:nvPr/>
        </p:nvSpPr>
        <p:spPr bwMode="auto">
          <a:xfrm>
            <a:off x="2119313" y="3822700"/>
            <a:ext cx="28575" cy="28575"/>
          </a:xfrm>
          <a:prstGeom prst="ellipse">
            <a:avLst/>
          </a:prstGeom>
          <a:solidFill>
            <a:srgbClr val="B6D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23" name="Oval 483"/>
          <p:cNvSpPr>
            <a:spLocks noChangeArrowheads="1"/>
          </p:cNvSpPr>
          <p:nvPr/>
        </p:nvSpPr>
        <p:spPr bwMode="auto">
          <a:xfrm>
            <a:off x="2122488" y="3825875"/>
            <a:ext cx="20637" cy="19050"/>
          </a:xfrm>
          <a:prstGeom prst="ellipse">
            <a:avLst/>
          </a:prstGeom>
          <a:solidFill>
            <a:srgbClr val="B8DB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24" name="Oval 484"/>
          <p:cNvSpPr>
            <a:spLocks noChangeArrowheads="1"/>
          </p:cNvSpPr>
          <p:nvPr/>
        </p:nvSpPr>
        <p:spPr bwMode="auto">
          <a:xfrm>
            <a:off x="2125663" y="3827463"/>
            <a:ext cx="11112" cy="12700"/>
          </a:xfrm>
          <a:prstGeom prst="ellipse">
            <a:avLst/>
          </a:prstGeom>
          <a:solidFill>
            <a:srgbClr val="B9DC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25" name="Oval 485"/>
          <p:cNvSpPr>
            <a:spLocks noChangeArrowheads="1"/>
          </p:cNvSpPr>
          <p:nvPr/>
        </p:nvSpPr>
        <p:spPr bwMode="auto">
          <a:xfrm>
            <a:off x="1997075" y="3698875"/>
            <a:ext cx="396875" cy="398463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26" name="Oval 486"/>
          <p:cNvSpPr>
            <a:spLocks noChangeArrowheads="1"/>
          </p:cNvSpPr>
          <p:nvPr/>
        </p:nvSpPr>
        <p:spPr bwMode="auto">
          <a:xfrm>
            <a:off x="7531100" y="1852613"/>
            <a:ext cx="398463" cy="398462"/>
          </a:xfrm>
          <a:prstGeom prst="ellipse">
            <a:avLst/>
          </a:prstGeom>
          <a:solidFill>
            <a:srgbClr val="6688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27" name="Oval 487"/>
          <p:cNvSpPr>
            <a:spLocks noChangeArrowheads="1"/>
          </p:cNvSpPr>
          <p:nvPr/>
        </p:nvSpPr>
        <p:spPr bwMode="auto">
          <a:xfrm>
            <a:off x="7534275" y="1855788"/>
            <a:ext cx="388938" cy="388937"/>
          </a:xfrm>
          <a:prstGeom prst="ellipse">
            <a:avLst/>
          </a:prstGeom>
          <a:solidFill>
            <a:srgbClr val="69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28" name="Oval 488"/>
          <p:cNvSpPr>
            <a:spLocks noChangeArrowheads="1"/>
          </p:cNvSpPr>
          <p:nvPr/>
        </p:nvSpPr>
        <p:spPr bwMode="auto">
          <a:xfrm>
            <a:off x="7537450" y="1858963"/>
            <a:ext cx="381000" cy="381000"/>
          </a:xfrm>
          <a:prstGeom prst="ellipse">
            <a:avLst/>
          </a:prstGeom>
          <a:solidFill>
            <a:srgbClr val="6B8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29" name="Oval 489"/>
          <p:cNvSpPr>
            <a:spLocks noChangeArrowheads="1"/>
          </p:cNvSpPr>
          <p:nvPr/>
        </p:nvSpPr>
        <p:spPr bwMode="auto">
          <a:xfrm>
            <a:off x="7540625" y="1862138"/>
            <a:ext cx="371475" cy="371475"/>
          </a:xfrm>
          <a:prstGeom prst="ellipse">
            <a:avLst/>
          </a:prstGeom>
          <a:solidFill>
            <a:srgbClr val="6D9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30" name="Oval 490"/>
          <p:cNvSpPr>
            <a:spLocks noChangeArrowheads="1"/>
          </p:cNvSpPr>
          <p:nvPr/>
        </p:nvSpPr>
        <p:spPr bwMode="auto">
          <a:xfrm>
            <a:off x="7543800" y="1863725"/>
            <a:ext cx="363538" cy="363538"/>
          </a:xfrm>
          <a:prstGeom prst="ellipse">
            <a:avLst/>
          </a:prstGeom>
          <a:solidFill>
            <a:srgbClr val="6F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31" name="Oval 491"/>
          <p:cNvSpPr>
            <a:spLocks noChangeArrowheads="1"/>
          </p:cNvSpPr>
          <p:nvPr/>
        </p:nvSpPr>
        <p:spPr bwMode="auto">
          <a:xfrm>
            <a:off x="7545388" y="1866900"/>
            <a:ext cx="355600" cy="355600"/>
          </a:xfrm>
          <a:prstGeom prst="ellipse">
            <a:avLst/>
          </a:prstGeom>
          <a:solidFill>
            <a:srgbClr val="71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32" name="Oval 492"/>
          <p:cNvSpPr>
            <a:spLocks noChangeArrowheads="1"/>
          </p:cNvSpPr>
          <p:nvPr/>
        </p:nvSpPr>
        <p:spPr bwMode="auto">
          <a:xfrm>
            <a:off x="7548563" y="1870075"/>
            <a:ext cx="346075" cy="346075"/>
          </a:xfrm>
          <a:prstGeom prst="ellipse">
            <a:avLst/>
          </a:prstGeom>
          <a:solidFill>
            <a:srgbClr val="749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33" name="Oval 493"/>
          <p:cNvSpPr>
            <a:spLocks noChangeArrowheads="1"/>
          </p:cNvSpPr>
          <p:nvPr/>
        </p:nvSpPr>
        <p:spPr bwMode="auto">
          <a:xfrm>
            <a:off x="7551738" y="1873250"/>
            <a:ext cx="338137" cy="338138"/>
          </a:xfrm>
          <a:prstGeom prst="ellipse">
            <a:avLst/>
          </a:prstGeom>
          <a:solidFill>
            <a:srgbClr val="769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34" name="Oval 494"/>
          <p:cNvSpPr>
            <a:spLocks noChangeArrowheads="1"/>
          </p:cNvSpPr>
          <p:nvPr/>
        </p:nvSpPr>
        <p:spPr bwMode="auto">
          <a:xfrm>
            <a:off x="7554913" y="1876425"/>
            <a:ext cx="328612" cy="328613"/>
          </a:xfrm>
          <a:prstGeom prst="ellipse">
            <a:avLst/>
          </a:prstGeom>
          <a:solidFill>
            <a:srgbClr val="78A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35" name="Oval 495"/>
          <p:cNvSpPr>
            <a:spLocks noChangeArrowheads="1"/>
          </p:cNvSpPr>
          <p:nvPr/>
        </p:nvSpPr>
        <p:spPr bwMode="auto">
          <a:xfrm>
            <a:off x="7558088" y="1878013"/>
            <a:ext cx="320675" cy="320675"/>
          </a:xfrm>
          <a:prstGeom prst="ellipse">
            <a:avLst/>
          </a:prstGeom>
          <a:solidFill>
            <a:srgbClr val="7AA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36" name="Oval 496"/>
          <p:cNvSpPr>
            <a:spLocks noChangeArrowheads="1"/>
          </p:cNvSpPr>
          <p:nvPr/>
        </p:nvSpPr>
        <p:spPr bwMode="auto">
          <a:xfrm>
            <a:off x="7559675" y="1881188"/>
            <a:ext cx="312738" cy="312737"/>
          </a:xfrm>
          <a:prstGeom prst="ellipse">
            <a:avLst/>
          </a:prstGeom>
          <a:solidFill>
            <a:srgbClr val="7CA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37" name="Oval 497"/>
          <p:cNvSpPr>
            <a:spLocks noChangeArrowheads="1"/>
          </p:cNvSpPr>
          <p:nvPr/>
        </p:nvSpPr>
        <p:spPr bwMode="auto">
          <a:xfrm>
            <a:off x="7562850" y="1884363"/>
            <a:ext cx="303213" cy="303212"/>
          </a:xfrm>
          <a:prstGeom prst="ellipse">
            <a:avLst/>
          </a:prstGeom>
          <a:solidFill>
            <a:srgbClr val="7FA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38" name="Oval 498"/>
          <p:cNvSpPr>
            <a:spLocks noChangeArrowheads="1"/>
          </p:cNvSpPr>
          <p:nvPr/>
        </p:nvSpPr>
        <p:spPr bwMode="auto">
          <a:xfrm>
            <a:off x="7566025" y="1887538"/>
            <a:ext cx="295275" cy="293687"/>
          </a:xfrm>
          <a:prstGeom prst="ellipse">
            <a:avLst/>
          </a:prstGeom>
          <a:solidFill>
            <a:srgbClr val="81A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39" name="Oval 499"/>
          <p:cNvSpPr>
            <a:spLocks noChangeArrowheads="1"/>
          </p:cNvSpPr>
          <p:nvPr/>
        </p:nvSpPr>
        <p:spPr bwMode="auto">
          <a:xfrm>
            <a:off x="7569200" y="1890713"/>
            <a:ext cx="285750" cy="285750"/>
          </a:xfrm>
          <a:prstGeom prst="ellipse">
            <a:avLst/>
          </a:prstGeom>
          <a:solidFill>
            <a:srgbClr val="83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40" name="Oval 500"/>
          <p:cNvSpPr>
            <a:spLocks noChangeArrowheads="1"/>
          </p:cNvSpPr>
          <p:nvPr/>
        </p:nvSpPr>
        <p:spPr bwMode="auto">
          <a:xfrm>
            <a:off x="7572375" y="1892300"/>
            <a:ext cx="277813" cy="277813"/>
          </a:xfrm>
          <a:prstGeom prst="ellipse">
            <a:avLst/>
          </a:prstGeom>
          <a:solidFill>
            <a:srgbClr val="85B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41" name="Oval 501"/>
          <p:cNvSpPr>
            <a:spLocks noChangeArrowheads="1"/>
          </p:cNvSpPr>
          <p:nvPr/>
        </p:nvSpPr>
        <p:spPr bwMode="auto">
          <a:xfrm>
            <a:off x="7573963" y="1895475"/>
            <a:ext cx="269875" cy="269875"/>
          </a:xfrm>
          <a:prstGeom prst="ellipse">
            <a:avLst/>
          </a:prstGeom>
          <a:solidFill>
            <a:srgbClr val="87B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42" name="Oval 502"/>
          <p:cNvSpPr>
            <a:spLocks noChangeArrowheads="1"/>
          </p:cNvSpPr>
          <p:nvPr/>
        </p:nvSpPr>
        <p:spPr bwMode="auto">
          <a:xfrm>
            <a:off x="7577138" y="1898650"/>
            <a:ext cx="260350" cy="260350"/>
          </a:xfrm>
          <a:prstGeom prst="ellipse">
            <a:avLst/>
          </a:prstGeom>
          <a:solidFill>
            <a:srgbClr val="8AB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43" name="Oval 503"/>
          <p:cNvSpPr>
            <a:spLocks noChangeArrowheads="1"/>
          </p:cNvSpPr>
          <p:nvPr/>
        </p:nvSpPr>
        <p:spPr bwMode="auto">
          <a:xfrm>
            <a:off x="7580313" y="1901825"/>
            <a:ext cx="252412" cy="250825"/>
          </a:xfrm>
          <a:prstGeom prst="ellipse">
            <a:avLst/>
          </a:prstGeom>
          <a:solidFill>
            <a:srgbClr val="8CB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44" name="Oval 504"/>
          <p:cNvSpPr>
            <a:spLocks noChangeArrowheads="1"/>
          </p:cNvSpPr>
          <p:nvPr/>
        </p:nvSpPr>
        <p:spPr bwMode="auto">
          <a:xfrm>
            <a:off x="7583488" y="1905000"/>
            <a:ext cx="242887" cy="242888"/>
          </a:xfrm>
          <a:prstGeom prst="ellipse">
            <a:avLst/>
          </a:prstGeom>
          <a:solidFill>
            <a:srgbClr val="8EB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45" name="Oval 505"/>
          <p:cNvSpPr>
            <a:spLocks noChangeArrowheads="1"/>
          </p:cNvSpPr>
          <p:nvPr/>
        </p:nvSpPr>
        <p:spPr bwMode="auto">
          <a:xfrm>
            <a:off x="7586663" y="1906588"/>
            <a:ext cx="234950" cy="234950"/>
          </a:xfrm>
          <a:prstGeom prst="ellipse">
            <a:avLst/>
          </a:prstGeom>
          <a:solidFill>
            <a:srgbClr val="90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46" name="Oval 506"/>
          <p:cNvSpPr>
            <a:spLocks noChangeArrowheads="1"/>
          </p:cNvSpPr>
          <p:nvPr/>
        </p:nvSpPr>
        <p:spPr bwMode="auto">
          <a:xfrm>
            <a:off x="7588250" y="1909763"/>
            <a:ext cx="227013" cy="227012"/>
          </a:xfrm>
          <a:prstGeom prst="ellipse">
            <a:avLst/>
          </a:prstGeom>
          <a:solidFill>
            <a:srgbClr val="92C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47" name="Oval 507"/>
          <p:cNvSpPr>
            <a:spLocks noChangeArrowheads="1"/>
          </p:cNvSpPr>
          <p:nvPr/>
        </p:nvSpPr>
        <p:spPr bwMode="auto">
          <a:xfrm>
            <a:off x="7591425" y="1912938"/>
            <a:ext cx="217488" cy="217487"/>
          </a:xfrm>
          <a:prstGeom prst="ellipse">
            <a:avLst/>
          </a:prstGeom>
          <a:solidFill>
            <a:srgbClr val="95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48" name="Oval 508"/>
          <p:cNvSpPr>
            <a:spLocks noChangeArrowheads="1"/>
          </p:cNvSpPr>
          <p:nvPr/>
        </p:nvSpPr>
        <p:spPr bwMode="auto">
          <a:xfrm>
            <a:off x="7594600" y="1916113"/>
            <a:ext cx="209550" cy="207962"/>
          </a:xfrm>
          <a:prstGeom prst="ellipse">
            <a:avLst/>
          </a:prstGeom>
          <a:solidFill>
            <a:srgbClr val="97C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49" name="Oval 509"/>
          <p:cNvSpPr>
            <a:spLocks noChangeArrowheads="1"/>
          </p:cNvSpPr>
          <p:nvPr/>
        </p:nvSpPr>
        <p:spPr bwMode="auto">
          <a:xfrm>
            <a:off x="7597775" y="1919288"/>
            <a:ext cx="200025" cy="200025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50" name="Oval 510"/>
          <p:cNvSpPr>
            <a:spLocks noChangeArrowheads="1"/>
          </p:cNvSpPr>
          <p:nvPr/>
        </p:nvSpPr>
        <p:spPr bwMode="auto">
          <a:xfrm>
            <a:off x="7600950" y="1920875"/>
            <a:ext cx="190500" cy="192088"/>
          </a:xfrm>
          <a:prstGeom prst="ellipse">
            <a:avLst/>
          </a:prstGeom>
          <a:solidFill>
            <a:srgbClr val="9ACD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51" name="Oval 511"/>
          <p:cNvSpPr>
            <a:spLocks noChangeArrowheads="1"/>
          </p:cNvSpPr>
          <p:nvPr/>
        </p:nvSpPr>
        <p:spPr bwMode="auto">
          <a:xfrm>
            <a:off x="7602538" y="1924050"/>
            <a:ext cx="184150" cy="184150"/>
          </a:xfrm>
          <a:prstGeom prst="ellipse">
            <a:avLst/>
          </a:prstGeom>
          <a:solidFill>
            <a:srgbClr val="9CCD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52" name="Oval 512"/>
          <p:cNvSpPr>
            <a:spLocks noChangeArrowheads="1"/>
          </p:cNvSpPr>
          <p:nvPr/>
        </p:nvSpPr>
        <p:spPr bwMode="auto">
          <a:xfrm>
            <a:off x="7605713" y="1927225"/>
            <a:ext cx="174625" cy="174625"/>
          </a:xfrm>
          <a:prstGeom prst="ellipse">
            <a:avLst/>
          </a:prstGeom>
          <a:solidFill>
            <a:srgbClr val="9DCE0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53" name="Oval 513"/>
          <p:cNvSpPr>
            <a:spLocks noChangeArrowheads="1"/>
          </p:cNvSpPr>
          <p:nvPr/>
        </p:nvSpPr>
        <p:spPr bwMode="auto">
          <a:xfrm>
            <a:off x="7608888" y="1930400"/>
            <a:ext cx="166687" cy="165100"/>
          </a:xfrm>
          <a:prstGeom prst="ellipse">
            <a:avLst/>
          </a:prstGeom>
          <a:solidFill>
            <a:srgbClr val="9FC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54" name="Oval 514"/>
          <p:cNvSpPr>
            <a:spLocks noChangeArrowheads="1"/>
          </p:cNvSpPr>
          <p:nvPr/>
        </p:nvSpPr>
        <p:spPr bwMode="auto">
          <a:xfrm>
            <a:off x="7612063" y="1933575"/>
            <a:ext cx="157162" cy="157163"/>
          </a:xfrm>
          <a:prstGeom prst="ellipse">
            <a:avLst/>
          </a:prstGeom>
          <a:solidFill>
            <a:srgbClr val="A0D0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55" name="Oval 515"/>
          <p:cNvSpPr>
            <a:spLocks noChangeArrowheads="1"/>
          </p:cNvSpPr>
          <p:nvPr/>
        </p:nvSpPr>
        <p:spPr bwMode="auto">
          <a:xfrm>
            <a:off x="7615238" y="1935163"/>
            <a:ext cx="147637" cy="149225"/>
          </a:xfrm>
          <a:prstGeom prst="ellipse">
            <a:avLst/>
          </a:prstGeom>
          <a:solidFill>
            <a:srgbClr val="A2D0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56" name="Oval 516"/>
          <p:cNvSpPr>
            <a:spLocks noChangeArrowheads="1"/>
          </p:cNvSpPr>
          <p:nvPr/>
        </p:nvSpPr>
        <p:spPr bwMode="auto">
          <a:xfrm>
            <a:off x="7616825" y="1938338"/>
            <a:ext cx="141288" cy="141287"/>
          </a:xfrm>
          <a:prstGeom prst="ellipse">
            <a:avLst/>
          </a:prstGeom>
          <a:solidFill>
            <a:srgbClr val="A3D1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57" name="Oval 517"/>
          <p:cNvSpPr>
            <a:spLocks noChangeArrowheads="1"/>
          </p:cNvSpPr>
          <p:nvPr/>
        </p:nvSpPr>
        <p:spPr bwMode="auto">
          <a:xfrm>
            <a:off x="7620000" y="1941513"/>
            <a:ext cx="131763" cy="131762"/>
          </a:xfrm>
          <a:prstGeom prst="ellipse">
            <a:avLst/>
          </a:prstGeom>
          <a:solidFill>
            <a:srgbClr val="A5D2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58" name="Oval 518"/>
          <p:cNvSpPr>
            <a:spLocks noChangeArrowheads="1"/>
          </p:cNvSpPr>
          <p:nvPr/>
        </p:nvSpPr>
        <p:spPr bwMode="auto">
          <a:xfrm>
            <a:off x="7623175" y="1944688"/>
            <a:ext cx="123825" cy="122237"/>
          </a:xfrm>
          <a:prstGeom prst="ellipse">
            <a:avLst/>
          </a:prstGeom>
          <a:solidFill>
            <a:srgbClr val="A6D3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59" name="Oval 519"/>
          <p:cNvSpPr>
            <a:spLocks noChangeArrowheads="1"/>
          </p:cNvSpPr>
          <p:nvPr/>
        </p:nvSpPr>
        <p:spPr bwMode="auto">
          <a:xfrm>
            <a:off x="7626350" y="1947863"/>
            <a:ext cx="114300" cy="114300"/>
          </a:xfrm>
          <a:prstGeom prst="ellipse">
            <a:avLst/>
          </a:prstGeom>
          <a:solidFill>
            <a:srgbClr val="A8D32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60" name="Oval 520"/>
          <p:cNvSpPr>
            <a:spLocks noChangeArrowheads="1"/>
          </p:cNvSpPr>
          <p:nvPr/>
        </p:nvSpPr>
        <p:spPr bwMode="auto">
          <a:xfrm>
            <a:off x="7629525" y="1949450"/>
            <a:ext cx="104775" cy="106363"/>
          </a:xfrm>
          <a:prstGeom prst="ellipse">
            <a:avLst/>
          </a:prstGeom>
          <a:solidFill>
            <a:srgbClr val="A9D42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62" name="Oval 522"/>
          <p:cNvSpPr>
            <a:spLocks noChangeArrowheads="1"/>
          </p:cNvSpPr>
          <p:nvPr/>
        </p:nvSpPr>
        <p:spPr bwMode="auto">
          <a:xfrm>
            <a:off x="7631113" y="1952625"/>
            <a:ext cx="98425" cy="98425"/>
          </a:xfrm>
          <a:prstGeom prst="ellipse">
            <a:avLst/>
          </a:prstGeom>
          <a:solidFill>
            <a:srgbClr val="ABD5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63" name="Oval 523"/>
          <p:cNvSpPr>
            <a:spLocks noChangeArrowheads="1"/>
          </p:cNvSpPr>
          <p:nvPr/>
        </p:nvSpPr>
        <p:spPr bwMode="auto">
          <a:xfrm>
            <a:off x="7634288" y="1955800"/>
            <a:ext cx="88900" cy="88900"/>
          </a:xfrm>
          <a:prstGeom prst="ellipse">
            <a:avLst/>
          </a:prstGeom>
          <a:solidFill>
            <a:srgbClr val="ACD6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64" name="Oval 524"/>
          <p:cNvSpPr>
            <a:spLocks noChangeArrowheads="1"/>
          </p:cNvSpPr>
          <p:nvPr/>
        </p:nvSpPr>
        <p:spPr bwMode="auto">
          <a:xfrm>
            <a:off x="7637463" y="1958975"/>
            <a:ext cx="80962" cy="79375"/>
          </a:xfrm>
          <a:prstGeom prst="ellipse">
            <a:avLst/>
          </a:prstGeom>
          <a:solidFill>
            <a:srgbClr val="AED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65" name="Oval 525"/>
          <p:cNvSpPr>
            <a:spLocks noChangeArrowheads="1"/>
          </p:cNvSpPr>
          <p:nvPr/>
        </p:nvSpPr>
        <p:spPr bwMode="auto">
          <a:xfrm>
            <a:off x="7640638" y="1962150"/>
            <a:ext cx="71437" cy="71438"/>
          </a:xfrm>
          <a:prstGeom prst="ellipse">
            <a:avLst/>
          </a:prstGeom>
          <a:solidFill>
            <a:srgbClr val="AFD73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66" name="Oval 526"/>
          <p:cNvSpPr>
            <a:spLocks noChangeArrowheads="1"/>
          </p:cNvSpPr>
          <p:nvPr/>
        </p:nvSpPr>
        <p:spPr bwMode="auto">
          <a:xfrm>
            <a:off x="7643813" y="1963738"/>
            <a:ext cx="61912" cy="63500"/>
          </a:xfrm>
          <a:prstGeom prst="ellipse">
            <a:avLst/>
          </a:prstGeom>
          <a:solidFill>
            <a:srgbClr val="B0D8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67" name="Oval 527"/>
          <p:cNvSpPr>
            <a:spLocks noChangeArrowheads="1"/>
          </p:cNvSpPr>
          <p:nvPr/>
        </p:nvSpPr>
        <p:spPr bwMode="auto">
          <a:xfrm>
            <a:off x="7646988" y="1966913"/>
            <a:ext cx="53975" cy="55562"/>
          </a:xfrm>
          <a:prstGeom prst="ellipse">
            <a:avLst/>
          </a:prstGeom>
          <a:solidFill>
            <a:srgbClr val="B2D83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68" name="Oval 528"/>
          <p:cNvSpPr>
            <a:spLocks noChangeArrowheads="1"/>
          </p:cNvSpPr>
          <p:nvPr/>
        </p:nvSpPr>
        <p:spPr bwMode="auto">
          <a:xfrm>
            <a:off x="7648575" y="1970088"/>
            <a:ext cx="46038" cy="46037"/>
          </a:xfrm>
          <a:prstGeom prst="ellipse">
            <a:avLst/>
          </a:prstGeom>
          <a:solidFill>
            <a:srgbClr val="B3D9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69" name="Oval 529"/>
          <p:cNvSpPr>
            <a:spLocks noChangeArrowheads="1"/>
          </p:cNvSpPr>
          <p:nvPr/>
        </p:nvSpPr>
        <p:spPr bwMode="auto">
          <a:xfrm>
            <a:off x="7651750" y="1973263"/>
            <a:ext cx="38100" cy="36512"/>
          </a:xfrm>
          <a:prstGeom prst="ellipse">
            <a:avLst/>
          </a:prstGeom>
          <a:solidFill>
            <a:srgbClr val="B5DA4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70" name="Oval 530"/>
          <p:cNvSpPr>
            <a:spLocks noChangeArrowheads="1"/>
          </p:cNvSpPr>
          <p:nvPr/>
        </p:nvSpPr>
        <p:spPr bwMode="auto">
          <a:xfrm>
            <a:off x="7654925" y="1976438"/>
            <a:ext cx="28575" cy="28575"/>
          </a:xfrm>
          <a:prstGeom prst="ellipse">
            <a:avLst/>
          </a:prstGeom>
          <a:solidFill>
            <a:srgbClr val="B6D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71" name="Oval 531"/>
          <p:cNvSpPr>
            <a:spLocks noChangeArrowheads="1"/>
          </p:cNvSpPr>
          <p:nvPr/>
        </p:nvSpPr>
        <p:spPr bwMode="auto">
          <a:xfrm>
            <a:off x="7658100" y="1978025"/>
            <a:ext cx="19050" cy="20638"/>
          </a:xfrm>
          <a:prstGeom prst="ellipse">
            <a:avLst/>
          </a:prstGeom>
          <a:solidFill>
            <a:srgbClr val="B8DB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72" name="Oval 532"/>
          <p:cNvSpPr>
            <a:spLocks noChangeArrowheads="1"/>
          </p:cNvSpPr>
          <p:nvPr/>
        </p:nvSpPr>
        <p:spPr bwMode="auto">
          <a:xfrm>
            <a:off x="7661275" y="1981200"/>
            <a:ext cx="11113" cy="11113"/>
          </a:xfrm>
          <a:prstGeom prst="ellipse">
            <a:avLst/>
          </a:prstGeom>
          <a:solidFill>
            <a:srgbClr val="B9DC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73" name="Oval 533"/>
          <p:cNvSpPr>
            <a:spLocks noChangeArrowheads="1"/>
          </p:cNvSpPr>
          <p:nvPr/>
        </p:nvSpPr>
        <p:spPr bwMode="auto">
          <a:xfrm>
            <a:off x="7531100" y="1852613"/>
            <a:ext cx="398463" cy="398462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74" name="Oval 534"/>
          <p:cNvSpPr>
            <a:spLocks noChangeArrowheads="1"/>
          </p:cNvSpPr>
          <p:nvPr/>
        </p:nvSpPr>
        <p:spPr bwMode="auto">
          <a:xfrm>
            <a:off x="1522413" y="4883150"/>
            <a:ext cx="398462" cy="398463"/>
          </a:xfrm>
          <a:prstGeom prst="ellipse">
            <a:avLst/>
          </a:prstGeom>
          <a:solidFill>
            <a:srgbClr val="6688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75" name="Oval 535"/>
          <p:cNvSpPr>
            <a:spLocks noChangeArrowheads="1"/>
          </p:cNvSpPr>
          <p:nvPr/>
        </p:nvSpPr>
        <p:spPr bwMode="auto">
          <a:xfrm>
            <a:off x="1525588" y="4886325"/>
            <a:ext cx="388937" cy="388938"/>
          </a:xfrm>
          <a:prstGeom prst="ellipse">
            <a:avLst/>
          </a:prstGeom>
          <a:solidFill>
            <a:srgbClr val="69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76" name="Oval 536"/>
          <p:cNvSpPr>
            <a:spLocks noChangeArrowheads="1"/>
          </p:cNvSpPr>
          <p:nvPr/>
        </p:nvSpPr>
        <p:spPr bwMode="auto">
          <a:xfrm>
            <a:off x="1528763" y="4889500"/>
            <a:ext cx="381000" cy="379413"/>
          </a:xfrm>
          <a:prstGeom prst="ellipse">
            <a:avLst/>
          </a:prstGeom>
          <a:solidFill>
            <a:srgbClr val="6B8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77" name="Oval 537"/>
          <p:cNvSpPr>
            <a:spLocks noChangeArrowheads="1"/>
          </p:cNvSpPr>
          <p:nvPr/>
        </p:nvSpPr>
        <p:spPr bwMode="auto">
          <a:xfrm>
            <a:off x="1530350" y="4891088"/>
            <a:ext cx="373063" cy="373062"/>
          </a:xfrm>
          <a:prstGeom prst="ellipse">
            <a:avLst/>
          </a:prstGeom>
          <a:solidFill>
            <a:srgbClr val="6D9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78" name="Oval 538"/>
          <p:cNvSpPr>
            <a:spLocks noChangeArrowheads="1"/>
          </p:cNvSpPr>
          <p:nvPr/>
        </p:nvSpPr>
        <p:spPr bwMode="auto">
          <a:xfrm>
            <a:off x="1533525" y="4894263"/>
            <a:ext cx="363538" cy="363537"/>
          </a:xfrm>
          <a:prstGeom prst="ellipse">
            <a:avLst/>
          </a:prstGeom>
          <a:solidFill>
            <a:srgbClr val="6F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79" name="Oval 539"/>
          <p:cNvSpPr>
            <a:spLocks noChangeArrowheads="1"/>
          </p:cNvSpPr>
          <p:nvPr/>
        </p:nvSpPr>
        <p:spPr bwMode="auto">
          <a:xfrm>
            <a:off x="1536700" y="4897438"/>
            <a:ext cx="355600" cy="355600"/>
          </a:xfrm>
          <a:prstGeom prst="ellipse">
            <a:avLst/>
          </a:prstGeom>
          <a:solidFill>
            <a:srgbClr val="71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80" name="Oval 540"/>
          <p:cNvSpPr>
            <a:spLocks noChangeArrowheads="1"/>
          </p:cNvSpPr>
          <p:nvPr/>
        </p:nvSpPr>
        <p:spPr bwMode="auto">
          <a:xfrm>
            <a:off x="1539875" y="4900613"/>
            <a:ext cx="346075" cy="346075"/>
          </a:xfrm>
          <a:prstGeom prst="ellipse">
            <a:avLst/>
          </a:prstGeom>
          <a:solidFill>
            <a:srgbClr val="749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81" name="Oval 541"/>
          <p:cNvSpPr>
            <a:spLocks noChangeArrowheads="1"/>
          </p:cNvSpPr>
          <p:nvPr/>
        </p:nvSpPr>
        <p:spPr bwMode="auto">
          <a:xfrm>
            <a:off x="1543050" y="4903788"/>
            <a:ext cx="336550" cy="336550"/>
          </a:xfrm>
          <a:prstGeom prst="ellipse">
            <a:avLst/>
          </a:prstGeom>
          <a:solidFill>
            <a:srgbClr val="769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82" name="Oval 542"/>
          <p:cNvSpPr>
            <a:spLocks noChangeArrowheads="1"/>
          </p:cNvSpPr>
          <p:nvPr/>
        </p:nvSpPr>
        <p:spPr bwMode="auto">
          <a:xfrm>
            <a:off x="1546225" y="4905375"/>
            <a:ext cx="328613" cy="330200"/>
          </a:xfrm>
          <a:prstGeom prst="ellipse">
            <a:avLst/>
          </a:prstGeom>
          <a:solidFill>
            <a:srgbClr val="78A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83" name="Oval 543"/>
          <p:cNvSpPr>
            <a:spLocks noChangeArrowheads="1"/>
          </p:cNvSpPr>
          <p:nvPr/>
        </p:nvSpPr>
        <p:spPr bwMode="auto">
          <a:xfrm>
            <a:off x="1547813" y="4908550"/>
            <a:ext cx="320675" cy="320675"/>
          </a:xfrm>
          <a:prstGeom prst="ellipse">
            <a:avLst/>
          </a:prstGeom>
          <a:solidFill>
            <a:srgbClr val="7AA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84" name="Oval 544"/>
          <p:cNvSpPr>
            <a:spLocks noChangeArrowheads="1"/>
          </p:cNvSpPr>
          <p:nvPr/>
        </p:nvSpPr>
        <p:spPr bwMode="auto">
          <a:xfrm>
            <a:off x="1550988" y="4911725"/>
            <a:ext cx="312737" cy="312738"/>
          </a:xfrm>
          <a:prstGeom prst="ellipse">
            <a:avLst/>
          </a:prstGeom>
          <a:solidFill>
            <a:srgbClr val="7CA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85" name="Oval 545"/>
          <p:cNvSpPr>
            <a:spLocks noChangeArrowheads="1"/>
          </p:cNvSpPr>
          <p:nvPr/>
        </p:nvSpPr>
        <p:spPr bwMode="auto">
          <a:xfrm>
            <a:off x="1554163" y="4914900"/>
            <a:ext cx="303212" cy="303213"/>
          </a:xfrm>
          <a:prstGeom prst="ellipse">
            <a:avLst/>
          </a:prstGeom>
          <a:solidFill>
            <a:srgbClr val="7FA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86" name="Oval 546"/>
          <p:cNvSpPr>
            <a:spLocks noChangeArrowheads="1"/>
          </p:cNvSpPr>
          <p:nvPr/>
        </p:nvSpPr>
        <p:spPr bwMode="auto">
          <a:xfrm>
            <a:off x="1557338" y="4918075"/>
            <a:ext cx="293687" cy="293688"/>
          </a:xfrm>
          <a:prstGeom prst="ellipse">
            <a:avLst/>
          </a:prstGeom>
          <a:solidFill>
            <a:srgbClr val="81A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87" name="Oval 547"/>
          <p:cNvSpPr>
            <a:spLocks noChangeArrowheads="1"/>
          </p:cNvSpPr>
          <p:nvPr/>
        </p:nvSpPr>
        <p:spPr bwMode="auto">
          <a:xfrm>
            <a:off x="1560513" y="4919663"/>
            <a:ext cx="285750" cy="287337"/>
          </a:xfrm>
          <a:prstGeom prst="ellipse">
            <a:avLst/>
          </a:prstGeom>
          <a:solidFill>
            <a:srgbClr val="83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88" name="Oval 548"/>
          <p:cNvSpPr>
            <a:spLocks noChangeArrowheads="1"/>
          </p:cNvSpPr>
          <p:nvPr/>
        </p:nvSpPr>
        <p:spPr bwMode="auto">
          <a:xfrm>
            <a:off x="1562100" y="4922838"/>
            <a:ext cx="277813" cy="277812"/>
          </a:xfrm>
          <a:prstGeom prst="ellipse">
            <a:avLst/>
          </a:prstGeom>
          <a:solidFill>
            <a:srgbClr val="85B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89" name="Oval 549"/>
          <p:cNvSpPr>
            <a:spLocks noChangeArrowheads="1"/>
          </p:cNvSpPr>
          <p:nvPr/>
        </p:nvSpPr>
        <p:spPr bwMode="auto">
          <a:xfrm>
            <a:off x="1565275" y="4926013"/>
            <a:ext cx="269875" cy="268287"/>
          </a:xfrm>
          <a:prstGeom prst="ellipse">
            <a:avLst/>
          </a:prstGeom>
          <a:solidFill>
            <a:srgbClr val="87B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90" name="Oval 550"/>
          <p:cNvSpPr>
            <a:spLocks noChangeArrowheads="1"/>
          </p:cNvSpPr>
          <p:nvPr/>
        </p:nvSpPr>
        <p:spPr bwMode="auto">
          <a:xfrm>
            <a:off x="1568450" y="4929188"/>
            <a:ext cx="260350" cy="260350"/>
          </a:xfrm>
          <a:prstGeom prst="ellipse">
            <a:avLst/>
          </a:prstGeom>
          <a:solidFill>
            <a:srgbClr val="8AB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91" name="Oval 551"/>
          <p:cNvSpPr>
            <a:spLocks noChangeArrowheads="1"/>
          </p:cNvSpPr>
          <p:nvPr/>
        </p:nvSpPr>
        <p:spPr bwMode="auto">
          <a:xfrm>
            <a:off x="1571625" y="4932363"/>
            <a:ext cx="250825" cy="250825"/>
          </a:xfrm>
          <a:prstGeom prst="ellipse">
            <a:avLst/>
          </a:prstGeom>
          <a:solidFill>
            <a:srgbClr val="8CB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92" name="Oval 552"/>
          <p:cNvSpPr>
            <a:spLocks noChangeArrowheads="1"/>
          </p:cNvSpPr>
          <p:nvPr/>
        </p:nvSpPr>
        <p:spPr bwMode="auto">
          <a:xfrm>
            <a:off x="1574800" y="4933950"/>
            <a:ext cx="242888" cy="244475"/>
          </a:xfrm>
          <a:prstGeom prst="ellipse">
            <a:avLst/>
          </a:prstGeom>
          <a:solidFill>
            <a:srgbClr val="8EB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93" name="Oval 553"/>
          <p:cNvSpPr>
            <a:spLocks noChangeArrowheads="1"/>
          </p:cNvSpPr>
          <p:nvPr/>
        </p:nvSpPr>
        <p:spPr bwMode="auto">
          <a:xfrm>
            <a:off x="1576388" y="4937125"/>
            <a:ext cx="234950" cy="234950"/>
          </a:xfrm>
          <a:prstGeom prst="ellipse">
            <a:avLst/>
          </a:prstGeom>
          <a:solidFill>
            <a:srgbClr val="90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94" name="Oval 554"/>
          <p:cNvSpPr>
            <a:spLocks noChangeArrowheads="1"/>
          </p:cNvSpPr>
          <p:nvPr/>
        </p:nvSpPr>
        <p:spPr bwMode="auto">
          <a:xfrm>
            <a:off x="1579563" y="4940300"/>
            <a:ext cx="227012" cy="225425"/>
          </a:xfrm>
          <a:prstGeom prst="ellipse">
            <a:avLst/>
          </a:prstGeom>
          <a:solidFill>
            <a:srgbClr val="92C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95" name="Oval 555"/>
          <p:cNvSpPr>
            <a:spLocks noChangeArrowheads="1"/>
          </p:cNvSpPr>
          <p:nvPr/>
        </p:nvSpPr>
        <p:spPr bwMode="auto">
          <a:xfrm>
            <a:off x="1582738" y="4943475"/>
            <a:ext cx="217487" cy="217488"/>
          </a:xfrm>
          <a:prstGeom prst="ellipse">
            <a:avLst/>
          </a:prstGeom>
          <a:solidFill>
            <a:srgbClr val="95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96" name="Oval 556"/>
          <p:cNvSpPr>
            <a:spLocks noChangeArrowheads="1"/>
          </p:cNvSpPr>
          <p:nvPr/>
        </p:nvSpPr>
        <p:spPr bwMode="auto">
          <a:xfrm>
            <a:off x="1585913" y="4946650"/>
            <a:ext cx="207962" cy="207963"/>
          </a:xfrm>
          <a:prstGeom prst="ellipse">
            <a:avLst/>
          </a:prstGeom>
          <a:solidFill>
            <a:srgbClr val="97C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97" name="Oval 557"/>
          <p:cNvSpPr>
            <a:spLocks noChangeArrowheads="1"/>
          </p:cNvSpPr>
          <p:nvPr/>
        </p:nvSpPr>
        <p:spPr bwMode="auto">
          <a:xfrm>
            <a:off x="1589088" y="4948238"/>
            <a:ext cx="200025" cy="201612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98" name="Oval 558"/>
          <p:cNvSpPr>
            <a:spLocks noChangeArrowheads="1"/>
          </p:cNvSpPr>
          <p:nvPr/>
        </p:nvSpPr>
        <p:spPr bwMode="auto">
          <a:xfrm>
            <a:off x="1590675" y="4951413"/>
            <a:ext cx="192088" cy="192087"/>
          </a:xfrm>
          <a:prstGeom prst="ellipse">
            <a:avLst/>
          </a:prstGeom>
          <a:solidFill>
            <a:srgbClr val="9ACD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99" name="Oval 559"/>
          <p:cNvSpPr>
            <a:spLocks noChangeArrowheads="1"/>
          </p:cNvSpPr>
          <p:nvPr/>
        </p:nvSpPr>
        <p:spPr bwMode="auto">
          <a:xfrm>
            <a:off x="1593850" y="4954588"/>
            <a:ext cx="184150" cy="182562"/>
          </a:xfrm>
          <a:prstGeom prst="ellipse">
            <a:avLst/>
          </a:prstGeom>
          <a:solidFill>
            <a:srgbClr val="9CCD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00" name="Oval 560"/>
          <p:cNvSpPr>
            <a:spLocks noChangeArrowheads="1"/>
          </p:cNvSpPr>
          <p:nvPr/>
        </p:nvSpPr>
        <p:spPr bwMode="auto">
          <a:xfrm>
            <a:off x="1597025" y="4957763"/>
            <a:ext cx="174625" cy="174625"/>
          </a:xfrm>
          <a:prstGeom prst="ellipse">
            <a:avLst/>
          </a:prstGeom>
          <a:solidFill>
            <a:srgbClr val="9DCE0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01" name="Oval 561"/>
          <p:cNvSpPr>
            <a:spLocks noChangeArrowheads="1"/>
          </p:cNvSpPr>
          <p:nvPr/>
        </p:nvSpPr>
        <p:spPr bwMode="auto">
          <a:xfrm>
            <a:off x="1600200" y="4960938"/>
            <a:ext cx="165100" cy="165100"/>
          </a:xfrm>
          <a:prstGeom prst="ellipse">
            <a:avLst/>
          </a:prstGeom>
          <a:solidFill>
            <a:srgbClr val="9FC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02" name="Oval 562"/>
          <p:cNvSpPr>
            <a:spLocks noChangeArrowheads="1"/>
          </p:cNvSpPr>
          <p:nvPr/>
        </p:nvSpPr>
        <p:spPr bwMode="auto">
          <a:xfrm>
            <a:off x="1603375" y="4962525"/>
            <a:ext cx="157163" cy="158750"/>
          </a:xfrm>
          <a:prstGeom prst="ellipse">
            <a:avLst/>
          </a:prstGeom>
          <a:solidFill>
            <a:srgbClr val="A0D0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03" name="Oval 563"/>
          <p:cNvSpPr>
            <a:spLocks noChangeArrowheads="1"/>
          </p:cNvSpPr>
          <p:nvPr/>
        </p:nvSpPr>
        <p:spPr bwMode="auto">
          <a:xfrm>
            <a:off x="1604963" y="4965700"/>
            <a:ext cx="149225" cy="149225"/>
          </a:xfrm>
          <a:prstGeom prst="ellipse">
            <a:avLst/>
          </a:prstGeom>
          <a:solidFill>
            <a:srgbClr val="A2D0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04" name="Oval 564"/>
          <p:cNvSpPr>
            <a:spLocks noChangeArrowheads="1"/>
          </p:cNvSpPr>
          <p:nvPr/>
        </p:nvSpPr>
        <p:spPr bwMode="auto">
          <a:xfrm>
            <a:off x="1608138" y="4968875"/>
            <a:ext cx="141287" cy="139700"/>
          </a:xfrm>
          <a:prstGeom prst="ellipse">
            <a:avLst/>
          </a:prstGeom>
          <a:solidFill>
            <a:srgbClr val="A3D1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05" name="Oval 565"/>
          <p:cNvSpPr>
            <a:spLocks noChangeArrowheads="1"/>
          </p:cNvSpPr>
          <p:nvPr/>
        </p:nvSpPr>
        <p:spPr bwMode="auto">
          <a:xfrm>
            <a:off x="1611313" y="4972050"/>
            <a:ext cx="131762" cy="131763"/>
          </a:xfrm>
          <a:prstGeom prst="ellipse">
            <a:avLst/>
          </a:prstGeom>
          <a:solidFill>
            <a:srgbClr val="A5D2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06" name="Oval 566"/>
          <p:cNvSpPr>
            <a:spLocks noChangeArrowheads="1"/>
          </p:cNvSpPr>
          <p:nvPr/>
        </p:nvSpPr>
        <p:spPr bwMode="auto">
          <a:xfrm>
            <a:off x="1614488" y="4975225"/>
            <a:ext cx="122237" cy="122238"/>
          </a:xfrm>
          <a:prstGeom prst="ellipse">
            <a:avLst/>
          </a:prstGeom>
          <a:solidFill>
            <a:srgbClr val="A6D3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07" name="Oval 567"/>
          <p:cNvSpPr>
            <a:spLocks noChangeArrowheads="1"/>
          </p:cNvSpPr>
          <p:nvPr/>
        </p:nvSpPr>
        <p:spPr bwMode="auto">
          <a:xfrm>
            <a:off x="1617663" y="4976813"/>
            <a:ext cx="114300" cy="115887"/>
          </a:xfrm>
          <a:prstGeom prst="ellipse">
            <a:avLst/>
          </a:prstGeom>
          <a:solidFill>
            <a:srgbClr val="A8D32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08" name="Oval 568"/>
          <p:cNvSpPr>
            <a:spLocks noChangeArrowheads="1"/>
          </p:cNvSpPr>
          <p:nvPr/>
        </p:nvSpPr>
        <p:spPr bwMode="auto">
          <a:xfrm>
            <a:off x="1619250" y="4979988"/>
            <a:ext cx="106363" cy="106362"/>
          </a:xfrm>
          <a:prstGeom prst="ellipse">
            <a:avLst/>
          </a:prstGeom>
          <a:solidFill>
            <a:srgbClr val="A9D42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09" name="Oval 569"/>
          <p:cNvSpPr>
            <a:spLocks noChangeArrowheads="1"/>
          </p:cNvSpPr>
          <p:nvPr/>
        </p:nvSpPr>
        <p:spPr bwMode="auto">
          <a:xfrm>
            <a:off x="1622425" y="4983163"/>
            <a:ext cx="98425" cy="96837"/>
          </a:xfrm>
          <a:prstGeom prst="ellipse">
            <a:avLst/>
          </a:prstGeom>
          <a:solidFill>
            <a:srgbClr val="ABD5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10" name="Oval 570"/>
          <p:cNvSpPr>
            <a:spLocks noChangeArrowheads="1"/>
          </p:cNvSpPr>
          <p:nvPr/>
        </p:nvSpPr>
        <p:spPr bwMode="auto">
          <a:xfrm>
            <a:off x="1625600" y="4986338"/>
            <a:ext cx="88900" cy="88900"/>
          </a:xfrm>
          <a:prstGeom prst="ellipse">
            <a:avLst/>
          </a:prstGeom>
          <a:solidFill>
            <a:srgbClr val="ACD6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11" name="Oval 571"/>
          <p:cNvSpPr>
            <a:spLocks noChangeArrowheads="1"/>
          </p:cNvSpPr>
          <p:nvPr/>
        </p:nvSpPr>
        <p:spPr bwMode="auto">
          <a:xfrm>
            <a:off x="1628775" y="4989513"/>
            <a:ext cx="79375" cy="79375"/>
          </a:xfrm>
          <a:prstGeom prst="ellipse">
            <a:avLst/>
          </a:prstGeom>
          <a:solidFill>
            <a:srgbClr val="AED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12" name="Oval 572"/>
          <p:cNvSpPr>
            <a:spLocks noChangeArrowheads="1"/>
          </p:cNvSpPr>
          <p:nvPr/>
        </p:nvSpPr>
        <p:spPr bwMode="auto">
          <a:xfrm>
            <a:off x="1631950" y="4991100"/>
            <a:ext cx="71438" cy="73025"/>
          </a:xfrm>
          <a:prstGeom prst="ellipse">
            <a:avLst/>
          </a:prstGeom>
          <a:solidFill>
            <a:srgbClr val="AFD73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13" name="Oval 573"/>
          <p:cNvSpPr>
            <a:spLocks noChangeArrowheads="1"/>
          </p:cNvSpPr>
          <p:nvPr/>
        </p:nvSpPr>
        <p:spPr bwMode="auto">
          <a:xfrm>
            <a:off x="1633538" y="4994275"/>
            <a:ext cx="63500" cy="63500"/>
          </a:xfrm>
          <a:prstGeom prst="ellipse">
            <a:avLst/>
          </a:prstGeom>
          <a:solidFill>
            <a:srgbClr val="B0D8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14" name="Oval 574"/>
          <p:cNvSpPr>
            <a:spLocks noChangeArrowheads="1"/>
          </p:cNvSpPr>
          <p:nvPr/>
        </p:nvSpPr>
        <p:spPr bwMode="auto">
          <a:xfrm>
            <a:off x="1636713" y="4997450"/>
            <a:ext cx="53975" cy="53975"/>
          </a:xfrm>
          <a:prstGeom prst="ellipse">
            <a:avLst/>
          </a:prstGeom>
          <a:solidFill>
            <a:srgbClr val="B2D83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15" name="Oval 575"/>
          <p:cNvSpPr>
            <a:spLocks noChangeArrowheads="1"/>
          </p:cNvSpPr>
          <p:nvPr/>
        </p:nvSpPr>
        <p:spPr bwMode="auto">
          <a:xfrm>
            <a:off x="1639888" y="5000625"/>
            <a:ext cx="46037" cy="46038"/>
          </a:xfrm>
          <a:prstGeom prst="ellipse">
            <a:avLst/>
          </a:prstGeom>
          <a:solidFill>
            <a:srgbClr val="B3D9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16" name="Oval 576"/>
          <p:cNvSpPr>
            <a:spLocks noChangeArrowheads="1"/>
          </p:cNvSpPr>
          <p:nvPr/>
        </p:nvSpPr>
        <p:spPr bwMode="auto">
          <a:xfrm>
            <a:off x="1643063" y="5003800"/>
            <a:ext cx="36512" cy="36513"/>
          </a:xfrm>
          <a:prstGeom prst="ellipse">
            <a:avLst/>
          </a:prstGeom>
          <a:solidFill>
            <a:srgbClr val="B5DA4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17" name="Oval 577"/>
          <p:cNvSpPr>
            <a:spLocks noChangeArrowheads="1"/>
          </p:cNvSpPr>
          <p:nvPr/>
        </p:nvSpPr>
        <p:spPr bwMode="auto">
          <a:xfrm>
            <a:off x="1646238" y="5005388"/>
            <a:ext cx="28575" cy="28575"/>
          </a:xfrm>
          <a:prstGeom prst="ellipse">
            <a:avLst/>
          </a:prstGeom>
          <a:solidFill>
            <a:srgbClr val="B6D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18" name="Oval 578"/>
          <p:cNvSpPr>
            <a:spLocks noChangeArrowheads="1"/>
          </p:cNvSpPr>
          <p:nvPr/>
        </p:nvSpPr>
        <p:spPr bwMode="auto">
          <a:xfrm>
            <a:off x="1647825" y="5008563"/>
            <a:ext cx="20638" cy="20637"/>
          </a:xfrm>
          <a:prstGeom prst="ellipse">
            <a:avLst/>
          </a:prstGeom>
          <a:solidFill>
            <a:srgbClr val="B8DB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19" name="Oval 579"/>
          <p:cNvSpPr>
            <a:spLocks noChangeArrowheads="1"/>
          </p:cNvSpPr>
          <p:nvPr/>
        </p:nvSpPr>
        <p:spPr bwMode="auto">
          <a:xfrm>
            <a:off x="1651000" y="5011738"/>
            <a:ext cx="11113" cy="11112"/>
          </a:xfrm>
          <a:prstGeom prst="ellipse">
            <a:avLst/>
          </a:prstGeom>
          <a:solidFill>
            <a:srgbClr val="B9DC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20" name="Oval 580"/>
          <p:cNvSpPr>
            <a:spLocks noChangeArrowheads="1"/>
          </p:cNvSpPr>
          <p:nvPr/>
        </p:nvSpPr>
        <p:spPr bwMode="auto">
          <a:xfrm>
            <a:off x="1522413" y="4883150"/>
            <a:ext cx="398462" cy="398463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21" name="Oval 581"/>
          <p:cNvSpPr>
            <a:spLocks noChangeArrowheads="1"/>
          </p:cNvSpPr>
          <p:nvPr/>
        </p:nvSpPr>
        <p:spPr bwMode="auto">
          <a:xfrm>
            <a:off x="1892300" y="3054350"/>
            <a:ext cx="396875" cy="396875"/>
          </a:xfrm>
          <a:prstGeom prst="ellipse">
            <a:avLst/>
          </a:prstGeom>
          <a:solidFill>
            <a:srgbClr val="6688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22" name="Oval 582"/>
          <p:cNvSpPr>
            <a:spLocks noChangeArrowheads="1"/>
          </p:cNvSpPr>
          <p:nvPr/>
        </p:nvSpPr>
        <p:spPr bwMode="auto">
          <a:xfrm>
            <a:off x="1895475" y="3055938"/>
            <a:ext cx="388938" cy="390525"/>
          </a:xfrm>
          <a:prstGeom prst="ellipse">
            <a:avLst/>
          </a:prstGeom>
          <a:solidFill>
            <a:srgbClr val="69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23" name="Oval 583"/>
          <p:cNvSpPr>
            <a:spLocks noChangeArrowheads="1"/>
          </p:cNvSpPr>
          <p:nvPr/>
        </p:nvSpPr>
        <p:spPr bwMode="auto">
          <a:xfrm>
            <a:off x="1897063" y="3059113"/>
            <a:ext cx="381000" cy="381000"/>
          </a:xfrm>
          <a:prstGeom prst="ellipse">
            <a:avLst/>
          </a:prstGeom>
          <a:solidFill>
            <a:srgbClr val="6B8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24" name="Oval 584"/>
          <p:cNvSpPr>
            <a:spLocks noChangeArrowheads="1"/>
          </p:cNvSpPr>
          <p:nvPr/>
        </p:nvSpPr>
        <p:spPr bwMode="auto">
          <a:xfrm>
            <a:off x="1900238" y="3062288"/>
            <a:ext cx="373062" cy="371475"/>
          </a:xfrm>
          <a:prstGeom prst="ellipse">
            <a:avLst/>
          </a:prstGeom>
          <a:solidFill>
            <a:srgbClr val="6D9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25" name="Oval 585"/>
          <p:cNvSpPr>
            <a:spLocks noChangeArrowheads="1"/>
          </p:cNvSpPr>
          <p:nvPr/>
        </p:nvSpPr>
        <p:spPr bwMode="auto">
          <a:xfrm>
            <a:off x="1903413" y="3065463"/>
            <a:ext cx="363537" cy="363537"/>
          </a:xfrm>
          <a:prstGeom prst="ellipse">
            <a:avLst/>
          </a:prstGeom>
          <a:solidFill>
            <a:srgbClr val="6F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26" name="Oval 586"/>
          <p:cNvSpPr>
            <a:spLocks noChangeArrowheads="1"/>
          </p:cNvSpPr>
          <p:nvPr/>
        </p:nvSpPr>
        <p:spPr bwMode="auto">
          <a:xfrm>
            <a:off x="1906588" y="3068638"/>
            <a:ext cx="354012" cy="354012"/>
          </a:xfrm>
          <a:prstGeom prst="ellipse">
            <a:avLst/>
          </a:prstGeom>
          <a:solidFill>
            <a:srgbClr val="71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27" name="Oval 587"/>
          <p:cNvSpPr>
            <a:spLocks noChangeArrowheads="1"/>
          </p:cNvSpPr>
          <p:nvPr/>
        </p:nvSpPr>
        <p:spPr bwMode="auto">
          <a:xfrm>
            <a:off x="1909763" y="3070225"/>
            <a:ext cx="346075" cy="347663"/>
          </a:xfrm>
          <a:prstGeom prst="ellipse">
            <a:avLst/>
          </a:prstGeom>
          <a:solidFill>
            <a:srgbClr val="749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28" name="Oval 588"/>
          <p:cNvSpPr>
            <a:spLocks noChangeArrowheads="1"/>
          </p:cNvSpPr>
          <p:nvPr/>
        </p:nvSpPr>
        <p:spPr bwMode="auto">
          <a:xfrm>
            <a:off x="1911350" y="3073400"/>
            <a:ext cx="338138" cy="338138"/>
          </a:xfrm>
          <a:prstGeom prst="ellipse">
            <a:avLst/>
          </a:prstGeom>
          <a:solidFill>
            <a:srgbClr val="769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29" name="Oval 589"/>
          <p:cNvSpPr>
            <a:spLocks noChangeArrowheads="1"/>
          </p:cNvSpPr>
          <p:nvPr/>
        </p:nvSpPr>
        <p:spPr bwMode="auto">
          <a:xfrm>
            <a:off x="1914525" y="3076575"/>
            <a:ext cx="330200" cy="328613"/>
          </a:xfrm>
          <a:prstGeom prst="ellipse">
            <a:avLst/>
          </a:prstGeom>
          <a:solidFill>
            <a:srgbClr val="78A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30" name="Oval 590"/>
          <p:cNvSpPr>
            <a:spLocks noChangeArrowheads="1"/>
          </p:cNvSpPr>
          <p:nvPr/>
        </p:nvSpPr>
        <p:spPr bwMode="auto">
          <a:xfrm>
            <a:off x="1917700" y="3079750"/>
            <a:ext cx="320675" cy="320675"/>
          </a:xfrm>
          <a:prstGeom prst="ellipse">
            <a:avLst/>
          </a:prstGeom>
          <a:solidFill>
            <a:srgbClr val="7AA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31" name="Oval 591"/>
          <p:cNvSpPr>
            <a:spLocks noChangeArrowheads="1"/>
          </p:cNvSpPr>
          <p:nvPr/>
        </p:nvSpPr>
        <p:spPr bwMode="auto">
          <a:xfrm>
            <a:off x="1920875" y="3082925"/>
            <a:ext cx="311150" cy="311150"/>
          </a:xfrm>
          <a:prstGeom prst="ellipse">
            <a:avLst/>
          </a:prstGeom>
          <a:solidFill>
            <a:srgbClr val="7CA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32" name="Oval 592"/>
          <p:cNvSpPr>
            <a:spLocks noChangeArrowheads="1"/>
          </p:cNvSpPr>
          <p:nvPr/>
        </p:nvSpPr>
        <p:spPr bwMode="auto">
          <a:xfrm>
            <a:off x="1924050" y="3084513"/>
            <a:ext cx="303213" cy="304800"/>
          </a:xfrm>
          <a:prstGeom prst="ellipse">
            <a:avLst/>
          </a:prstGeom>
          <a:solidFill>
            <a:srgbClr val="7FA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33" name="Oval 593"/>
          <p:cNvSpPr>
            <a:spLocks noChangeArrowheads="1"/>
          </p:cNvSpPr>
          <p:nvPr/>
        </p:nvSpPr>
        <p:spPr bwMode="auto">
          <a:xfrm>
            <a:off x="1925638" y="3087688"/>
            <a:ext cx="295275" cy="295275"/>
          </a:xfrm>
          <a:prstGeom prst="ellipse">
            <a:avLst/>
          </a:prstGeom>
          <a:solidFill>
            <a:srgbClr val="81A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34" name="Oval 594"/>
          <p:cNvSpPr>
            <a:spLocks noChangeArrowheads="1"/>
          </p:cNvSpPr>
          <p:nvPr/>
        </p:nvSpPr>
        <p:spPr bwMode="auto">
          <a:xfrm>
            <a:off x="1928813" y="3090863"/>
            <a:ext cx="285750" cy="285750"/>
          </a:xfrm>
          <a:prstGeom prst="ellipse">
            <a:avLst/>
          </a:prstGeom>
          <a:solidFill>
            <a:srgbClr val="83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35" name="Oval 595"/>
          <p:cNvSpPr>
            <a:spLocks noChangeArrowheads="1"/>
          </p:cNvSpPr>
          <p:nvPr/>
        </p:nvSpPr>
        <p:spPr bwMode="auto">
          <a:xfrm>
            <a:off x="1931988" y="3094038"/>
            <a:ext cx="277812" cy="277812"/>
          </a:xfrm>
          <a:prstGeom prst="ellipse">
            <a:avLst/>
          </a:prstGeom>
          <a:solidFill>
            <a:srgbClr val="85B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36" name="Oval 596"/>
          <p:cNvSpPr>
            <a:spLocks noChangeArrowheads="1"/>
          </p:cNvSpPr>
          <p:nvPr/>
        </p:nvSpPr>
        <p:spPr bwMode="auto">
          <a:xfrm>
            <a:off x="1935163" y="3097213"/>
            <a:ext cx="268287" cy="268287"/>
          </a:xfrm>
          <a:prstGeom prst="ellipse">
            <a:avLst/>
          </a:prstGeom>
          <a:solidFill>
            <a:srgbClr val="87B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37" name="Oval 597"/>
          <p:cNvSpPr>
            <a:spLocks noChangeArrowheads="1"/>
          </p:cNvSpPr>
          <p:nvPr/>
        </p:nvSpPr>
        <p:spPr bwMode="auto">
          <a:xfrm>
            <a:off x="1938338" y="3098800"/>
            <a:ext cx="260350" cy="261938"/>
          </a:xfrm>
          <a:prstGeom prst="ellipse">
            <a:avLst/>
          </a:prstGeom>
          <a:solidFill>
            <a:srgbClr val="8AB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38" name="Oval 598"/>
          <p:cNvSpPr>
            <a:spLocks noChangeArrowheads="1"/>
          </p:cNvSpPr>
          <p:nvPr/>
        </p:nvSpPr>
        <p:spPr bwMode="auto">
          <a:xfrm>
            <a:off x="1939925" y="3101975"/>
            <a:ext cx="252413" cy="252413"/>
          </a:xfrm>
          <a:prstGeom prst="ellipse">
            <a:avLst/>
          </a:prstGeom>
          <a:solidFill>
            <a:srgbClr val="8CB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39" name="Oval 599"/>
          <p:cNvSpPr>
            <a:spLocks noChangeArrowheads="1"/>
          </p:cNvSpPr>
          <p:nvPr/>
        </p:nvSpPr>
        <p:spPr bwMode="auto">
          <a:xfrm>
            <a:off x="1943100" y="3105150"/>
            <a:ext cx="242888" cy="242888"/>
          </a:xfrm>
          <a:prstGeom prst="ellipse">
            <a:avLst/>
          </a:prstGeom>
          <a:solidFill>
            <a:srgbClr val="8EB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40" name="Oval 600"/>
          <p:cNvSpPr>
            <a:spLocks noChangeArrowheads="1"/>
          </p:cNvSpPr>
          <p:nvPr/>
        </p:nvSpPr>
        <p:spPr bwMode="auto">
          <a:xfrm>
            <a:off x="1946275" y="3108325"/>
            <a:ext cx="234950" cy="234950"/>
          </a:xfrm>
          <a:prstGeom prst="ellipse">
            <a:avLst/>
          </a:prstGeom>
          <a:solidFill>
            <a:srgbClr val="90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41" name="Oval 601"/>
          <p:cNvSpPr>
            <a:spLocks noChangeArrowheads="1"/>
          </p:cNvSpPr>
          <p:nvPr/>
        </p:nvSpPr>
        <p:spPr bwMode="auto">
          <a:xfrm>
            <a:off x="1949450" y="3111500"/>
            <a:ext cx="225425" cy="225425"/>
          </a:xfrm>
          <a:prstGeom prst="ellipse">
            <a:avLst/>
          </a:prstGeom>
          <a:solidFill>
            <a:srgbClr val="92C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42" name="Oval 602"/>
          <p:cNvSpPr>
            <a:spLocks noChangeArrowheads="1"/>
          </p:cNvSpPr>
          <p:nvPr/>
        </p:nvSpPr>
        <p:spPr bwMode="auto">
          <a:xfrm>
            <a:off x="1952625" y="3113088"/>
            <a:ext cx="217488" cy="219075"/>
          </a:xfrm>
          <a:prstGeom prst="ellipse">
            <a:avLst/>
          </a:prstGeom>
          <a:solidFill>
            <a:srgbClr val="95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43" name="Oval 603"/>
          <p:cNvSpPr>
            <a:spLocks noChangeArrowheads="1"/>
          </p:cNvSpPr>
          <p:nvPr/>
        </p:nvSpPr>
        <p:spPr bwMode="auto">
          <a:xfrm>
            <a:off x="1954213" y="3116263"/>
            <a:ext cx="209550" cy="209550"/>
          </a:xfrm>
          <a:prstGeom prst="ellipse">
            <a:avLst/>
          </a:prstGeom>
          <a:solidFill>
            <a:srgbClr val="97C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44" name="Oval 604"/>
          <p:cNvSpPr>
            <a:spLocks noChangeArrowheads="1"/>
          </p:cNvSpPr>
          <p:nvPr/>
        </p:nvSpPr>
        <p:spPr bwMode="auto">
          <a:xfrm>
            <a:off x="1957388" y="3119438"/>
            <a:ext cx="200025" cy="200025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45" name="Oval 605"/>
          <p:cNvSpPr>
            <a:spLocks noChangeArrowheads="1"/>
          </p:cNvSpPr>
          <p:nvPr/>
        </p:nvSpPr>
        <p:spPr bwMode="auto">
          <a:xfrm>
            <a:off x="1960563" y="3122613"/>
            <a:ext cx="192087" cy="192087"/>
          </a:xfrm>
          <a:prstGeom prst="ellipse">
            <a:avLst/>
          </a:prstGeom>
          <a:solidFill>
            <a:srgbClr val="9ACD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46" name="Oval 606"/>
          <p:cNvSpPr>
            <a:spLocks noChangeArrowheads="1"/>
          </p:cNvSpPr>
          <p:nvPr/>
        </p:nvSpPr>
        <p:spPr bwMode="auto">
          <a:xfrm>
            <a:off x="1963738" y="3125788"/>
            <a:ext cx="182562" cy="182562"/>
          </a:xfrm>
          <a:prstGeom prst="ellipse">
            <a:avLst/>
          </a:prstGeom>
          <a:solidFill>
            <a:srgbClr val="9CCD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47" name="Oval 607"/>
          <p:cNvSpPr>
            <a:spLocks noChangeArrowheads="1"/>
          </p:cNvSpPr>
          <p:nvPr/>
        </p:nvSpPr>
        <p:spPr bwMode="auto">
          <a:xfrm>
            <a:off x="1966913" y="3127375"/>
            <a:ext cx="174625" cy="174625"/>
          </a:xfrm>
          <a:prstGeom prst="ellipse">
            <a:avLst/>
          </a:prstGeom>
          <a:solidFill>
            <a:srgbClr val="9DCE0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48" name="Oval 608"/>
          <p:cNvSpPr>
            <a:spLocks noChangeArrowheads="1"/>
          </p:cNvSpPr>
          <p:nvPr/>
        </p:nvSpPr>
        <p:spPr bwMode="auto">
          <a:xfrm>
            <a:off x="1968500" y="3130550"/>
            <a:ext cx="166688" cy="166688"/>
          </a:xfrm>
          <a:prstGeom prst="ellipse">
            <a:avLst/>
          </a:prstGeom>
          <a:solidFill>
            <a:srgbClr val="9FC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49" name="Oval 609"/>
          <p:cNvSpPr>
            <a:spLocks noChangeArrowheads="1"/>
          </p:cNvSpPr>
          <p:nvPr/>
        </p:nvSpPr>
        <p:spPr bwMode="auto">
          <a:xfrm>
            <a:off x="1971675" y="3133725"/>
            <a:ext cx="157163" cy="157163"/>
          </a:xfrm>
          <a:prstGeom prst="ellipse">
            <a:avLst/>
          </a:prstGeom>
          <a:solidFill>
            <a:srgbClr val="A0D0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0" name="Oval 610"/>
          <p:cNvSpPr>
            <a:spLocks noChangeArrowheads="1"/>
          </p:cNvSpPr>
          <p:nvPr/>
        </p:nvSpPr>
        <p:spPr bwMode="auto">
          <a:xfrm>
            <a:off x="1974850" y="3136900"/>
            <a:ext cx="149225" cy="149225"/>
          </a:xfrm>
          <a:prstGeom prst="ellipse">
            <a:avLst/>
          </a:prstGeom>
          <a:solidFill>
            <a:srgbClr val="A2D0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1" name="Oval 611"/>
          <p:cNvSpPr>
            <a:spLocks noChangeArrowheads="1"/>
          </p:cNvSpPr>
          <p:nvPr/>
        </p:nvSpPr>
        <p:spPr bwMode="auto">
          <a:xfrm>
            <a:off x="1978025" y="3140075"/>
            <a:ext cx="139700" cy="139700"/>
          </a:xfrm>
          <a:prstGeom prst="ellipse">
            <a:avLst/>
          </a:prstGeom>
          <a:solidFill>
            <a:srgbClr val="A3D1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2" name="Oval 612"/>
          <p:cNvSpPr>
            <a:spLocks noChangeArrowheads="1"/>
          </p:cNvSpPr>
          <p:nvPr/>
        </p:nvSpPr>
        <p:spPr bwMode="auto">
          <a:xfrm>
            <a:off x="1981200" y="3143250"/>
            <a:ext cx="131763" cy="130175"/>
          </a:xfrm>
          <a:prstGeom prst="ellipse">
            <a:avLst/>
          </a:prstGeom>
          <a:solidFill>
            <a:srgbClr val="A5D2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3" name="Oval 613"/>
          <p:cNvSpPr>
            <a:spLocks noChangeArrowheads="1"/>
          </p:cNvSpPr>
          <p:nvPr/>
        </p:nvSpPr>
        <p:spPr bwMode="auto">
          <a:xfrm>
            <a:off x="1982788" y="3144838"/>
            <a:ext cx="123825" cy="123825"/>
          </a:xfrm>
          <a:prstGeom prst="ellipse">
            <a:avLst/>
          </a:prstGeom>
          <a:solidFill>
            <a:srgbClr val="A6D3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4" name="Oval 614"/>
          <p:cNvSpPr>
            <a:spLocks noChangeArrowheads="1"/>
          </p:cNvSpPr>
          <p:nvPr/>
        </p:nvSpPr>
        <p:spPr bwMode="auto">
          <a:xfrm>
            <a:off x="1985963" y="3148013"/>
            <a:ext cx="114300" cy="114300"/>
          </a:xfrm>
          <a:prstGeom prst="ellipse">
            <a:avLst/>
          </a:prstGeom>
          <a:solidFill>
            <a:srgbClr val="A8D32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5" name="Oval 615"/>
          <p:cNvSpPr>
            <a:spLocks noChangeArrowheads="1"/>
          </p:cNvSpPr>
          <p:nvPr/>
        </p:nvSpPr>
        <p:spPr bwMode="auto">
          <a:xfrm>
            <a:off x="1989138" y="3151188"/>
            <a:ext cx="106362" cy="106362"/>
          </a:xfrm>
          <a:prstGeom prst="ellipse">
            <a:avLst/>
          </a:prstGeom>
          <a:solidFill>
            <a:srgbClr val="A9D42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6" name="Oval 616"/>
          <p:cNvSpPr>
            <a:spLocks noChangeArrowheads="1"/>
          </p:cNvSpPr>
          <p:nvPr/>
        </p:nvSpPr>
        <p:spPr bwMode="auto">
          <a:xfrm>
            <a:off x="1992313" y="3154363"/>
            <a:ext cx="96837" cy="96837"/>
          </a:xfrm>
          <a:prstGeom prst="ellipse">
            <a:avLst/>
          </a:prstGeom>
          <a:solidFill>
            <a:srgbClr val="ABD5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7" name="Oval 617"/>
          <p:cNvSpPr>
            <a:spLocks noChangeArrowheads="1"/>
          </p:cNvSpPr>
          <p:nvPr/>
        </p:nvSpPr>
        <p:spPr bwMode="auto">
          <a:xfrm>
            <a:off x="1995488" y="3157538"/>
            <a:ext cx="88900" cy="87312"/>
          </a:xfrm>
          <a:prstGeom prst="ellipse">
            <a:avLst/>
          </a:prstGeom>
          <a:solidFill>
            <a:srgbClr val="ACD6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8" name="Oval 618"/>
          <p:cNvSpPr>
            <a:spLocks noChangeArrowheads="1"/>
          </p:cNvSpPr>
          <p:nvPr/>
        </p:nvSpPr>
        <p:spPr bwMode="auto">
          <a:xfrm>
            <a:off x="1997075" y="3159125"/>
            <a:ext cx="80963" cy="80963"/>
          </a:xfrm>
          <a:prstGeom prst="ellipse">
            <a:avLst/>
          </a:prstGeom>
          <a:solidFill>
            <a:srgbClr val="AED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9" name="Oval 619"/>
          <p:cNvSpPr>
            <a:spLocks noChangeArrowheads="1"/>
          </p:cNvSpPr>
          <p:nvPr/>
        </p:nvSpPr>
        <p:spPr bwMode="auto">
          <a:xfrm>
            <a:off x="2000250" y="3162300"/>
            <a:ext cx="71438" cy="71438"/>
          </a:xfrm>
          <a:prstGeom prst="ellipse">
            <a:avLst/>
          </a:prstGeom>
          <a:solidFill>
            <a:srgbClr val="AFD73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60" name="Oval 620"/>
          <p:cNvSpPr>
            <a:spLocks noChangeArrowheads="1"/>
          </p:cNvSpPr>
          <p:nvPr/>
        </p:nvSpPr>
        <p:spPr bwMode="auto">
          <a:xfrm>
            <a:off x="2003425" y="3165475"/>
            <a:ext cx="63500" cy="63500"/>
          </a:xfrm>
          <a:prstGeom prst="ellipse">
            <a:avLst/>
          </a:prstGeom>
          <a:solidFill>
            <a:srgbClr val="B0D8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61" name="Oval 621"/>
          <p:cNvSpPr>
            <a:spLocks noChangeArrowheads="1"/>
          </p:cNvSpPr>
          <p:nvPr/>
        </p:nvSpPr>
        <p:spPr bwMode="auto">
          <a:xfrm>
            <a:off x="2006600" y="3168650"/>
            <a:ext cx="53975" cy="53975"/>
          </a:xfrm>
          <a:prstGeom prst="ellipse">
            <a:avLst/>
          </a:prstGeom>
          <a:solidFill>
            <a:srgbClr val="B2D83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62" name="Oval 622"/>
          <p:cNvSpPr>
            <a:spLocks noChangeArrowheads="1"/>
          </p:cNvSpPr>
          <p:nvPr/>
        </p:nvSpPr>
        <p:spPr bwMode="auto">
          <a:xfrm>
            <a:off x="2009775" y="3171825"/>
            <a:ext cx="46038" cy="44450"/>
          </a:xfrm>
          <a:prstGeom prst="ellipse">
            <a:avLst/>
          </a:prstGeom>
          <a:solidFill>
            <a:srgbClr val="B3D9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63" name="Oval 623"/>
          <p:cNvSpPr>
            <a:spLocks noChangeArrowheads="1"/>
          </p:cNvSpPr>
          <p:nvPr/>
        </p:nvSpPr>
        <p:spPr bwMode="auto">
          <a:xfrm>
            <a:off x="2011363" y="3173413"/>
            <a:ext cx="38100" cy="38100"/>
          </a:xfrm>
          <a:prstGeom prst="ellipse">
            <a:avLst/>
          </a:prstGeom>
          <a:solidFill>
            <a:srgbClr val="B5DA4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64" name="Oval 624"/>
          <p:cNvSpPr>
            <a:spLocks noChangeArrowheads="1"/>
          </p:cNvSpPr>
          <p:nvPr/>
        </p:nvSpPr>
        <p:spPr bwMode="auto">
          <a:xfrm>
            <a:off x="2014538" y="3176588"/>
            <a:ext cx="28575" cy="28575"/>
          </a:xfrm>
          <a:prstGeom prst="ellipse">
            <a:avLst/>
          </a:prstGeom>
          <a:solidFill>
            <a:srgbClr val="B6D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65" name="Oval 625"/>
          <p:cNvSpPr>
            <a:spLocks noChangeArrowheads="1"/>
          </p:cNvSpPr>
          <p:nvPr/>
        </p:nvSpPr>
        <p:spPr bwMode="auto">
          <a:xfrm>
            <a:off x="2017713" y="3179763"/>
            <a:ext cx="20637" cy="20637"/>
          </a:xfrm>
          <a:prstGeom prst="ellipse">
            <a:avLst/>
          </a:prstGeom>
          <a:solidFill>
            <a:srgbClr val="B8DB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66" name="Oval 626"/>
          <p:cNvSpPr>
            <a:spLocks noChangeArrowheads="1"/>
          </p:cNvSpPr>
          <p:nvPr/>
        </p:nvSpPr>
        <p:spPr bwMode="auto">
          <a:xfrm>
            <a:off x="2020888" y="3182938"/>
            <a:ext cx="11112" cy="11112"/>
          </a:xfrm>
          <a:prstGeom prst="ellipse">
            <a:avLst/>
          </a:prstGeom>
          <a:solidFill>
            <a:srgbClr val="B9DC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67" name="Oval 627"/>
          <p:cNvSpPr>
            <a:spLocks noChangeArrowheads="1"/>
          </p:cNvSpPr>
          <p:nvPr/>
        </p:nvSpPr>
        <p:spPr bwMode="auto">
          <a:xfrm>
            <a:off x="1892300" y="3054350"/>
            <a:ext cx="396875" cy="396875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68" name="Oval 628"/>
          <p:cNvSpPr>
            <a:spLocks noChangeArrowheads="1"/>
          </p:cNvSpPr>
          <p:nvPr/>
        </p:nvSpPr>
        <p:spPr bwMode="auto">
          <a:xfrm>
            <a:off x="2914650" y="1333500"/>
            <a:ext cx="398463" cy="396875"/>
          </a:xfrm>
          <a:prstGeom prst="ellipse">
            <a:avLst/>
          </a:prstGeom>
          <a:solidFill>
            <a:srgbClr val="6688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69" name="Oval 629"/>
          <p:cNvSpPr>
            <a:spLocks noChangeArrowheads="1"/>
          </p:cNvSpPr>
          <p:nvPr/>
        </p:nvSpPr>
        <p:spPr bwMode="auto">
          <a:xfrm>
            <a:off x="2917825" y="1336675"/>
            <a:ext cx="388938" cy="388938"/>
          </a:xfrm>
          <a:prstGeom prst="ellipse">
            <a:avLst/>
          </a:prstGeom>
          <a:solidFill>
            <a:srgbClr val="69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70" name="Oval 630"/>
          <p:cNvSpPr>
            <a:spLocks noChangeArrowheads="1"/>
          </p:cNvSpPr>
          <p:nvPr/>
        </p:nvSpPr>
        <p:spPr bwMode="auto">
          <a:xfrm>
            <a:off x="2921000" y="1338263"/>
            <a:ext cx="381000" cy="381000"/>
          </a:xfrm>
          <a:prstGeom prst="ellipse">
            <a:avLst/>
          </a:prstGeom>
          <a:solidFill>
            <a:srgbClr val="6B8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71" name="Oval 631"/>
          <p:cNvSpPr>
            <a:spLocks noChangeArrowheads="1"/>
          </p:cNvSpPr>
          <p:nvPr/>
        </p:nvSpPr>
        <p:spPr bwMode="auto">
          <a:xfrm>
            <a:off x="2924175" y="1341438"/>
            <a:ext cx="371475" cy="373062"/>
          </a:xfrm>
          <a:prstGeom prst="ellipse">
            <a:avLst/>
          </a:prstGeom>
          <a:solidFill>
            <a:srgbClr val="6D9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72" name="Oval 632"/>
          <p:cNvSpPr>
            <a:spLocks noChangeArrowheads="1"/>
          </p:cNvSpPr>
          <p:nvPr/>
        </p:nvSpPr>
        <p:spPr bwMode="auto">
          <a:xfrm>
            <a:off x="2927350" y="1344613"/>
            <a:ext cx="363538" cy="363537"/>
          </a:xfrm>
          <a:prstGeom prst="ellipse">
            <a:avLst/>
          </a:prstGeom>
          <a:solidFill>
            <a:srgbClr val="6F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73" name="Oval 633"/>
          <p:cNvSpPr>
            <a:spLocks noChangeArrowheads="1"/>
          </p:cNvSpPr>
          <p:nvPr/>
        </p:nvSpPr>
        <p:spPr bwMode="auto">
          <a:xfrm>
            <a:off x="2928938" y="1347788"/>
            <a:ext cx="355600" cy="354012"/>
          </a:xfrm>
          <a:prstGeom prst="ellipse">
            <a:avLst/>
          </a:prstGeom>
          <a:solidFill>
            <a:srgbClr val="71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74" name="Oval 634"/>
          <p:cNvSpPr>
            <a:spLocks noChangeArrowheads="1"/>
          </p:cNvSpPr>
          <p:nvPr/>
        </p:nvSpPr>
        <p:spPr bwMode="auto">
          <a:xfrm>
            <a:off x="2932113" y="1350963"/>
            <a:ext cx="346075" cy="346075"/>
          </a:xfrm>
          <a:prstGeom prst="ellipse">
            <a:avLst/>
          </a:prstGeom>
          <a:solidFill>
            <a:srgbClr val="749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75" name="Oval 635"/>
          <p:cNvSpPr>
            <a:spLocks noChangeArrowheads="1"/>
          </p:cNvSpPr>
          <p:nvPr/>
        </p:nvSpPr>
        <p:spPr bwMode="auto">
          <a:xfrm>
            <a:off x="2935288" y="1352550"/>
            <a:ext cx="338137" cy="338138"/>
          </a:xfrm>
          <a:prstGeom prst="ellipse">
            <a:avLst/>
          </a:prstGeom>
          <a:solidFill>
            <a:srgbClr val="769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76" name="Oval 636"/>
          <p:cNvSpPr>
            <a:spLocks noChangeArrowheads="1"/>
          </p:cNvSpPr>
          <p:nvPr/>
        </p:nvSpPr>
        <p:spPr bwMode="auto">
          <a:xfrm>
            <a:off x="2938463" y="1355725"/>
            <a:ext cx="328612" cy="330200"/>
          </a:xfrm>
          <a:prstGeom prst="ellipse">
            <a:avLst/>
          </a:prstGeom>
          <a:solidFill>
            <a:srgbClr val="78A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77" name="Oval 637"/>
          <p:cNvSpPr>
            <a:spLocks noChangeArrowheads="1"/>
          </p:cNvSpPr>
          <p:nvPr/>
        </p:nvSpPr>
        <p:spPr bwMode="auto">
          <a:xfrm>
            <a:off x="2941638" y="1358900"/>
            <a:ext cx="320675" cy="320675"/>
          </a:xfrm>
          <a:prstGeom prst="ellipse">
            <a:avLst/>
          </a:prstGeom>
          <a:solidFill>
            <a:srgbClr val="7AA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78" name="Oval 638"/>
          <p:cNvSpPr>
            <a:spLocks noChangeArrowheads="1"/>
          </p:cNvSpPr>
          <p:nvPr/>
        </p:nvSpPr>
        <p:spPr bwMode="auto">
          <a:xfrm>
            <a:off x="2943225" y="1362075"/>
            <a:ext cx="312738" cy="311150"/>
          </a:xfrm>
          <a:prstGeom prst="ellipse">
            <a:avLst/>
          </a:prstGeom>
          <a:solidFill>
            <a:srgbClr val="7CA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79" name="Oval 639"/>
          <p:cNvSpPr>
            <a:spLocks noChangeArrowheads="1"/>
          </p:cNvSpPr>
          <p:nvPr/>
        </p:nvSpPr>
        <p:spPr bwMode="auto">
          <a:xfrm>
            <a:off x="2946400" y="1365250"/>
            <a:ext cx="303213" cy="303213"/>
          </a:xfrm>
          <a:prstGeom prst="ellipse">
            <a:avLst/>
          </a:prstGeom>
          <a:solidFill>
            <a:srgbClr val="7FA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80" name="Oval 640"/>
          <p:cNvSpPr>
            <a:spLocks noChangeArrowheads="1"/>
          </p:cNvSpPr>
          <p:nvPr/>
        </p:nvSpPr>
        <p:spPr bwMode="auto">
          <a:xfrm>
            <a:off x="2949575" y="1366838"/>
            <a:ext cx="295275" cy="295275"/>
          </a:xfrm>
          <a:prstGeom prst="ellipse">
            <a:avLst/>
          </a:prstGeom>
          <a:solidFill>
            <a:srgbClr val="81A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81" name="Oval 641"/>
          <p:cNvSpPr>
            <a:spLocks noChangeArrowheads="1"/>
          </p:cNvSpPr>
          <p:nvPr/>
        </p:nvSpPr>
        <p:spPr bwMode="auto">
          <a:xfrm>
            <a:off x="2952750" y="1370013"/>
            <a:ext cx="285750" cy="287337"/>
          </a:xfrm>
          <a:prstGeom prst="ellipse">
            <a:avLst/>
          </a:prstGeom>
          <a:solidFill>
            <a:srgbClr val="83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82" name="Oval 642"/>
          <p:cNvSpPr>
            <a:spLocks noChangeArrowheads="1"/>
          </p:cNvSpPr>
          <p:nvPr/>
        </p:nvSpPr>
        <p:spPr bwMode="auto">
          <a:xfrm>
            <a:off x="2955925" y="1373188"/>
            <a:ext cx="277813" cy="277812"/>
          </a:xfrm>
          <a:prstGeom prst="ellipse">
            <a:avLst/>
          </a:prstGeom>
          <a:solidFill>
            <a:srgbClr val="85B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83" name="Oval 643"/>
          <p:cNvSpPr>
            <a:spLocks noChangeArrowheads="1"/>
          </p:cNvSpPr>
          <p:nvPr/>
        </p:nvSpPr>
        <p:spPr bwMode="auto">
          <a:xfrm>
            <a:off x="2957513" y="1376363"/>
            <a:ext cx="269875" cy="268287"/>
          </a:xfrm>
          <a:prstGeom prst="ellipse">
            <a:avLst/>
          </a:prstGeom>
          <a:solidFill>
            <a:srgbClr val="87B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84" name="Oval 644"/>
          <p:cNvSpPr>
            <a:spLocks noChangeArrowheads="1"/>
          </p:cNvSpPr>
          <p:nvPr/>
        </p:nvSpPr>
        <p:spPr bwMode="auto">
          <a:xfrm>
            <a:off x="2960688" y="1379538"/>
            <a:ext cx="260350" cy="260350"/>
          </a:xfrm>
          <a:prstGeom prst="ellipse">
            <a:avLst/>
          </a:prstGeom>
          <a:solidFill>
            <a:srgbClr val="8AB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85" name="Oval 645"/>
          <p:cNvSpPr>
            <a:spLocks noChangeArrowheads="1"/>
          </p:cNvSpPr>
          <p:nvPr/>
        </p:nvSpPr>
        <p:spPr bwMode="auto">
          <a:xfrm>
            <a:off x="2963863" y="1381125"/>
            <a:ext cx="252412" cy="252413"/>
          </a:xfrm>
          <a:prstGeom prst="ellipse">
            <a:avLst/>
          </a:prstGeom>
          <a:solidFill>
            <a:srgbClr val="8CB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86" name="Oval 646"/>
          <p:cNvSpPr>
            <a:spLocks noChangeArrowheads="1"/>
          </p:cNvSpPr>
          <p:nvPr/>
        </p:nvSpPr>
        <p:spPr bwMode="auto">
          <a:xfrm>
            <a:off x="2967038" y="1384300"/>
            <a:ext cx="242887" cy="244475"/>
          </a:xfrm>
          <a:prstGeom prst="ellipse">
            <a:avLst/>
          </a:prstGeom>
          <a:solidFill>
            <a:srgbClr val="8EB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87" name="Oval 647"/>
          <p:cNvSpPr>
            <a:spLocks noChangeArrowheads="1"/>
          </p:cNvSpPr>
          <p:nvPr/>
        </p:nvSpPr>
        <p:spPr bwMode="auto">
          <a:xfrm>
            <a:off x="2970213" y="1387475"/>
            <a:ext cx="234950" cy="234950"/>
          </a:xfrm>
          <a:prstGeom prst="ellipse">
            <a:avLst/>
          </a:prstGeom>
          <a:solidFill>
            <a:srgbClr val="90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88" name="Oval 648"/>
          <p:cNvSpPr>
            <a:spLocks noChangeArrowheads="1"/>
          </p:cNvSpPr>
          <p:nvPr/>
        </p:nvSpPr>
        <p:spPr bwMode="auto">
          <a:xfrm>
            <a:off x="2971800" y="1390650"/>
            <a:ext cx="227013" cy="225425"/>
          </a:xfrm>
          <a:prstGeom prst="ellipse">
            <a:avLst/>
          </a:prstGeom>
          <a:solidFill>
            <a:srgbClr val="92C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89" name="Oval 649"/>
          <p:cNvSpPr>
            <a:spLocks noChangeArrowheads="1"/>
          </p:cNvSpPr>
          <p:nvPr/>
        </p:nvSpPr>
        <p:spPr bwMode="auto">
          <a:xfrm>
            <a:off x="2974975" y="1393825"/>
            <a:ext cx="217488" cy="217488"/>
          </a:xfrm>
          <a:prstGeom prst="ellipse">
            <a:avLst/>
          </a:prstGeom>
          <a:solidFill>
            <a:srgbClr val="95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90" name="Oval 650"/>
          <p:cNvSpPr>
            <a:spLocks noChangeArrowheads="1"/>
          </p:cNvSpPr>
          <p:nvPr/>
        </p:nvSpPr>
        <p:spPr bwMode="auto">
          <a:xfrm>
            <a:off x="2978150" y="1395413"/>
            <a:ext cx="209550" cy="209550"/>
          </a:xfrm>
          <a:prstGeom prst="ellipse">
            <a:avLst/>
          </a:prstGeom>
          <a:solidFill>
            <a:srgbClr val="97C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91" name="Oval 651"/>
          <p:cNvSpPr>
            <a:spLocks noChangeArrowheads="1"/>
          </p:cNvSpPr>
          <p:nvPr/>
        </p:nvSpPr>
        <p:spPr bwMode="auto">
          <a:xfrm>
            <a:off x="2981325" y="1398588"/>
            <a:ext cx="200025" cy="201612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92" name="Oval 652"/>
          <p:cNvSpPr>
            <a:spLocks noChangeArrowheads="1"/>
          </p:cNvSpPr>
          <p:nvPr/>
        </p:nvSpPr>
        <p:spPr bwMode="auto">
          <a:xfrm>
            <a:off x="2984500" y="1401763"/>
            <a:ext cx="192088" cy="192087"/>
          </a:xfrm>
          <a:prstGeom prst="ellipse">
            <a:avLst/>
          </a:prstGeom>
          <a:solidFill>
            <a:srgbClr val="9ACD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93" name="Oval 653"/>
          <p:cNvSpPr>
            <a:spLocks noChangeArrowheads="1"/>
          </p:cNvSpPr>
          <p:nvPr/>
        </p:nvSpPr>
        <p:spPr bwMode="auto">
          <a:xfrm>
            <a:off x="2987675" y="1404938"/>
            <a:ext cx="182563" cy="182562"/>
          </a:xfrm>
          <a:prstGeom prst="ellipse">
            <a:avLst/>
          </a:prstGeom>
          <a:solidFill>
            <a:srgbClr val="9CCD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94" name="Oval 654"/>
          <p:cNvSpPr>
            <a:spLocks noChangeArrowheads="1"/>
          </p:cNvSpPr>
          <p:nvPr/>
        </p:nvSpPr>
        <p:spPr bwMode="auto">
          <a:xfrm>
            <a:off x="2989263" y="1408113"/>
            <a:ext cx="174625" cy="174625"/>
          </a:xfrm>
          <a:prstGeom prst="ellipse">
            <a:avLst/>
          </a:prstGeom>
          <a:solidFill>
            <a:srgbClr val="9DCE0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95" name="Oval 655"/>
          <p:cNvSpPr>
            <a:spLocks noChangeArrowheads="1"/>
          </p:cNvSpPr>
          <p:nvPr/>
        </p:nvSpPr>
        <p:spPr bwMode="auto">
          <a:xfrm>
            <a:off x="2992438" y="1409700"/>
            <a:ext cx="166687" cy="166688"/>
          </a:xfrm>
          <a:prstGeom prst="ellipse">
            <a:avLst/>
          </a:prstGeom>
          <a:solidFill>
            <a:srgbClr val="9FC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96" name="Oval 656"/>
          <p:cNvSpPr>
            <a:spLocks noChangeArrowheads="1"/>
          </p:cNvSpPr>
          <p:nvPr/>
        </p:nvSpPr>
        <p:spPr bwMode="auto">
          <a:xfrm>
            <a:off x="2995613" y="1412875"/>
            <a:ext cx="157162" cy="157163"/>
          </a:xfrm>
          <a:prstGeom prst="ellipse">
            <a:avLst/>
          </a:prstGeom>
          <a:solidFill>
            <a:srgbClr val="A0D0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97" name="Oval 657"/>
          <p:cNvSpPr>
            <a:spLocks noChangeArrowheads="1"/>
          </p:cNvSpPr>
          <p:nvPr/>
        </p:nvSpPr>
        <p:spPr bwMode="auto">
          <a:xfrm>
            <a:off x="2998788" y="1416050"/>
            <a:ext cx="147637" cy="149225"/>
          </a:xfrm>
          <a:prstGeom prst="ellipse">
            <a:avLst/>
          </a:prstGeom>
          <a:solidFill>
            <a:srgbClr val="A2D0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98" name="Oval 658"/>
          <p:cNvSpPr>
            <a:spLocks noChangeArrowheads="1"/>
          </p:cNvSpPr>
          <p:nvPr/>
        </p:nvSpPr>
        <p:spPr bwMode="auto">
          <a:xfrm>
            <a:off x="3001963" y="1419225"/>
            <a:ext cx="139700" cy="139700"/>
          </a:xfrm>
          <a:prstGeom prst="ellipse">
            <a:avLst/>
          </a:prstGeom>
          <a:solidFill>
            <a:srgbClr val="A3D1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99" name="Oval 659"/>
          <p:cNvSpPr>
            <a:spLocks noChangeArrowheads="1"/>
          </p:cNvSpPr>
          <p:nvPr/>
        </p:nvSpPr>
        <p:spPr bwMode="auto">
          <a:xfrm>
            <a:off x="3003550" y="1422400"/>
            <a:ext cx="131763" cy="131763"/>
          </a:xfrm>
          <a:prstGeom prst="ellipse">
            <a:avLst/>
          </a:prstGeom>
          <a:solidFill>
            <a:srgbClr val="A5D2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00" name="Oval 660"/>
          <p:cNvSpPr>
            <a:spLocks noChangeArrowheads="1"/>
          </p:cNvSpPr>
          <p:nvPr/>
        </p:nvSpPr>
        <p:spPr bwMode="auto">
          <a:xfrm>
            <a:off x="3006725" y="1425575"/>
            <a:ext cx="123825" cy="122238"/>
          </a:xfrm>
          <a:prstGeom prst="ellipse">
            <a:avLst/>
          </a:prstGeom>
          <a:solidFill>
            <a:srgbClr val="A6D3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01" name="Oval 661"/>
          <p:cNvSpPr>
            <a:spLocks noChangeArrowheads="1"/>
          </p:cNvSpPr>
          <p:nvPr/>
        </p:nvSpPr>
        <p:spPr bwMode="auto">
          <a:xfrm>
            <a:off x="3009900" y="1427163"/>
            <a:ext cx="114300" cy="114300"/>
          </a:xfrm>
          <a:prstGeom prst="ellipse">
            <a:avLst/>
          </a:prstGeom>
          <a:solidFill>
            <a:srgbClr val="A8D32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02" name="Oval 662"/>
          <p:cNvSpPr>
            <a:spLocks noChangeArrowheads="1"/>
          </p:cNvSpPr>
          <p:nvPr/>
        </p:nvSpPr>
        <p:spPr bwMode="auto">
          <a:xfrm>
            <a:off x="3013075" y="1430338"/>
            <a:ext cx="104775" cy="106362"/>
          </a:xfrm>
          <a:prstGeom prst="ellipse">
            <a:avLst/>
          </a:prstGeom>
          <a:solidFill>
            <a:srgbClr val="A9D42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03" name="Oval 663"/>
          <p:cNvSpPr>
            <a:spLocks noChangeArrowheads="1"/>
          </p:cNvSpPr>
          <p:nvPr/>
        </p:nvSpPr>
        <p:spPr bwMode="auto">
          <a:xfrm>
            <a:off x="3016250" y="1433513"/>
            <a:ext cx="96838" cy="96837"/>
          </a:xfrm>
          <a:prstGeom prst="ellipse">
            <a:avLst/>
          </a:prstGeom>
          <a:solidFill>
            <a:srgbClr val="ABD5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04" name="Oval 664"/>
          <p:cNvSpPr>
            <a:spLocks noChangeArrowheads="1"/>
          </p:cNvSpPr>
          <p:nvPr/>
        </p:nvSpPr>
        <p:spPr bwMode="auto">
          <a:xfrm>
            <a:off x="3017838" y="1436688"/>
            <a:ext cx="88900" cy="88900"/>
          </a:xfrm>
          <a:prstGeom prst="ellipse">
            <a:avLst/>
          </a:prstGeom>
          <a:solidFill>
            <a:srgbClr val="ACD6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05" name="Oval 665"/>
          <p:cNvSpPr>
            <a:spLocks noChangeArrowheads="1"/>
          </p:cNvSpPr>
          <p:nvPr/>
        </p:nvSpPr>
        <p:spPr bwMode="auto">
          <a:xfrm>
            <a:off x="3021013" y="1439863"/>
            <a:ext cx="80962" cy="79375"/>
          </a:xfrm>
          <a:prstGeom prst="ellipse">
            <a:avLst/>
          </a:prstGeom>
          <a:solidFill>
            <a:srgbClr val="AED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06" name="Oval 666"/>
          <p:cNvSpPr>
            <a:spLocks noChangeArrowheads="1"/>
          </p:cNvSpPr>
          <p:nvPr/>
        </p:nvSpPr>
        <p:spPr bwMode="auto">
          <a:xfrm>
            <a:off x="3024188" y="1441450"/>
            <a:ext cx="71437" cy="71438"/>
          </a:xfrm>
          <a:prstGeom prst="ellipse">
            <a:avLst/>
          </a:prstGeom>
          <a:solidFill>
            <a:srgbClr val="AFD73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07" name="Oval 667"/>
          <p:cNvSpPr>
            <a:spLocks noChangeArrowheads="1"/>
          </p:cNvSpPr>
          <p:nvPr/>
        </p:nvSpPr>
        <p:spPr bwMode="auto">
          <a:xfrm>
            <a:off x="3027363" y="1444625"/>
            <a:ext cx="61912" cy="63500"/>
          </a:xfrm>
          <a:prstGeom prst="ellipse">
            <a:avLst/>
          </a:prstGeom>
          <a:solidFill>
            <a:srgbClr val="B0D8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08" name="Oval 668"/>
          <p:cNvSpPr>
            <a:spLocks noChangeArrowheads="1"/>
          </p:cNvSpPr>
          <p:nvPr/>
        </p:nvSpPr>
        <p:spPr bwMode="auto">
          <a:xfrm>
            <a:off x="3030538" y="1447800"/>
            <a:ext cx="53975" cy="53975"/>
          </a:xfrm>
          <a:prstGeom prst="ellipse">
            <a:avLst/>
          </a:prstGeom>
          <a:solidFill>
            <a:srgbClr val="B2D83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09" name="Oval 669"/>
          <p:cNvSpPr>
            <a:spLocks noChangeArrowheads="1"/>
          </p:cNvSpPr>
          <p:nvPr/>
        </p:nvSpPr>
        <p:spPr bwMode="auto">
          <a:xfrm>
            <a:off x="3032125" y="1450975"/>
            <a:ext cx="46038" cy="46038"/>
          </a:xfrm>
          <a:prstGeom prst="ellipse">
            <a:avLst/>
          </a:prstGeom>
          <a:solidFill>
            <a:srgbClr val="B3D9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10" name="Oval 670"/>
          <p:cNvSpPr>
            <a:spLocks noChangeArrowheads="1"/>
          </p:cNvSpPr>
          <p:nvPr/>
        </p:nvSpPr>
        <p:spPr bwMode="auto">
          <a:xfrm>
            <a:off x="3035300" y="1454150"/>
            <a:ext cx="38100" cy="36513"/>
          </a:xfrm>
          <a:prstGeom prst="ellipse">
            <a:avLst/>
          </a:prstGeom>
          <a:solidFill>
            <a:srgbClr val="B5DA4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11" name="Oval 671"/>
          <p:cNvSpPr>
            <a:spLocks noChangeArrowheads="1"/>
          </p:cNvSpPr>
          <p:nvPr/>
        </p:nvSpPr>
        <p:spPr bwMode="auto">
          <a:xfrm>
            <a:off x="3038475" y="1455738"/>
            <a:ext cx="28575" cy="28575"/>
          </a:xfrm>
          <a:prstGeom prst="ellipse">
            <a:avLst/>
          </a:prstGeom>
          <a:solidFill>
            <a:srgbClr val="B6D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12" name="Oval 672"/>
          <p:cNvSpPr>
            <a:spLocks noChangeArrowheads="1"/>
          </p:cNvSpPr>
          <p:nvPr/>
        </p:nvSpPr>
        <p:spPr bwMode="auto">
          <a:xfrm>
            <a:off x="3041650" y="1458913"/>
            <a:ext cx="19050" cy="20637"/>
          </a:xfrm>
          <a:prstGeom prst="ellipse">
            <a:avLst/>
          </a:prstGeom>
          <a:solidFill>
            <a:srgbClr val="B8DB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13" name="Oval 673"/>
          <p:cNvSpPr>
            <a:spLocks noChangeArrowheads="1"/>
          </p:cNvSpPr>
          <p:nvPr/>
        </p:nvSpPr>
        <p:spPr bwMode="auto">
          <a:xfrm>
            <a:off x="3044825" y="1462088"/>
            <a:ext cx="11113" cy="11112"/>
          </a:xfrm>
          <a:prstGeom prst="ellipse">
            <a:avLst/>
          </a:prstGeom>
          <a:solidFill>
            <a:srgbClr val="B9DC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14" name="Oval 674"/>
          <p:cNvSpPr>
            <a:spLocks noChangeArrowheads="1"/>
          </p:cNvSpPr>
          <p:nvPr/>
        </p:nvSpPr>
        <p:spPr bwMode="auto">
          <a:xfrm>
            <a:off x="2914650" y="1333500"/>
            <a:ext cx="398463" cy="396875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15" name="Rectangle 675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16" name="Rectangle 676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17" name="Rectangle 677"/>
          <p:cNvSpPr>
            <a:spLocks noChangeArrowheads="1"/>
          </p:cNvSpPr>
          <p:nvPr/>
        </p:nvSpPr>
        <p:spPr bwMode="auto">
          <a:xfrm>
            <a:off x="3397250" y="1436688"/>
            <a:ext cx="636588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Украина</a:t>
            </a:r>
            <a:endParaRPr lang="ru-RU"/>
          </a:p>
        </p:txBody>
      </p:sp>
      <p:sp>
        <p:nvSpPr>
          <p:cNvPr id="10918" name="Rectangle 678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19" name="Rectangle 679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20" name="Rectangle 680"/>
          <p:cNvSpPr>
            <a:spLocks noChangeArrowheads="1"/>
          </p:cNvSpPr>
          <p:nvPr/>
        </p:nvSpPr>
        <p:spPr bwMode="auto">
          <a:xfrm>
            <a:off x="1476375" y="2852738"/>
            <a:ext cx="874713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Узбекистан</a:t>
            </a:r>
            <a:endParaRPr lang="ru-RU"/>
          </a:p>
        </p:txBody>
      </p:sp>
      <p:sp>
        <p:nvSpPr>
          <p:cNvPr id="10921" name="Rectangle 681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22" name="Rectangle 682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23" name="Rectangle 683"/>
          <p:cNvSpPr>
            <a:spLocks noChangeArrowheads="1"/>
          </p:cNvSpPr>
          <p:nvPr/>
        </p:nvSpPr>
        <p:spPr bwMode="auto">
          <a:xfrm>
            <a:off x="1827213" y="4743450"/>
            <a:ext cx="1000125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Таджикистан</a:t>
            </a:r>
            <a:endParaRPr lang="ru-RU"/>
          </a:p>
        </p:txBody>
      </p:sp>
      <p:sp>
        <p:nvSpPr>
          <p:cNvPr id="10924" name="Rectangle 684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25" name="Rectangle 685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26" name="Rectangle 686"/>
          <p:cNvSpPr>
            <a:spLocks noChangeArrowheads="1"/>
          </p:cNvSpPr>
          <p:nvPr/>
        </p:nvSpPr>
        <p:spPr bwMode="auto">
          <a:xfrm>
            <a:off x="8013700" y="1955800"/>
            <a:ext cx="547688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Россия</a:t>
            </a:r>
            <a:endParaRPr lang="ru-RU"/>
          </a:p>
        </p:txBody>
      </p:sp>
      <p:sp>
        <p:nvSpPr>
          <p:cNvPr id="10927" name="Rectangle 687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28" name="Rectangle 688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29" name="Rectangle 689"/>
          <p:cNvSpPr>
            <a:spLocks noChangeArrowheads="1"/>
          </p:cNvSpPr>
          <p:nvPr/>
        </p:nvSpPr>
        <p:spPr bwMode="auto">
          <a:xfrm>
            <a:off x="2478088" y="3802063"/>
            <a:ext cx="784225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Молдавия</a:t>
            </a:r>
            <a:endParaRPr lang="ru-RU"/>
          </a:p>
        </p:txBody>
      </p:sp>
      <p:sp>
        <p:nvSpPr>
          <p:cNvPr id="10930" name="Rectangle 690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31" name="Rectangle 691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32" name="Rectangle 692"/>
          <p:cNvSpPr>
            <a:spLocks noChangeArrowheads="1"/>
          </p:cNvSpPr>
          <p:nvPr/>
        </p:nvSpPr>
        <p:spPr bwMode="auto">
          <a:xfrm>
            <a:off x="1562100" y="4233863"/>
            <a:ext cx="909993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 smtClean="0">
                <a:solidFill>
                  <a:srgbClr val="000000"/>
                </a:solidFill>
              </a:rPr>
              <a:t>Кыргызстан</a:t>
            </a:r>
            <a:endParaRPr lang="ru-RU" dirty="0"/>
          </a:p>
        </p:txBody>
      </p:sp>
      <p:sp>
        <p:nvSpPr>
          <p:cNvPr id="10933" name="Rectangle 693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34" name="Rectangle 694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35" name="Rectangle 695"/>
          <p:cNvSpPr>
            <a:spLocks noChangeArrowheads="1"/>
          </p:cNvSpPr>
          <p:nvPr/>
        </p:nvSpPr>
        <p:spPr bwMode="auto">
          <a:xfrm>
            <a:off x="6372225" y="3284538"/>
            <a:ext cx="781050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Казахстан</a:t>
            </a:r>
            <a:endParaRPr lang="ru-RU"/>
          </a:p>
        </p:txBody>
      </p:sp>
      <p:sp>
        <p:nvSpPr>
          <p:cNvPr id="10936" name="Rectangle 696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37" name="Rectangle 697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38" name="Rectangle 698"/>
          <p:cNvSpPr>
            <a:spLocks noChangeArrowheads="1"/>
          </p:cNvSpPr>
          <p:nvPr/>
        </p:nvSpPr>
        <p:spPr bwMode="auto">
          <a:xfrm>
            <a:off x="3059113" y="3357563"/>
            <a:ext cx="520700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Грузия</a:t>
            </a:r>
            <a:endParaRPr lang="ru-RU"/>
          </a:p>
        </p:txBody>
      </p:sp>
      <p:sp>
        <p:nvSpPr>
          <p:cNvPr id="10939" name="Rectangle 699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40" name="Rectangle 700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41" name="Rectangle 701"/>
          <p:cNvSpPr>
            <a:spLocks noChangeArrowheads="1"/>
          </p:cNvSpPr>
          <p:nvPr/>
        </p:nvSpPr>
        <p:spPr bwMode="auto">
          <a:xfrm>
            <a:off x="4532313" y="2751138"/>
            <a:ext cx="909637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Белоруссия</a:t>
            </a:r>
            <a:endParaRPr lang="ru-RU"/>
          </a:p>
        </p:txBody>
      </p:sp>
      <p:sp>
        <p:nvSpPr>
          <p:cNvPr id="10942" name="Rectangle 702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43" name="Rectangle 703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44" name="Rectangle 704"/>
          <p:cNvSpPr>
            <a:spLocks noChangeArrowheads="1"/>
          </p:cNvSpPr>
          <p:nvPr/>
        </p:nvSpPr>
        <p:spPr bwMode="auto">
          <a:xfrm>
            <a:off x="2962275" y="2778125"/>
            <a:ext cx="679450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Армения</a:t>
            </a:r>
            <a:endParaRPr lang="ru-RU"/>
          </a:p>
        </p:txBody>
      </p:sp>
      <p:sp>
        <p:nvSpPr>
          <p:cNvPr id="10945" name="Rectangle 705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46" name="Rectangle 706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947" name="Rectangle 707"/>
          <p:cNvSpPr>
            <a:spLocks noChangeArrowheads="1"/>
          </p:cNvSpPr>
          <p:nvPr/>
        </p:nvSpPr>
        <p:spPr bwMode="auto">
          <a:xfrm>
            <a:off x="5011738" y="3219450"/>
            <a:ext cx="1039812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Азербайджан</a:t>
            </a:r>
            <a:endParaRPr lang="ru-RU"/>
          </a:p>
        </p:txBody>
      </p:sp>
      <p:sp>
        <p:nvSpPr>
          <p:cNvPr id="10948" name="Rectangle 708"/>
          <p:cNvSpPr>
            <a:spLocks noChangeArrowheads="1"/>
          </p:cNvSpPr>
          <p:nvPr/>
        </p:nvSpPr>
        <p:spPr bwMode="auto">
          <a:xfrm>
            <a:off x="846138" y="5475288"/>
            <a:ext cx="2936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-5%</a:t>
            </a:r>
            <a:endParaRPr lang="ru-RU"/>
          </a:p>
        </p:txBody>
      </p:sp>
      <p:sp>
        <p:nvSpPr>
          <p:cNvPr id="10949" name="Rectangle 709"/>
          <p:cNvSpPr>
            <a:spLocks noChangeArrowheads="1"/>
          </p:cNvSpPr>
          <p:nvPr/>
        </p:nvSpPr>
        <p:spPr bwMode="auto">
          <a:xfrm>
            <a:off x="903288" y="4995863"/>
            <a:ext cx="238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0%</a:t>
            </a:r>
            <a:endParaRPr lang="ru-RU"/>
          </a:p>
        </p:txBody>
      </p:sp>
      <p:sp>
        <p:nvSpPr>
          <p:cNvPr id="10950" name="Rectangle 710"/>
          <p:cNvSpPr>
            <a:spLocks noChangeArrowheads="1"/>
          </p:cNvSpPr>
          <p:nvPr/>
        </p:nvSpPr>
        <p:spPr bwMode="auto">
          <a:xfrm>
            <a:off x="903288" y="4518025"/>
            <a:ext cx="238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5%</a:t>
            </a:r>
            <a:endParaRPr lang="ru-RU"/>
          </a:p>
        </p:txBody>
      </p:sp>
      <p:sp>
        <p:nvSpPr>
          <p:cNvPr id="10951" name="Rectangle 711"/>
          <p:cNvSpPr>
            <a:spLocks noChangeArrowheads="1"/>
          </p:cNvSpPr>
          <p:nvPr/>
        </p:nvSpPr>
        <p:spPr bwMode="auto">
          <a:xfrm>
            <a:off x="809625" y="4038600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10%</a:t>
            </a:r>
            <a:endParaRPr lang="ru-RU"/>
          </a:p>
        </p:txBody>
      </p:sp>
      <p:sp>
        <p:nvSpPr>
          <p:cNvPr id="10952" name="Rectangle 712"/>
          <p:cNvSpPr>
            <a:spLocks noChangeArrowheads="1"/>
          </p:cNvSpPr>
          <p:nvPr/>
        </p:nvSpPr>
        <p:spPr bwMode="auto">
          <a:xfrm>
            <a:off x="809625" y="3560763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15%</a:t>
            </a:r>
            <a:endParaRPr lang="ru-RU"/>
          </a:p>
        </p:txBody>
      </p:sp>
      <p:sp>
        <p:nvSpPr>
          <p:cNvPr id="10953" name="Rectangle 713"/>
          <p:cNvSpPr>
            <a:spLocks noChangeArrowheads="1"/>
          </p:cNvSpPr>
          <p:nvPr/>
        </p:nvSpPr>
        <p:spPr bwMode="auto">
          <a:xfrm>
            <a:off x="809625" y="3081338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20%</a:t>
            </a:r>
            <a:endParaRPr lang="ru-RU"/>
          </a:p>
        </p:txBody>
      </p:sp>
      <p:sp>
        <p:nvSpPr>
          <p:cNvPr id="10954" name="Rectangle 714"/>
          <p:cNvSpPr>
            <a:spLocks noChangeArrowheads="1"/>
          </p:cNvSpPr>
          <p:nvPr/>
        </p:nvSpPr>
        <p:spPr bwMode="auto">
          <a:xfrm>
            <a:off x="809625" y="2603500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25%</a:t>
            </a:r>
            <a:endParaRPr lang="ru-RU"/>
          </a:p>
        </p:txBody>
      </p:sp>
      <p:sp>
        <p:nvSpPr>
          <p:cNvPr id="10955" name="Rectangle 715"/>
          <p:cNvSpPr>
            <a:spLocks noChangeArrowheads="1"/>
          </p:cNvSpPr>
          <p:nvPr/>
        </p:nvSpPr>
        <p:spPr bwMode="auto">
          <a:xfrm>
            <a:off x="809625" y="2124075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30%</a:t>
            </a:r>
            <a:endParaRPr lang="ru-RU"/>
          </a:p>
        </p:txBody>
      </p:sp>
      <p:sp>
        <p:nvSpPr>
          <p:cNvPr id="10956" name="Rectangle 716"/>
          <p:cNvSpPr>
            <a:spLocks noChangeArrowheads="1"/>
          </p:cNvSpPr>
          <p:nvPr/>
        </p:nvSpPr>
        <p:spPr bwMode="auto">
          <a:xfrm>
            <a:off x="809625" y="1644650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35%</a:t>
            </a:r>
            <a:endParaRPr lang="ru-RU"/>
          </a:p>
        </p:txBody>
      </p:sp>
      <p:sp>
        <p:nvSpPr>
          <p:cNvPr id="10957" name="Rectangle 717"/>
          <p:cNvSpPr>
            <a:spLocks noChangeArrowheads="1"/>
          </p:cNvSpPr>
          <p:nvPr/>
        </p:nvSpPr>
        <p:spPr bwMode="auto">
          <a:xfrm>
            <a:off x="809625" y="1165225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40%</a:t>
            </a:r>
            <a:endParaRPr lang="ru-RU"/>
          </a:p>
        </p:txBody>
      </p:sp>
      <p:sp>
        <p:nvSpPr>
          <p:cNvPr id="10958" name="Rectangle 718"/>
          <p:cNvSpPr>
            <a:spLocks noChangeArrowheads="1"/>
          </p:cNvSpPr>
          <p:nvPr/>
        </p:nvSpPr>
        <p:spPr bwMode="auto">
          <a:xfrm>
            <a:off x="1225550" y="571817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</a:t>
            </a:r>
            <a:endParaRPr lang="ru-RU"/>
          </a:p>
        </p:txBody>
      </p:sp>
      <p:sp>
        <p:nvSpPr>
          <p:cNvPr id="10959" name="Rectangle 719"/>
          <p:cNvSpPr>
            <a:spLocks noChangeArrowheads="1"/>
          </p:cNvSpPr>
          <p:nvPr/>
        </p:nvSpPr>
        <p:spPr bwMode="auto">
          <a:xfrm>
            <a:off x="2314575" y="571817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2000</a:t>
            </a:r>
            <a:endParaRPr lang="ru-RU"/>
          </a:p>
        </p:txBody>
      </p:sp>
      <p:sp>
        <p:nvSpPr>
          <p:cNvPr id="10960" name="Rectangle 720"/>
          <p:cNvSpPr>
            <a:spLocks noChangeArrowheads="1"/>
          </p:cNvSpPr>
          <p:nvPr/>
        </p:nvSpPr>
        <p:spPr bwMode="auto">
          <a:xfrm>
            <a:off x="3540125" y="571817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4000</a:t>
            </a:r>
            <a:endParaRPr lang="ru-RU"/>
          </a:p>
        </p:txBody>
      </p:sp>
      <p:sp>
        <p:nvSpPr>
          <p:cNvPr id="10961" name="Rectangle 721"/>
          <p:cNvSpPr>
            <a:spLocks noChangeArrowheads="1"/>
          </p:cNvSpPr>
          <p:nvPr/>
        </p:nvSpPr>
        <p:spPr bwMode="auto">
          <a:xfrm>
            <a:off x="4768850" y="571817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6000</a:t>
            </a:r>
            <a:endParaRPr lang="ru-RU"/>
          </a:p>
        </p:txBody>
      </p:sp>
      <p:sp>
        <p:nvSpPr>
          <p:cNvPr id="10963" name="Rectangle 723"/>
          <p:cNvSpPr>
            <a:spLocks noChangeArrowheads="1"/>
          </p:cNvSpPr>
          <p:nvPr/>
        </p:nvSpPr>
        <p:spPr bwMode="auto">
          <a:xfrm>
            <a:off x="5997575" y="571817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8000</a:t>
            </a:r>
            <a:endParaRPr lang="ru-RU"/>
          </a:p>
        </p:txBody>
      </p:sp>
      <p:sp>
        <p:nvSpPr>
          <p:cNvPr id="10964" name="Rectangle 724"/>
          <p:cNvSpPr>
            <a:spLocks noChangeArrowheads="1"/>
          </p:cNvSpPr>
          <p:nvPr/>
        </p:nvSpPr>
        <p:spPr bwMode="auto">
          <a:xfrm>
            <a:off x="7178675" y="5718175"/>
            <a:ext cx="460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10000</a:t>
            </a:r>
            <a:endParaRPr lang="ru-RU"/>
          </a:p>
        </p:txBody>
      </p:sp>
      <p:sp>
        <p:nvSpPr>
          <p:cNvPr id="10965" name="Rectangle 725"/>
          <p:cNvSpPr>
            <a:spLocks noChangeArrowheads="1"/>
          </p:cNvSpPr>
          <p:nvPr/>
        </p:nvSpPr>
        <p:spPr bwMode="auto">
          <a:xfrm>
            <a:off x="8405813" y="5718175"/>
            <a:ext cx="460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12000</a:t>
            </a:r>
            <a:endParaRPr lang="ru-RU"/>
          </a:p>
        </p:txBody>
      </p:sp>
      <p:sp>
        <p:nvSpPr>
          <p:cNvPr id="10966" name="Rectangle 726"/>
          <p:cNvSpPr>
            <a:spLocks noChangeArrowheads="1"/>
          </p:cNvSpPr>
          <p:nvPr/>
        </p:nvSpPr>
        <p:spPr bwMode="auto">
          <a:xfrm>
            <a:off x="2647950" y="5995988"/>
            <a:ext cx="4565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ВВП на душу населения, USD, данные МВФ на 2010 год</a:t>
            </a:r>
            <a:endParaRPr lang="ru-RU"/>
          </a:p>
        </p:txBody>
      </p:sp>
      <p:sp>
        <p:nvSpPr>
          <p:cNvPr id="10967" name="Rectangle 727"/>
          <p:cNvSpPr>
            <a:spLocks noChangeArrowheads="1"/>
          </p:cNvSpPr>
          <p:nvPr/>
        </p:nvSpPr>
        <p:spPr bwMode="auto">
          <a:xfrm rot="16200000">
            <a:off x="-1414525" y="3309921"/>
            <a:ext cx="41038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b="1" dirty="0">
                <a:solidFill>
                  <a:srgbClr val="000000"/>
                </a:solidFill>
              </a:rPr>
              <a:t>Доля склонных к автономному развитию страны</a:t>
            </a:r>
            <a:endParaRPr lang="ru-RU" sz="1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98725" y="1404938"/>
            <a:ext cx="3834606" cy="3698875"/>
          </a:xfrm>
          <a:prstGeom prst="line">
            <a:avLst/>
          </a:prstGeom>
          <a:ln w="12700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023593" y="59651"/>
            <a:ext cx="794102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Индекс развития человеческого потенциала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и АВТОНОМНОСТЬ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271588" y="1262063"/>
            <a:ext cx="743585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271588" y="5572125"/>
            <a:ext cx="74358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1271588" y="4614863"/>
            <a:ext cx="743585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271588" y="4135438"/>
            <a:ext cx="743585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271588" y="3657600"/>
            <a:ext cx="74358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1271588" y="3178175"/>
            <a:ext cx="74358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1271588" y="2698750"/>
            <a:ext cx="74358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1271588" y="2219325"/>
            <a:ext cx="74358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1271588" y="1741488"/>
            <a:ext cx="743585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1271588" y="1262063"/>
            <a:ext cx="743585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2098675" y="1262063"/>
            <a:ext cx="1588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2924175" y="1262063"/>
            <a:ext cx="1588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3749675" y="1262063"/>
            <a:ext cx="1588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4575175" y="1262063"/>
            <a:ext cx="1588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5403850" y="1262063"/>
            <a:ext cx="1588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6229350" y="1262063"/>
            <a:ext cx="1588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7054850" y="1262063"/>
            <a:ext cx="1588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7880350" y="1262063"/>
            <a:ext cx="1588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8707438" y="1262063"/>
            <a:ext cx="1587" cy="4310062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1271588" y="1262063"/>
            <a:ext cx="7435850" cy="431006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1271588" y="1262063"/>
            <a:ext cx="1587" cy="43100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1220788" y="55721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>
            <a:off x="1220788" y="50927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>
            <a:off x="1220788" y="46148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1220788" y="413543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>
            <a:off x="1220788" y="36576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>
            <a:off x="1220788" y="317817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>
            <a:off x="1220788" y="26987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1" name="Line 35"/>
          <p:cNvSpPr>
            <a:spLocks noChangeShapeType="1"/>
          </p:cNvSpPr>
          <p:nvPr/>
        </p:nvSpPr>
        <p:spPr bwMode="auto">
          <a:xfrm>
            <a:off x="1220788" y="22193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1220788" y="17414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1220788" y="12620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>
            <a:off x="1271588" y="5092700"/>
            <a:ext cx="7435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5" name="Line 39"/>
          <p:cNvSpPr>
            <a:spLocks noChangeShapeType="1"/>
          </p:cNvSpPr>
          <p:nvPr/>
        </p:nvSpPr>
        <p:spPr bwMode="auto">
          <a:xfrm flipV="1">
            <a:off x="1271588" y="5092700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 flipV="1">
            <a:off x="2098675" y="5092700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 flipV="1">
            <a:off x="2924175" y="5092700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 flipV="1">
            <a:off x="3749675" y="5092700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 flipV="1">
            <a:off x="4575175" y="5092700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0" name="Line 44"/>
          <p:cNvSpPr>
            <a:spLocks noChangeShapeType="1"/>
          </p:cNvSpPr>
          <p:nvPr/>
        </p:nvSpPr>
        <p:spPr bwMode="auto">
          <a:xfrm flipV="1">
            <a:off x="5403850" y="5092700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1" name="Line 45"/>
          <p:cNvSpPr>
            <a:spLocks noChangeShapeType="1"/>
          </p:cNvSpPr>
          <p:nvPr/>
        </p:nvSpPr>
        <p:spPr bwMode="auto">
          <a:xfrm flipV="1">
            <a:off x="6229350" y="5092700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2" name="Line 46"/>
          <p:cNvSpPr>
            <a:spLocks noChangeShapeType="1"/>
          </p:cNvSpPr>
          <p:nvPr/>
        </p:nvSpPr>
        <p:spPr bwMode="auto">
          <a:xfrm flipV="1">
            <a:off x="7054850" y="5092700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V="1">
            <a:off x="7880350" y="5092700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4" name="Line 48"/>
          <p:cNvSpPr>
            <a:spLocks noChangeShapeType="1"/>
          </p:cNvSpPr>
          <p:nvPr/>
        </p:nvSpPr>
        <p:spPr bwMode="auto">
          <a:xfrm flipV="1">
            <a:off x="8707438" y="5092700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5" name="Oval 49"/>
          <p:cNvSpPr>
            <a:spLocks noChangeArrowheads="1"/>
          </p:cNvSpPr>
          <p:nvPr/>
        </p:nvSpPr>
        <p:spPr bwMode="auto">
          <a:xfrm>
            <a:off x="5203825" y="3027363"/>
            <a:ext cx="398463" cy="398462"/>
          </a:xfrm>
          <a:prstGeom prst="ellipse">
            <a:avLst/>
          </a:prstGeom>
          <a:solidFill>
            <a:srgbClr val="2244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6" name="Oval 50"/>
          <p:cNvSpPr>
            <a:spLocks noChangeArrowheads="1"/>
          </p:cNvSpPr>
          <p:nvPr/>
        </p:nvSpPr>
        <p:spPr bwMode="auto">
          <a:xfrm>
            <a:off x="5207000" y="3030538"/>
            <a:ext cx="388938" cy="388937"/>
          </a:xfrm>
          <a:prstGeom prst="ellipse">
            <a:avLst/>
          </a:prstGeom>
          <a:solidFill>
            <a:srgbClr val="2346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7" name="Oval 51"/>
          <p:cNvSpPr>
            <a:spLocks noChangeArrowheads="1"/>
          </p:cNvSpPr>
          <p:nvPr/>
        </p:nvSpPr>
        <p:spPr bwMode="auto">
          <a:xfrm>
            <a:off x="5210175" y="3032125"/>
            <a:ext cx="381000" cy="381000"/>
          </a:xfrm>
          <a:prstGeom prst="ellipse">
            <a:avLst/>
          </a:prstGeom>
          <a:solidFill>
            <a:srgbClr val="2447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8" name="Oval 52"/>
          <p:cNvSpPr>
            <a:spLocks noChangeArrowheads="1"/>
          </p:cNvSpPr>
          <p:nvPr/>
        </p:nvSpPr>
        <p:spPr bwMode="auto">
          <a:xfrm>
            <a:off x="5213350" y="3035300"/>
            <a:ext cx="371475" cy="373063"/>
          </a:xfrm>
          <a:prstGeom prst="ellipse">
            <a:avLst/>
          </a:prstGeom>
          <a:solidFill>
            <a:srgbClr val="2449B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9" name="Oval 53"/>
          <p:cNvSpPr>
            <a:spLocks noChangeArrowheads="1"/>
          </p:cNvSpPr>
          <p:nvPr/>
        </p:nvSpPr>
        <p:spPr bwMode="auto">
          <a:xfrm>
            <a:off x="5214938" y="3038475"/>
            <a:ext cx="363537" cy="363538"/>
          </a:xfrm>
          <a:prstGeom prst="ellipse">
            <a:avLst/>
          </a:prstGeom>
          <a:solidFill>
            <a:srgbClr val="254AB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0" name="Oval 54"/>
          <p:cNvSpPr>
            <a:spLocks noChangeArrowheads="1"/>
          </p:cNvSpPr>
          <p:nvPr/>
        </p:nvSpPr>
        <p:spPr bwMode="auto">
          <a:xfrm>
            <a:off x="5218113" y="3041650"/>
            <a:ext cx="355600" cy="355600"/>
          </a:xfrm>
          <a:prstGeom prst="ellipse">
            <a:avLst/>
          </a:prstGeom>
          <a:solidFill>
            <a:srgbClr val="264C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1" name="Oval 55"/>
          <p:cNvSpPr>
            <a:spLocks noChangeArrowheads="1"/>
          </p:cNvSpPr>
          <p:nvPr/>
        </p:nvSpPr>
        <p:spPr bwMode="auto">
          <a:xfrm>
            <a:off x="5221288" y="3044825"/>
            <a:ext cx="346075" cy="346075"/>
          </a:xfrm>
          <a:prstGeom prst="ellipse">
            <a:avLst/>
          </a:prstGeom>
          <a:solidFill>
            <a:srgbClr val="274DC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2" name="Oval 56"/>
          <p:cNvSpPr>
            <a:spLocks noChangeArrowheads="1"/>
          </p:cNvSpPr>
          <p:nvPr/>
        </p:nvSpPr>
        <p:spPr bwMode="auto">
          <a:xfrm>
            <a:off x="5224463" y="3046413"/>
            <a:ext cx="338137" cy="338137"/>
          </a:xfrm>
          <a:prstGeom prst="ellipse">
            <a:avLst/>
          </a:prstGeom>
          <a:solidFill>
            <a:srgbClr val="274FC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3" name="Oval 57"/>
          <p:cNvSpPr>
            <a:spLocks noChangeArrowheads="1"/>
          </p:cNvSpPr>
          <p:nvPr/>
        </p:nvSpPr>
        <p:spPr bwMode="auto">
          <a:xfrm>
            <a:off x="5227638" y="3049588"/>
            <a:ext cx="328612" cy="330200"/>
          </a:xfrm>
          <a:prstGeom prst="ellipse">
            <a:avLst/>
          </a:prstGeom>
          <a:solidFill>
            <a:srgbClr val="2850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4" name="Oval 58"/>
          <p:cNvSpPr>
            <a:spLocks noChangeArrowheads="1"/>
          </p:cNvSpPr>
          <p:nvPr/>
        </p:nvSpPr>
        <p:spPr bwMode="auto">
          <a:xfrm>
            <a:off x="5229225" y="3052763"/>
            <a:ext cx="320675" cy="320675"/>
          </a:xfrm>
          <a:prstGeom prst="ellipse">
            <a:avLst/>
          </a:prstGeom>
          <a:solidFill>
            <a:srgbClr val="2951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5" name="Oval 59"/>
          <p:cNvSpPr>
            <a:spLocks noChangeArrowheads="1"/>
          </p:cNvSpPr>
          <p:nvPr/>
        </p:nvSpPr>
        <p:spPr bwMode="auto">
          <a:xfrm>
            <a:off x="5232400" y="3055938"/>
            <a:ext cx="312738" cy="312737"/>
          </a:xfrm>
          <a:prstGeom prst="ellipse">
            <a:avLst/>
          </a:prstGeom>
          <a:solidFill>
            <a:srgbClr val="2953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6" name="Oval 60"/>
          <p:cNvSpPr>
            <a:spLocks noChangeArrowheads="1"/>
          </p:cNvSpPr>
          <p:nvPr/>
        </p:nvSpPr>
        <p:spPr bwMode="auto">
          <a:xfrm>
            <a:off x="5235575" y="3059113"/>
            <a:ext cx="303213" cy="303212"/>
          </a:xfrm>
          <a:prstGeom prst="ellipse">
            <a:avLst/>
          </a:prstGeom>
          <a:solidFill>
            <a:srgbClr val="2A54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7" name="Oval 61"/>
          <p:cNvSpPr>
            <a:spLocks noChangeArrowheads="1"/>
          </p:cNvSpPr>
          <p:nvPr/>
        </p:nvSpPr>
        <p:spPr bwMode="auto">
          <a:xfrm>
            <a:off x="5238750" y="3060700"/>
            <a:ext cx="295275" cy="295275"/>
          </a:xfrm>
          <a:prstGeom prst="ellipse">
            <a:avLst/>
          </a:prstGeom>
          <a:solidFill>
            <a:srgbClr val="2B56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8" name="Oval 62"/>
          <p:cNvSpPr>
            <a:spLocks noChangeArrowheads="1"/>
          </p:cNvSpPr>
          <p:nvPr/>
        </p:nvSpPr>
        <p:spPr bwMode="auto">
          <a:xfrm>
            <a:off x="5241925" y="3063875"/>
            <a:ext cx="285750" cy="287338"/>
          </a:xfrm>
          <a:prstGeom prst="ellipse">
            <a:avLst/>
          </a:prstGeom>
          <a:solidFill>
            <a:srgbClr val="2C5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9" name="Oval 63"/>
          <p:cNvSpPr>
            <a:spLocks noChangeArrowheads="1"/>
          </p:cNvSpPr>
          <p:nvPr/>
        </p:nvSpPr>
        <p:spPr bwMode="auto">
          <a:xfrm>
            <a:off x="5243513" y="3067050"/>
            <a:ext cx="277812" cy="277813"/>
          </a:xfrm>
          <a:prstGeom prst="ellipse">
            <a:avLst/>
          </a:prstGeom>
          <a:solidFill>
            <a:srgbClr val="2C59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80" name="Oval 64"/>
          <p:cNvSpPr>
            <a:spLocks noChangeArrowheads="1"/>
          </p:cNvSpPr>
          <p:nvPr/>
        </p:nvSpPr>
        <p:spPr bwMode="auto">
          <a:xfrm>
            <a:off x="5246688" y="3070225"/>
            <a:ext cx="269875" cy="268288"/>
          </a:xfrm>
          <a:prstGeom prst="ellipse">
            <a:avLst/>
          </a:prstGeom>
          <a:solidFill>
            <a:srgbClr val="2D5A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81" name="Oval 65"/>
          <p:cNvSpPr>
            <a:spLocks noChangeArrowheads="1"/>
          </p:cNvSpPr>
          <p:nvPr/>
        </p:nvSpPr>
        <p:spPr bwMode="auto">
          <a:xfrm>
            <a:off x="5249863" y="3073400"/>
            <a:ext cx="260350" cy="260350"/>
          </a:xfrm>
          <a:prstGeom prst="ellipse">
            <a:avLst/>
          </a:prstGeom>
          <a:solidFill>
            <a:srgbClr val="2E5C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82" name="Oval 66"/>
          <p:cNvSpPr>
            <a:spLocks noChangeArrowheads="1"/>
          </p:cNvSpPr>
          <p:nvPr/>
        </p:nvSpPr>
        <p:spPr bwMode="auto">
          <a:xfrm>
            <a:off x="5253038" y="3076575"/>
            <a:ext cx="252412" cy="250825"/>
          </a:xfrm>
          <a:prstGeom prst="ellipse">
            <a:avLst/>
          </a:prstGeom>
          <a:solidFill>
            <a:srgbClr val="2F5DE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83" name="Oval 67"/>
          <p:cNvSpPr>
            <a:spLocks noChangeArrowheads="1"/>
          </p:cNvSpPr>
          <p:nvPr/>
        </p:nvSpPr>
        <p:spPr bwMode="auto">
          <a:xfrm>
            <a:off x="5256213" y="3078163"/>
            <a:ext cx="242887" cy="244475"/>
          </a:xfrm>
          <a:prstGeom prst="ellipse">
            <a:avLst/>
          </a:prstGeom>
          <a:solidFill>
            <a:srgbClr val="2F5FE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84" name="Oval 68"/>
          <p:cNvSpPr>
            <a:spLocks noChangeArrowheads="1"/>
          </p:cNvSpPr>
          <p:nvPr/>
        </p:nvSpPr>
        <p:spPr bwMode="auto">
          <a:xfrm>
            <a:off x="5257800" y="3081338"/>
            <a:ext cx="234950" cy="234950"/>
          </a:xfrm>
          <a:prstGeom prst="ellipse">
            <a:avLst/>
          </a:prstGeom>
          <a:solidFill>
            <a:srgbClr val="306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85" name="Oval 69"/>
          <p:cNvSpPr>
            <a:spLocks noChangeArrowheads="1"/>
          </p:cNvSpPr>
          <p:nvPr/>
        </p:nvSpPr>
        <p:spPr bwMode="auto">
          <a:xfrm>
            <a:off x="5260975" y="3084513"/>
            <a:ext cx="227013" cy="225425"/>
          </a:xfrm>
          <a:prstGeom prst="ellipse">
            <a:avLst/>
          </a:prstGeom>
          <a:solidFill>
            <a:srgbClr val="3162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86" name="Oval 70"/>
          <p:cNvSpPr>
            <a:spLocks noChangeArrowheads="1"/>
          </p:cNvSpPr>
          <p:nvPr/>
        </p:nvSpPr>
        <p:spPr bwMode="auto">
          <a:xfrm>
            <a:off x="5264150" y="3087688"/>
            <a:ext cx="217488" cy="217487"/>
          </a:xfrm>
          <a:prstGeom prst="ellipse">
            <a:avLst/>
          </a:prstGeom>
          <a:solidFill>
            <a:srgbClr val="3263F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87" name="Oval 71"/>
          <p:cNvSpPr>
            <a:spLocks noChangeArrowheads="1"/>
          </p:cNvSpPr>
          <p:nvPr/>
        </p:nvSpPr>
        <p:spPr bwMode="auto">
          <a:xfrm>
            <a:off x="5267325" y="3090863"/>
            <a:ext cx="209550" cy="207962"/>
          </a:xfrm>
          <a:prstGeom prst="ellipse">
            <a:avLst/>
          </a:prstGeom>
          <a:solidFill>
            <a:srgbClr val="3265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88" name="Oval 72"/>
          <p:cNvSpPr>
            <a:spLocks noChangeArrowheads="1"/>
          </p:cNvSpPr>
          <p:nvPr/>
        </p:nvSpPr>
        <p:spPr bwMode="auto">
          <a:xfrm>
            <a:off x="5270500" y="3092450"/>
            <a:ext cx="200025" cy="201613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89" name="Oval 73"/>
          <p:cNvSpPr>
            <a:spLocks noChangeArrowheads="1"/>
          </p:cNvSpPr>
          <p:nvPr/>
        </p:nvSpPr>
        <p:spPr bwMode="auto">
          <a:xfrm>
            <a:off x="5273675" y="3095625"/>
            <a:ext cx="190500" cy="192088"/>
          </a:xfrm>
          <a:prstGeom prst="ellipse">
            <a:avLst/>
          </a:prstGeom>
          <a:solidFill>
            <a:srgbClr val="36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90" name="Oval 74"/>
          <p:cNvSpPr>
            <a:spLocks noChangeArrowheads="1"/>
          </p:cNvSpPr>
          <p:nvPr/>
        </p:nvSpPr>
        <p:spPr bwMode="auto">
          <a:xfrm>
            <a:off x="5275263" y="3098800"/>
            <a:ext cx="184150" cy="182563"/>
          </a:xfrm>
          <a:prstGeom prst="ellipse">
            <a:avLst/>
          </a:prstGeom>
          <a:solidFill>
            <a:srgbClr val="396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91" name="Oval 75"/>
          <p:cNvSpPr>
            <a:spLocks noChangeArrowheads="1"/>
          </p:cNvSpPr>
          <p:nvPr/>
        </p:nvSpPr>
        <p:spPr bwMode="auto">
          <a:xfrm>
            <a:off x="5278438" y="3101975"/>
            <a:ext cx="174625" cy="174625"/>
          </a:xfrm>
          <a:prstGeom prst="ellipse">
            <a:avLst/>
          </a:prstGeom>
          <a:solidFill>
            <a:srgbClr val="3C6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92" name="Oval 76"/>
          <p:cNvSpPr>
            <a:spLocks noChangeArrowheads="1"/>
          </p:cNvSpPr>
          <p:nvPr/>
        </p:nvSpPr>
        <p:spPr bwMode="auto">
          <a:xfrm>
            <a:off x="5281613" y="3105150"/>
            <a:ext cx="166687" cy="165100"/>
          </a:xfrm>
          <a:prstGeom prst="ellipse">
            <a:avLst/>
          </a:prstGeom>
          <a:solidFill>
            <a:srgbClr val="3F6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93" name="Oval 77"/>
          <p:cNvSpPr>
            <a:spLocks noChangeArrowheads="1"/>
          </p:cNvSpPr>
          <p:nvPr/>
        </p:nvSpPr>
        <p:spPr bwMode="auto">
          <a:xfrm>
            <a:off x="5284788" y="3106738"/>
            <a:ext cx="157162" cy="158750"/>
          </a:xfrm>
          <a:prstGeom prst="ellipse">
            <a:avLst/>
          </a:prstGeom>
          <a:solidFill>
            <a:srgbClr val="427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94" name="Oval 78"/>
          <p:cNvSpPr>
            <a:spLocks noChangeArrowheads="1"/>
          </p:cNvSpPr>
          <p:nvPr/>
        </p:nvSpPr>
        <p:spPr bwMode="auto">
          <a:xfrm>
            <a:off x="5287963" y="3109913"/>
            <a:ext cx="147637" cy="149225"/>
          </a:xfrm>
          <a:prstGeom prst="ellipse">
            <a:avLst/>
          </a:prstGeom>
          <a:solidFill>
            <a:srgbClr val="457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95" name="Oval 79"/>
          <p:cNvSpPr>
            <a:spLocks noChangeArrowheads="1"/>
          </p:cNvSpPr>
          <p:nvPr/>
        </p:nvSpPr>
        <p:spPr bwMode="auto">
          <a:xfrm>
            <a:off x="5289550" y="3113088"/>
            <a:ext cx="141288" cy="139700"/>
          </a:xfrm>
          <a:prstGeom prst="ellipse">
            <a:avLst/>
          </a:prstGeom>
          <a:solidFill>
            <a:srgbClr val="487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96" name="Oval 80"/>
          <p:cNvSpPr>
            <a:spLocks noChangeArrowheads="1"/>
          </p:cNvSpPr>
          <p:nvPr/>
        </p:nvSpPr>
        <p:spPr bwMode="auto">
          <a:xfrm>
            <a:off x="5292725" y="3116263"/>
            <a:ext cx="131763" cy="131762"/>
          </a:xfrm>
          <a:prstGeom prst="ellipse">
            <a:avLst/>
          </a:prstGeom>
          <a:solidFill>
            <a:srgbClr val="4A7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97" name="Oval 81"/>
          <p:cNvSpPr>
            <a:spLocks noChangeArrowheads="1"/>
          </p:cNvSpPr>
          <p:nvPr/>
        </p:nvSpPr>
        <p:spPr bwMode="auto">
          <a:xfrm>
            <a:off x="5295900" y="3119438"/>
            <a:ext cx="122238" cy="122237"/>
          </a:xfrm>
          <a:prstGeom prst="ellipse">
            <a:avLst/>
          </a:prstGeom>
          <a:solidFill>
            <a:srgbClr val="4D7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98" name="Oval 82"/>
          <p:cNvSpPr>
            <a:spLocks noChangeArrowheads="1"/>
          </p:cNvSpPr>
          <p:nvPr/>
        </p:nvSpPr>
        <p:spPr bwMode="auto">
          <a:xfrm>
            <a:off x="5299075" y="3121025"/>
            <a:ext cx="114300" cy="115888"/>
          </a:xfrm>
          <a:prstGeom prst="ellipse">
            <a:avLst/>
          </a:prstGeom>
          <a:solidFill>
            <a:srgbClr val="507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99" name="Oval 83"/>
          <p:cNvSpPr>
            <a:spLocks noChangeArrowheads="1"/>
          </p:cNvSpPr>
          <p:nvPr/>
        </p:nvSpPr>
        <p:spPr bwMode="auto">
          <a:xfrm>
            <a:off x="5302250" y="3124200"/>
            <a:ext cx="104775" cy="106363"/>
          </a:xfrm>
          <a:prstGeom prst="ellipse">
            <a:avLst/>
          </a:prstGeom>
          <a:solidFill>
            <a:srgbClr val="537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00" name="Oval 84"/>
          <p:cNvSpPr>
            <a:spLocks noChangeArrowheads="1"/>
          </p:cNvSpPr>
          <p:nvPr/>
        </p:nvSpPr>
        <p:spPr bwMode="auto">
          <a:xfrm>
            <a:off x="5303838" y="3127375"/>
            <a:ext cx="98425" cy="96838"/>
          </a:xfrm>
          <a:prstGeom prst="ellipse">
            <a:avLst/>
          </a:prstGeom>
          <a:solidFill>
            <a:srgbClr val="56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01" name="Oval 85"/>
          <p:cNvSpPr>
            <a:spLocks noChangeArrowheads="1"/>
          </p:cNvSpPr>
          <p:nvPr/>
        </p:nvSpPr>
        <p:spPr bwMode="auto">
          <a:xfrm>
            <a:off x="5307013" y="3130550"/>
            <a:ext cx="88900" cy="88900"/>
          </a:xfrm>
          <a:prstGeom prst="ellipse">
            <a:avLst/>
          </a:prstGeom>
          <a:solidFill>
            <a:srgbClr val="598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02" name="Oval 86"/>
          <p:cNvSpPr>
            <a:spLocks noChangeArrowheads="1"/>
          </p:cNvSpPr>
          <p:nvPr/>
        </p:nvSpPr>
        <p:spPr bwMode="auto">
          <a:xfrm>
            <a:off x="5310188" y="3133725"/>
            <a:ext cx="79375" cy="79375"/>
          </a:xfrm>
          <a:prstGeom prst="ellipse">
            <a:avLst/>
          </a:prstGeom>
          <a:solidFill>
            <a:srgbClr val="5C8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03" name="Oval 87"/>
          <p:cNvSpPr>
            <a:spLocks noChangeArrowheads="1"/>
          </p:cNvSpPr>
          <p:nvPr/>
        </p:nvSpPr>
        <p:spPr bwMode="auto">
          <a:xfrm>
            <a:off x="5313363" y="3135313"/>
            <a:ext cx="71437" cy="71437"/>
          </a:xfrm>
          <a:prstGeom prst="ellipse">
            <a:avLst/>
          </a:prstGeom>
          <a:solidFill>
            <a:srgbClr val="5F8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04" name="Oval 88"/>
          <p:cNvSpPr>
            <a:spLocks noChangeArrowheads="1"/>
          </p:cNvSpPr>
          <p:nvPr/>
        </p:nvSpPr>
        <p:spPr bwMode="auto">
          <a:xfrm>
            <a:off x="5316538" y="3138488"/>
            <a:ext cx="61912" cy="63500"/>
          </a:xfrm>
          <a:prstGeom prst="ellipse">
            <a:avLst/>
          </a:prstGeom>
          <a:solidFill>
            <a:srgbClr val="628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05" name="Oval 89"/>
          <p:cNvSpPr>
            <a:spLocks noChangeArrowheads="1"/>
          </p:cNvSpPr>
          <p:nvPr/>
        </p:nvSpPr>
        <p:spPr bwMode="auto">
          <a:xfrm>
            <a:off x="5318125" y="3141663"/>
            <a:ext cx="55563" cy="53975"/>
          </a:xfrm>
          <a:prstGeom prst="ellipse">
            <a:avLst/>
          </a:prstGeom>
          <a:solidFill>
            <a:srgbClr val="658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06" name="Oval 90"/>
          <p:cNvSpPr>
            <a:spLocks noChangeArrowheads="1"/>
          </p:cNvSpPr>
          <p:nvPr/>
        </p:nvSpPr>
        <p:spPr bwMode="auto">
          <a:xfrm>
            <a:off x="5321300" y="3144838"/>
            <a:ext cx="46038" cy="46037"/>
          </a:xfrm>
          <a:prstGeom prst="ellipse">
            <a:avLst/>
          </a:prstGeom>
          <a:solidFill>
            <a:srgbClr val="688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07" name="Oval 91"/>
          <p:cNvSpPr>
            <a:spLocks noChangeArrowheads="1"/>
          </p:cNvSpPr>
          <p:nvPr/>
        </p:nvSpPr>
        <p:spPr bwMode="auto">
          <a:xfrm>
            <a:off x="5324475" y="3148013"/>
            <a:ext cx="36513" cy="36512"/>
          </a:xfrm>
          <a:prstGeom prst="ellipse">
            <a:avLst/>
          </a:prstGeom>
          <a:solidFill>
            <a:srgbClr val="6B9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08" name="Oval 92"/>
          <p:cNvSpPr>
            <a:spLocks noChangeArrowheads="1"/>
          </p:cNvSpPr>
          <p:nvPr/>
        </p:nvSpPr>
        <p:spPr bwMode="auto">
          <a:xfrm>
            <a:off x="5327650" y="3149600"/>
            <a:ext cx="28575" cy="28575"/>
          </a:xfrm>
          <a:prstGeom prst="ellipse">
            <a:avLst/>
          </a:prstGeom>
          <a:solidFill>
            <a:srgbClr val="6E9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09" name="Oval 93"/>
          <p:cNvSpPr>
            <a:spLocks noChangeArrowheads="1"/>
          </p:cNvSpPr>
          <p:nvPr/>
        </p:nvSpPr>
        <p:spPr bwMode="auto">
          <a:xfrm>
            <a:off x="5330825" y="3152775"/>
            <a:ext cx="19050" cy="20638"/>
          </a:xfrm>
          <a:prstGeom prst="ellipse">
            <a:avLst/>
          </a:prstGeom>
          <a:solidFill>
            <a:srgbClr val="719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10" name="Oval 94"/>
          <p:cNvSpPr>
            <a:spLocks noChangeArrowheads="1"/>
          </p:cNvSpPr>
          <p:nvPr/>
        </p:nvSpPr>
        <p:spPr bwMode="auto">
          <a:xfrm>
            <a:off x="5332413" y="3155950"/>
            <a:ext cx="12700" cy="11113"/>
          </a:xfrm>
          <a:prstGeom prst="ellipse">
            <a:avLst/>
          </a:prstGeom>
          <a:solidFill>
            <a:srgbClr val="749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11" name="Oval 95"/>
          <p:cNvSpPr>
            <a:spLocks noChangeArrowheads="1"/>
          </p:cNvSpPr>
          <p:nvPr/>
        </p:nvSpPr>
        <p:spPr bwMode="auto">
          <a:xfrm>
            <a:off x="5203825" y="3027363"/>
            <a:ext cx="398463" cy="398462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12" name="Oval 96"/>
          <p:cNvSpPr>
            <a:spLocks noChangeArrowheads="1"/>
          </p:cNvSpPr>
          <p:nvPr/>
        </p:nvSpPr>
        <p:spPr bwMode="auto">
          <a:xfrm>
            <a:off x="5864225" y="2989263"/>
            <a:ext cx="398463" cy="398462"/>
          </a:xfrm>
          <a:prstGeom prst="ellipse">
            <a:avLst/>
          </a:prstGeom>
          <a:solidFill>
            <a:srgbClr val="2244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13" name="Oval 97"/>
          <p:cNvSpPr>
            <a:spLocks noChangeArrowheads="1"/>
          </p:cNvSpPr>
          <p:nvPr/>
        </p:nvSpPr>
        <p:spPr bwMode="auto">
          <a:xfrm>
            <a:off x="5867400" y="2992438"/>
            <a:ext cx="388938" cy="390525"/>
          </a:xfrm>
          <a:prstGeom prst="ellipse">
            <a:avLst/>
          </a:prstGeom>
          <a:solidFill>
            <a:srgbClr val="2346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14" name="Oval 98"/>
          <p:cNvSpPr>
            <a:spLocks noChangeArrowheads="1"/>
          </p:cNvSpPr>
          <p:nvPr/>
        </p:nvSpPr>
        <p:spPr bwMode="auto">
          <a:xfrm>
            <a:off x="5870575" y="2995613"/>
            <a:ext cx="379413" cy="381000"/>
          </a:xfrm>
          <a:prstGeom prst="ellipse">
            <a:avLst/>
          </a:prstGeom>
          <a:solidFill>
            <a:srgbClr val="2447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15" name="Oval 99"/>
          <p:cNvSpPr>
            <a:spLocks noChangeArrowheads="1"/>
          </p:cNvSpPr>
          <p:nvPr/>
        </p:nvSpPr>
        <p:spPr bwMode="auto">
          <a:xfrm>
            <a:off x="5872163" y="2998788"/>
            <a:ext cx="373062" cy="371475"/>
          </a:xfrm>
          <a:prstGeom prst="ellipse">
            <a:avLst/>
          </a:prstGeom>
          <a:solidFill>
            <a:srgbClr val="2449B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16" name="Oval 100"/>
          <p:cNvSpPr>
            <a:spLocks noChangeArrowheads="1"/>
          </p:cNvSpPr>
          <p:nvPr/>
        </p:nvSpPr>
        <p:spPr bwMode="auto">
          <a:xfrm>
            <a:off x="5875338" y="3001963"/>
            <a:ext cx="363537" cy="363537"/>
          </a:xfrm>
          <a:prstGeom prst="ellipse">
            <a:avLst/>
          </a:prstGeom>
          <a:solidFill>
            <a:srgbClr val="254AB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17" name="Oval 101"/>
          <p:cNvSpPr>
            <a:spLocks noChangeArrowheads="1"/>
          </p:cNvSpPr>
          <p:nvPr/>
        </p:nvSpPr>
        <p:spPr bwMode="auto">
          <a:xfrm>
            <a:off x="5878513" y="3003550"/>
            <a:ext cx="355600" cy="355600"/>
          </a:xfrm>
          <a:prstGeom prst="ellipse">
            <a:avLst/>
          </a:prstGeom>
          <a:solidFill>
            <a:srgbClr val="264C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18" name="Oval 102"/>
          <p:cNvSpPr>
            <a:spLocks noChangeArrowheads="1"/>
          </p:cNvSpPr>
          <p:nvPr/>
        </p:nvSpPr>
        <p:spPr bwMode="auto">
          <a:xfrm>
            <a:off x="5881688" y="3006725"/>
            <a:ext cx="346075" cy="346075"/>
          </a:xfrm>
          <a:prstGeom prst="ellipse">
            <a:avLst/>
          </a:prstGeom>
          <a:solidFill>
            <a:srgbClr val="274DC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19" name="Oval 103"/>
          <p:cNvSpPr>
            <a:spLocks noChangeArrowheads="1"/>
          </p:cNvSpPr>
          <p:nvPr/>
        </p:nvSpPr>
        <p:spPr bwMode="auto">
          <a:xfrm>
            <a:off x="5884863" y="3009900"/>
            <a:ext cx="336550" cy="338138"/>
          </a:xfrm>
          <a:prstGeom prst="ellipse">
            <a:avLst/>
          </a:prstGeom>
          <a:solidFill>
            <a:srgbClr val="274FC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20" name="Oval 104"/>
          <p:cNvSpPr>
            <a:spLocks noChangeArrowheads="1"/>
          </p:cNvSpPr>
          <p:nvPr/>
        </p:nvSpPr>
        <p:spPr bwMode="auto">
          <a:xfrm>
            <a:off x="5886450" y="3013075"/>
            <a:ext cx="330200" cy="328613"/>
          </a:xfrm>
          <a:prstGeom prst="ellipse">
            <a:avLst/>
          </a:prstGeom>
          <a:solidFill>
            <a:srgbClr val="2850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21" name="Oval 105"/>
          <p:cNvSpPr>
            <a:spLocks noChangeArrowheads="1"/>
          </p:cNvSpPr>
          <p:nvPr/>
        </p:nvSpPr>
        <p:spPr bwMode="auto">
          <a:xfrm>
            <a:off x="5889625" y="3016250"/>
            <a:ext cx="320675" cy="320675"/>
          </a:xfrm>
          <a:prstGeom prst="ellipse">
            <a:avLst/>
          </a:prstGeom>
          <a:solidFill>
            <a:srgbClr val="2951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22" name="Oval 106"/>
          <p:cNvSpPr>
            <a:spLocks noChangeArrowheads="1"/>
          </p:cNvSpPr>
          <p:nvPr/>
        </p:nvSpPr>
        <p:spPr bwMode="auto">
          <a:xfrm>
            <a:off x="5892800" y="3017838"/>
            <a:ext cx="312738" cy="312737"/>
          </a:xfrm>
          <a:prstGeom prst="ellipse">
            <a:avLst/>
          </a:prstGeom>
          <a:solidFill>
            <a:srgbClr val="2953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23" name="Oval 107"/>
          <p:cNvSpPr>
            <a:spLocks noChangeArrowheads="1"/>
          </p:cNvSpPr>
          <p:nvPr/>
        </p:nvSpPr>
        <p:spPr bwMode="auto">
          <a:xfrm>
            <a:off x="5895975" y="3021013"/>
            <a:ext cx="303213" cy="303212"/>
          </a:xfrm>
          <a:prstGeom prst="ellipse">
            <a:avLst/>
          </a:prstGeom>
          <a:solidFill>
            <a:srgbClr val="2A54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24" name="Oval 108"/>
          <p:cNvSpPr>
            <a:spLocks noChangeArrowheads="1"/>
          </p:cNvSpPr>
          <p:nvPr/>
        </p:nvSpPr>
        <p:spPr bwMode="auto">
          <a:xfrm>
            <a:off x="5899150" y="3024188"/>
            <a:ext cx="293688" cy="295275"/>
          </a:xfrm>
          <a:prstGeom prst="ellipse">
            <a:avLst/>
          </a:prstGeom>
          <a:solidFill>
            <a:srgbClr val="2B56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25" name="Oval 109"/>
          <p:cNvSpPr>
            <a:spLocks noChangeArrowheads="1"/>
          </p:cNvSpPr>
          <p:nvPr/>
        </p:nvSpPr>
        <p:spPr bwMode="auto">
          <a:xfrm>
            <a:off x="5900738" y="3027363"/>
            <a:ext cx="287337" cy="285750"/>
          </a:xfrm>
          <a:prstGeom prst="ellipse">
            <a:avLst/>
          </a:prstGeom>
          <a:solidFill>
            <a:srgbClr val="2C5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26" name="Oval 110"/>
          <p:cNvSpPr>
            <a:spLocks noChangeArrowheads="1"/>
          </p:cNvSpPr>
          <p:nvPr/>
        </p:nvSpPr>
        <p:spPr bwMode="auto">
          <a:xfrm>
            <a:off x="5903913" y="3030538"/>
            <a:ext cx="277812" cy="277812"/>
          </a:xfrm>
          <a:prstGeom prst="ellipse">
            <a:avLst/>
          </a:prstGeom>
          <a:solidFill>
            <a:srgbClr val="2C59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27" name="Oval 111"/>
          <p:cNvSpPr>
            <a:spLocks noChangeArrowheads="1"/>
          </p:cNvSpPr>
          <p:nvPr/>
        </p:nvSpPr>
        <p:spPr bwMode="auto">
          <a:xfrm>
            <a:off x="5907088" y="3032125"/>
            <a:ext cx="268287" cy="269875"/>
          </a:xfrm>
          <a:prstGeom prst="ellipse">
            <a:avLst/>
          </a:prstGeom>
          <a:solidFill>
            <a:srgbClr val="2D5A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28" name="Oval 112"/>
          <p:cNvSpPr>
            <a:spLocks noChangeArrowheads="1"/>
          </p:cNvSpPr>
          <p:nvPr/>
        </p:nvSpPr>
        <p:spPr bwMode="auto">
          <a:xfrm>
            <a:off x="5910263" y="3035300"/>
            <a:ext cx="260350" cy="260350"/>
          </a:xfrm>
          <a:prstGeom prst="ellipse">
            <a:avLst/>
          </a:prstGeom>
          <a:solidFill>
            <a:srgbClr val="2E5C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29" name="Oval 113"/>
          <p:cNvSpPr>
            <a:spLocks noChangeArrowheads="1"/>
          </p:cNvSpPr>
          <p:nvPr/>
        </p:nvSpPr>
        <p:spPr bwMode="auto">
          <a:xfrm>
            <a:off x="5913438" y="3038475"/>
            <a:ext cx="250825" cy="252413"/>
          </a:xfrm>
          <a:prstGeom prst="ellipse">
            <a:avLst/>
          </a:prstGeom>
          <a:solidFill>
            <a:srgbClr val="2F5DE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30" name="Oval 114"/>
          <p:cNvSpPr>
            <a:spLocks noChangeArrowheads="1"/>
          </p:cNvSpPr>
          <p:nvPr/>
        </p:nvSpPr>
        <p:spPr bwMode="auto">
          <a:xfrm>
            <a:off x="5915025" y="3041650"/>
            <a:ext cx="244475" cy="242888"/>
          </a:xfrm>
          <a:prstGeom prst="ellipse">
            <a:avLst/>
          </a:prstGeom>
          <a:solidFill>
            <a:srgbClr val="2F5FE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31" name="Oval 115"/>
          <p:cNvSpPr>
            <a:spLocks noChangeArrowheads="1"/>
          </p:cNvSpPr>
          <p:nvPr/>
        </p:nvSpPr>
        <p:spPr bwMode="auto">
          <a:xfrm>
            <a:off x="5918200" y="3044825"/>
            <a:ext cx="234950" cy="234950"/>
          </a:xfrm>
          <a:prstGeom prst="ellipse">
            <a:avLst/>
          </a:prstGeom>
          <a:solidFill>
            <a:srgbClr val="306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32" name="Oval 116"/>
          <p:cNvSpPr>
            <a:spLocks noChangeArrowheads="1"/>
          </p:cNvSpPr>
          <p:nvPr/>
        </p:nvSpPr>
        <p:spPr bwMode="auto">
          <a:xfrm>
            <a:off x="5921375" y="3046413"/>
            <a:ext cx="225425" cy="227012"/>
          </a:xfrm>
          <a:prstGeom prst="ellipse">
            <a:avLst/>
          </a:prstGeom>
          <a:solidFill>
            <a:srgbClr val="3162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33" name="Oval 117"/>
          <p:cNvSpPr>
            <a:spLocks noChangeArrowheads="1"/>
          </p:cNvSpPr>
          <p:nvPr/>
        </p:nvSpPr>
        <p:spPr bwMode="auto">
          <a:xfrm>
            <a:off x="5924550" y="3049588"/>
            <a:ext cx="217488" cy="217487"/>
          </a:xfrm>
          <a:prstGeom prst="ellipse">
            <a:avLst/>
          </a:prstGeom>
          <a:solidFill>
            <a:srgbClr val="3263F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34" name="Oval 118"/>
          <p:cNvSpPr>
            <a:spLocks noChangeArrowheads="1"/>
          </p:cNvSpPr>
          <p:nvPr/>
        </p:nvSpPr>
        <p:spPr bwMode="auto">
          <a:xfrm>
            <a:off x="5927725" y="3052763"/>
            <a:ext cx="207963" cy="209550"/>
          </a:xfrm>
          <a:prstGeom prst="ellipse">
            <a:avLst/>
          </a:prstGeom>
          <a:solidFill>
            <a:srgbClr val="3265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35" name="Oval 119"/>
          <p:cNvSpPr>
            <a:spLocks noChangeArrowheads="1"/>
          </p:cNvSpPr>
          <p:nvPr/>
        </p:nvSpPr>
        <p:spPr bwMode="auto">
          <a:xfrm>
            <a:off x="5929313" y="3055938"/>
            <a:ext cx="201612" cy="200025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36" name="Oval 120"/>
          <p:cNvSpPr>
            <a:spLocks noChangeArrowheads="1"/>
          </p:cNvSpPr>
          <p:nvPr/>
        </p:nvSpPr>
        <p:spPr bwMode="auto">
          <a:xfrm>
            <a:off x="5932488" y="3059113"/>
            <a:ext cx="192087" cy="192087"/>
          </a:xfrm>
          <a:prstGeom prst="ellipse">
            <a:avLst/>
          </a:prstGeom>
          <a:solidFill>
            <a:srgbClr val="36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37" name="Oval 121"/>
          <p:cNvSpPr>
            <a:spLocks noChangeArrowheads="1"/>
          </p:cNvSpPr>
          <p:nvPr/>
        </p:nvSpPr>
        <p:spPr bwMode="auto">
          <a:xfrm>
            <a:off x="5935663" y="3060700"/>
            <a:ext cx="182562" cy="184150"/>
          </a:xfrm>
          <a:prstGeom prst="ellipse">
            <a:avLst/>
          </a:prstGeom>
          <a:solidFill>
            <a:srgbClr val="396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38" name="Oval 122"/>
          <p:cNvSpPr>
            <a:spLocks noChangeArrowheads="1"/>
          </p:cNvSpPr>
          <p:nvPr/>
        </p:nvSpPr>
        <p:spPr bwMode="auto">
          <a:xfrm>
            <a:off x="5938838" y="3063875"/>
            <a:ext cx="174625" cy="174625"/>
          </a:xfrm>
          <a:prstGeom prst="ellipse">
            <a:avLst/>
          </a:prstGeom>
          <a:solidFill>
            <a:srgbClr val="3C6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39" name="Oval 123"/>
          <p:cNvSpPr>
            <a:spLocks noChangeArrowheads="1"/>
          </p:cNvSpPr>
          <p:nvPr/>
        </p:nvSpPr>
        <p:spPr bwMode="auto">
          <a:xfrm>
            <a:off x="5942013" y="3067050"/>
            <a:ext cx="165100" cy="166688"/>
          </a:xfrm>
          <a:prstGeom prst="ellipse">
            <a:avLst/>
          </a:prstGeom>
          <a:solidFill>
            <a:srgbClr val="3F6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40" name="Oval 124"/>
          <p:cNvSpPr>
            <a:spLocks noChangeArrowheads="1"/>
          </p:cNvSpPr>
          <p:nvPr/>
        </p:nvSpPr>
        <p:spPr bwMode="auto">
          <a:xfrm>
            <a:off x="5943600" y="3070225"/>
            <a:ext cx="158750" cy="157163"/>
          </a:xfrm>
          <a:prstGeom prst="ellipse">
            <a:avLst/>
          </a:prstGeom>
          <a:solidFill>
            <a:srgbClr val="427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41" name="Oval 125"/>
          <p:cNvSpPr>
            <a:spLocks noChangeArrowheads="1"/>
          </p:cNvSpPr>
          <p:nvPr/>
        </p:nvSpPr>
        <p:spPr bwMode="auto">
          <a:xfrm>
            <a:off x="5946775" y="3073400"/>
            <a:ext cx="149225" cy="149225"/>
          </a:xfrm>
          <a:prstGeom prst="ellipse">
            <a:avLst/>
          </a:prstGeom>
          <a:solidFill>
            <a:srgbClr val="457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42" name="Oval 126"/>
          <p:cNvSpPr>
            <a:spLocks noChangeArrowheads="1"/>
          </p:cNvSpPr>
          <p:nvPr/>
        </p:nvSpPr>
        <p:spPr bwMode="auto">
          <a:xfrm>
            <a:off x="5949950" y="3076575"/>
            <a:ext cx="139700" cy="139700"/>
          </a:xfrm>
          <a:prstGeom prst="ellipse">
            <a:avLst/>
          </a:prstGeom>
          <a:solidFill>
            <a:srgbClr val="487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43" name="Oval 127"/>
          <p:cNvSpPr>
            <a:spLocks noChangeArrowheads="1"/>
          </p:cNvSpPr>
          <p:nvPr/>
        </p:nvSpPr>
        <p:spPr bwMode="auto">
          <a:xfrm>
            <a:off x="5953125" y="3078163"/>
            <a:ext cx="131763" cy="131762"/>
          </a:xfrm>
          <a:prstGeom prst="ellipse">
            <a:avLst/>
          </a:prstGeom>
          <a:solidFill>
            <a:srgbClr val="4A7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44" name="Oval 128"/>
          <p:cNvSpPr>
            <a:spLocks noChangeArrowheads="1"/>
          </p:cNvSpPr>
          <p:nvPr/>
        </p:nvSpPr>
        <p:spPr bwMode="auto">
          <a:xfrm>
            <a:off x="5956300" y="3081338"/>
            <a:ext cx="122238" cy="123825"/>
          </a:xfrm>
          <a:prstGeom prst="ellipse">
            <a:avLst/>
          </a:prstGeom>
          <a:solidFill>
            <a:srgbClr val="4D7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45" name="Oval 129"/>
          <p:cNvSpPr>
            <a:spLocks noChangeArrowheads="1"/>
          </p:cNvSpPr>
          <p:nvPr/>
        </p:nvSpPr>
        <p:spPr bwMode="auto">
          <a:xfrm>
            <a:off x="5957888" y="3084513"/>
            <a:ext cx="115887" cy="114300"/>
          </a:xfrm>
          <a:prstGeom prst="ellipse">
            <a:avLst/>
          </a:prstGeom>
          <a:solidFill>
            <a:srgbClr val="507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46" name="Oval 130"/>
          <p:cNvSpPr>
            <a:spLocks noChangeArrowheads="1"/>
          </p:cNvSpPr>
          <p:nvPr/>
        </p:nvSpPr>
        <p:spPr bwMode="auto">
          <a:xfrm>
            <a:off x="5961063" y="3087688"/>
            <a:ext cx="106362" cy="104775"/>
          </a:xfrm>
          <a:prstGeom prst="ellipse">
            <a:avLst/>
          </a:prstGeom>
          <a:solidFill>
            <a:srgbClr val="537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47" name="Oval 131"/>
          <p:cNvSpPr>
            <a:spLocks noChangeArrowheads="1"/>
          </p:cNvSpPr>
          <p:nvPr/>
        </p:nvSpPr>
        <p:spPr bwMode="auto">
          <a:xfrm>
            <a:off x="5964238" y="3090863"/>
            <a:ext cx="96837" cy="96837"/>
          </a:xfrm>
          <a:prstGeom prst="ellipse">
            <a:avLst/>
          </a:prstGeom>
          <a:solidFill>
            <a:srgbClr val="56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48" name="Oval 132"/>
          <p:cNvSpPr>
            <a:spLocks noChangeArrowheads="1"/>
          </p:cNvSpPr>
          <p:nvPr/>
        </p:nvSpPr>
        <p:spPr bwMode="auto">
          <a:xfrm>
            <a:off x="5967413" y="3092450"/>
            <a:ext cx="88900" cy="88900"/>
          </a:xfrm>
          <a:prstGeom prst="ellipse">
            <a:avLst/>
          </a:prstGeom>
          <a:solidFill>
            <a:srgbClr val="598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49" name="Oval 133"/>
          <p:cNvSpPr>
            <a:spLocks noChangeArrowheads="1"/>
          </p:cNvSpPr>
          <p:nvPr/>
        </p:nvSpPr>
        <p:spPr bwMode="auto">
          <a:xfrm>
            <a:off x="5970588" y="3095625"/>
            <a:ext cx="79375" cy="80963"/>
          </a:xfrm>
          <a:prstGeom prst="ellipse">
            <a:avLst/>
          </a:prstGeom>
          <a:solidFill>
            <a:srgbClr val="5C8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50" name="Oval 134"/>
          <p:cNvSpPr>
            <a:spLocks noChangeArrowheads="1"/>
          </p:cNvSpPr>
          <p:nvPr/>
        </p:nvSpPr>
        <p:spPr bwMode="auto">
          <a:xfrm>
            <a:off x="5972175" y="3098800"/>
            <a:ext cx="73025" cy="71438"/>
          </a:xfrm>
          <a:prstGeom prst="ellipse">
            <a:avLst/>
          </a:prstGeom>
          <a:solidFill>
            <a:srgbClr val="5F8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51" name="Oval 135"/>
          <p:cNvSpPr>
            <a:spLocks noChangeArrowheads="1"/>
          </p:cNvSpPr>
          <p:nvPr/>
        </p:nvSpPr>
        <p:spPr bwMode="auto">
          <a:xfrm>
            <a:off x="5975350" y="3101975"/>
            <a:ext cx="63500" cy="61913"/>
          </a:xfrm>
          <a:prstGeom prst="ellipse">
            <a:avLst/>
          </a:prstGeom>
          <a:solidFill>
            <a:srgbClr val="628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52" name="Oval 136"/>
          <p:cNvSpPr>
            <a:spLocks noChangeArrowheads="1"/>
          </p:cNvSpPr>
          <p:nvPr/>
        </p:nvSpPr>
        <p:spPr bwMode="auto">
          <a:xfrm>
            <a:off x="5978525" y="3105150"/>
            <a:ext cx="53975" cy="53975"/>
          </a:xfrm>
          <a:prstGeom prst="ellipse">
            <a:avLst/>
          </a:prstGeom>
          <a:solidFill>
            <a:srgbClr val="658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53" name="Oval 137"/>
          <p:cNvSpPr>
            <a:spLocks noChangeArrowheads="1"/>
          </p:cNvSpPr>
          <p:nvPr/>
        </p:nvSpPr>
        <p:spPr bwMode="auto">
          <a:xfrm>
            <a:off x="5981700" y="3106738"/>
            <a:ext cx="46038" cy="46037"/>
          </a:xfrm>
          <a:prstGeom prst="ellipse">
            <a:avLst/>
          </a:prstGeom>
          <a:solidFill>
            <a:srgbClr val="688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54" name="Oval 138"/>
          <p:cNvSpPr>
            <a:spLocks noChangeArrowheads="1"/>
          </p:cNvSpPr>
          <p:nvPr/>
        </p:nvSpPr>
        <p:spPr bwMode="auto">
          <a:xfrm>
            <a:off x="5984875" y="3109913"/>
            <a:ext cx="36513" cy="38100"/>
          </a:xfrm>
          <a:prstGeom prst="ellipse">
            <a:avLst/>
          </a:prstGeom>
          <a:solidFill>
            <a:srgbClr val="6B9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55" name="Oval 139"/>
          <p:cNvSpPr>
            <a:spLocks noChangeArrowheads="1"/>
          </p:cNvSpPr>
          <p:nvPr/>
        </p:nvSpPr>
        <p:spPr bwMode="auto">
          <a:xfrm>
            <a:off x="5986463" y="3113088"/>
            <a:ext cx="28575" cy="28575"/>
          </a:xfrm>
          <a:prstGeom prst="ellipse">
            <a:avLst/>
          </a:prstGeom>
          <a:solidFill>
            <a:srgbClr val="6E9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56" name="Oval 140"/>
          <p:cNvSpPr>
            <a:spLocks noChangeArrowheads="1"/>
          </p:cNvSpPr>
          <p:nvPr/>
        </p:nvSpPr>
        <p:spPr bwMode="auto">
          <a:xfrm>
            <a:off x="5989638" y="3116263"/>
            <a:ext cx="20637" cy="19050"/>
          </a:xfrm>
          <a:prstGeom prst="ellipse">
            <a:avLst/>
          </a:prstGeom>
          <a:solidFill>
            <a:srgbClr val="719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57" name="Oval 141"/>
          <p:cNvSpPr>
            <a:spLocks noChangeArrowheads="1"/>
          </p:cNvSpPr>
          <p:nvPr/>
        </p:nvSpPr>
        <p:spPr bwMode="auto">
          <a:xfrm>
            <a:off x="5992813" y="3119438"/>
            <a:ext cx="11112" cy="11112"/>
          </a:xfrm>
          <a:prstGeom prst="ellipse">
            <a:avLst/>
          </a:prstGeom>
          <a:solidFill>
            <a:srgbClr val="749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58" name="Oval 142"/>
          <p:cNvSpPr>
            <a:spLocks noChangeArrowheads="1"/>
          </p:cNvSpPr>
          <p:nvPr/>
        </p:nvSpPr>
        <p:spPr bwMode="auto">
          <a:xfrm>
            <a:off x="5864225" y="2989263"/>
            <a:ext cx="398463" cy="398462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59" name="Oval 143"/>
          <p:cNvSpPr>
            <a:spLocks noChangeArrowheads="1"/>
          </p:cNvSpPr>
          <p:nvPr/>
        </p:nvSpPr>
        <p:spPr bwMode="auto">
          <a:xfrm>
            <a:off x="7515225" y="2989263"/>
            <a:ext cx="398463" cy="398462"/>
          </a:xfrm>
          <a:prstGeom prst="ellipse">
            <a:avLst/>
          </a:prstGeom>
          <a:solidFill>
            <a:srgbClr val="2244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60" name="Oval 144"/>
          <p:cNvSpPr>
            <a:spLocks noChangeArrowheads="1"/>
          </p:cNvSpPr>
          <p:nvPr/>
        </p:nvSpPr>
        <p:spPr bwMode="auto">
          <a:xfrm>
            <a:off x="7518400" y="2992438"/>
            <a:ext cx="390525" cy="390525"/>
          </a:xfrm>
          <a:prstGeom prst="ellipse">
            <a:avLst/>
          </a:prstGeom>
          <a:solidFill>
            <a:srgbClr val="2346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61" name="Oval 145"/>
          <p:cNvSpPr>
            <a:spLocks noChangeArrowheads="1"/>
          </p:cNvSpPr>
          <p:nvPr/>
        </p:nvSpPr>
        <p:spPr bwMode="auto">
          <a:xfrm>
            <a:off x="7521575" y="2995613"/>
            <a:ext cx="381000" cy="381000"/>
          </a:xfrm>
          <a:prstGeom prst="ellipse">
            <a:avLst/>
          </a:prstGeom>
          <a:solidFill>
            <a:srgbClr val="2447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62" name="Oval 146"/>
          <p:cNvSpPr>
            <a:spLocks noChangeArrowheads="1"/>
          </p:cNvSpPr>
          <p:nvPr/>
        </p:nvSpPr>
        <p:spPr bwMode="auto">
          <a:xfrm>
            <a:off x="7524750" y="2998788"/>
            <a:ext cx="371475" cy="371475"/>
          </a:xfrm>
          <a:prstGeom prst="ellipse">
            <a:avLst/>
          </a:prstGeom>
          <a:solidFill>
            <a:srgbClr val="2449B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63" name="Oval 147"/>
          <p:cNvSpPr>
            <a:spLocks noChangeArrowheads="1"/>
          </p:cNvSpPr>
          <p:nvPr/>
        </p:nvSpPr>
        <p:spPr bwMode="auto">
          <a:xfrm>
            <a:off x="7527925" y="3001963"/>
            <a:ext cx="363538" cy="363537"/>
          </a:xfrm>
          <a:prstGeom prst="ellipse">
            <a:avLst/>
          </a:prstGeom>
          <a:solidFill>
            <a:srgbClr val="254AB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64" name="Oval 148"/>
          <p:cNvSpPr>
            <a:spLocks noChangeArrowheads="1"/>
          </p:cNvSpPr>
          <p:nvPr/>
        </p:nvSpPr>
        <p:spPr bwMode="auto">
          <a:xfrm>
            <a:off x="7529513" y="3003550"/>
            <a:ext cx="355600" cy="355600"/>
          </a:xfrm>
          <a:prstGeom prst="ellipse">
            <a:avLst/>
          </a:prstGeom>
          <a:solidFill>
            <a:srgbClr val="264C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65" name="Oval 149"/>
          <p:cNvSpPr>
            <a:spLocks noChangeArrowheads="1"/>
          </p:cNvSpPr>
          <p:nvPr/>
        </p:nvSpPr>
        <p:spPr bwMode="auto">
          <a:xfrm>
            <a:off x="7532688" y="3006725"/>
            <a:ext cx="346075" cy="346075"/>
          </a:xfrm>
          <a:prstGeom prst="ellipse">
            <a:avLst/>
          </a:prstGeom>
          <a:solidFill>
            <a:srgbClr val="274DC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66" name="Oval 150"/>
          <p:cNvSpPr>
            <a:spLocks noChangeArrowheads="1"/>
          </p:cNvSpPr>
          <p:nvPr/>
        </p:nvSpPr>
        <p:spPr bwMode="auto">
          <a:xfrm>
            <a:off x="7535863" y="3009900"/>
            <a:ext cx="338137" cy="338138"/>
          </a:xfrm>
          <a:prstGeom prst="ellipse">
            <a:avLst/>
          </a:prstGeom>
          <a:solidFill>
            <a:srgbClr val="274FC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67" name="Oval 151"/>
          <p:cNvSpPr>
            <a:spLocks noChangeArrowheads="1"/>
          </p:cNvSpPr>
          <p:nvPr/>
        </p:nvSpPr>
        <p:spPr bwMode="auto">
          <a:xfrm>
            <a:off x="7539038" y="3013075"/>
            <a:ext cx="328612" cy="328613"/>
          </a:xfrm>
          <a:prstGeom prst="ellipse">
            <a:avLst/>
          </a:prstGeom>
          <a:solidFill>
            <a:srgbClr val="2850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68" name="Oval 152"/>
          <p:cNvSpPr>
            <a:spLocks noChangeArrowheads="1"/>
          </p:cNvSpPr>
          <p:nvPr/>
        </p:nvSpPr>
        <p:spPr bwMode="auto">
          <a:xfrm>
            <a:off x="7542213" y="3016250"/>
            <a:ext cx="320675" cy="320675"/>
          </a:xfrm>
          <a:prstGeom prst="ellipse">
            <a:avLst/>
          </a:prstGeom>
          <a:solidFill>
            <a:srgbClr val="2951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69" name="Oval 153"/>
          <p:cNvSpPr>
            <a:spLocks noChangeArrowheads="1"/>
          </p:cNvSpPr>
          <p:nvPr/>
        </p:nvSpPr>
        <p:spPr bwMode="auto">
          <a:xfrm>
            <a:off x="7543800" y="3017838"/>
            <a:ext cx="312738" cy="312737"/>
          </a:xfrm>
          <a:prstGeom prst="ellipse">
            <a:avLst/>
          </a:prstGeom>
          <a:solidFill>
            <a:srgbClr val="2953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70" name="Oval 154"/>
          <p:cNvSpPr>
            <a:spLocks noChangeArrowheads="1"/>
          </p:cNvSpPr>
          <p:nvPr/>
        </p:nvSpPr>
        <p:spPr bwMode="auto">
          <a:xfrm>
            <a:off x="7546975" y="3021013"/>
            <a:ext cx="303213" cy="303212"/>
          </a:xfrm>
          <a:prstGeom prst="ellipse">
            <a:avLst/>
          </a:prstGeom>
          <a:solidFill>
            <a:srgbClr val="2A54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71" name="Oval 155"/>
          <p:cNvSpPr>
            <a:spLocks noChangeArrowheads="1"/>
          </p:cNvSpPr>
          <p:nvPr/>
        </p:nvSpPr>
        <p:spPr bwMode="auto">
          <a:xfrm>
            <a:off x="7550150" y="3024188"/>
            <a:ext cx="295275" cy="295275"/>
          </a:xfrm>
          <a:prstGeom prst="ellipse">
            <a:avLst/>
          </a:prstGeom>
          <a:solidFill>
            <a:srgbClr val="2B56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72" name="Oval 156"/>
          <p:cNvSpPr>
            <a:spLocks noChangeArrowheads="1"/>
          </p:cNvSpPr>
          <p:nvPr/>
        </p:nvSpPr>
        <p:spPr bwMode="auto">
          <a:xfrm>
            <a:off x="7553325" y="3027363"/>
            <a:ext cx="285750" cy="285750"/>
          </a:xfrm>
          <a:prstGeom prst="ellipse">
            <a:avLst/>
          </a:prstGeom>
          <a:solidFill>
            <a:srgbClr val="2C5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73" name="Oval 157"/>
          <p:cNvSpPr>
            <a:spLocks noChangeArrowheads="1"/>
          </p:cNvSpPr>
          <p:nvPr/>
        </p:nvSpPr>
        <p:spPr bwMode="auto">
          <a:xfrm>
            <a:off x="7556500" y="3030538"/>
            <a:ext cx="277813" cy="277812"/>
          </a:xfrm>
          <a:prstGeom prst="ellipse">
            <a:avLst/>
          </a:prstGeom>
          <a:solidFill>
            <a:srgbClr val="2C59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74" name="Oval 158"/>
          <p:cNvSpPr>
            <a:spLocks noChangeArrowheads="1"/>
          </p:cNvSpPr>
          <p:nvPr/>
        </p:nvSpPr>
        <p:spPr bwMode="auto">
          <a:xfrm>
            <a:off x="7559675" y="3032125"/>
            <a:ext cx="268288" cy="269875"/>
          </a:xfrm>
          <a:prstGeom prst="ellipse">
            <a:avLst/>
          </a:prstGeom>
          <a:solidFill>
            <a:srgbClr val="2D5A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75" name="Oval 159"/>
          <p:cNvSpPr>
            <a:spLocks noChangeArrowheads="1"/>
          </p:cNvSpPr>
          <p:nvPr/>
        </p:nvSpPr>
        <p:spPr bwMode="auto">
          <a:xfrm>
            <a:off x="7561263" y="3035300"/>
            <a:ext cx="260350" cy="260350"/>
          </a:xfrm>
          <a:prstGeom prst="ellipse">
            <a:avLst/>
          </a:prstGeom>
          <a:solidFill>
            <a:srgbClr val="2E5C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76" name="Oval 160"/>
          <p:cNvSpPr>
            <a:spLocks noChangeArrowheads="1"/>
          </p:cNvSpPr>
          <p:nvPr/>
        </p:nvSpPr>
        <p:spPr bwMode="auto">
          <a:xfrm>
            <a:off x="7564438" y="3038475"/>
            <a:ext cx="252412" cy="252413"/>
          </a:xfrm>
          <a:prstGeom prst="ellipse">
            <a:avLst/>
          </a:prstGeom>
          <a:solidFill>
            <a:srgbClr val="2F5DE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77" name="Oval 161"/>
          <p:cNvSpPr>
            <a:spLocks noChangeArrowheads="1"/>
          </p:cNvSpPr>
          <p:nvPr/>
        </p:nvSpPr>
        <p:spPr bwMode="auto">
          <a:xfrm>
            <a:off x="7567613" y="3041650"/>
            <a:ext cx="242887" cy="242888"/>
          </a:xfrm>
          <a:prstGeom prst="ellipse">
            <a:avLst/>
          </a:prstGeom>
          <a:solidFill>
            <a:srgbClr val="2F5FE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78" name="Oval 162"/>
          <p:cNvSpPr>
            <a:spLocks noChangeArrowheads="1"/>
          </p:cNvSpPr>
          <p:nvPr/>
        </p:nvSpPr>
        <p:spPr bwMode="auto">
          <a:xfrm>
            <a:off x="7570788" y="3044825"/>
            <a:ext cx="234950" cy="234950"/>
          </a:xfrm>
          <a:prstGeom prst="ellipse">
            <a:avLst/>
          </a:prstGeom>
          <a:solidFill>
            <a:srgbClr val="306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79" name="Oval 163"/>
          <p:cNvSpPr>
            <a:spLocks noChangeArrowheads="1"/>
          </p:cNvSpPr>
          <p:nvPr/>
        </p:nvSpPr>
        <p:spPr bwMode="auto">
          <a:xfrm>
            <a:off x="7573963" y="3046413"/>
            <a:ext cx="225425" cy="227012"/>
          </a:xfrm>
          <a:prstGeom prst="ellipse">
            <a:avLst/>
          </a:prstGeom>
          <a:solidFill>
            <a:srgbClr val="3162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80" name="Oval 164"/>
          <p:cNvSpPr>
            <a:spLocks noChangeArrowheads="1"/>
          </p:cNvSpPr>
          <p:nvPr/>
        </p:nvSpPr>
        <p:spPr bwMode="auto">
          <a:xfrm>
            <a:off x="7575550" y="3049588"/>
            <a:ext cx="217488" cy="217487"/>
          </a:xfrm>
          <a:prstGeom prst="ellipse">
            <a:avLst/>
          </a:prstGeom>
          <a:solidFill>
            <a:srgbClr val="3263F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81" name="Oval 165"/>
          <p:cNvSpPr>
            <a:spLocks noChangeArrowheads="1"/>
          </p:cNvSpPr>
          <p:nvPr/>
        </p:nvSpPr>
        <p:spPr bwMode="auto">
          <a:xfrm>
            <a:off x="7578725" y="3052763"/>
            <a:ext cx="209550" cy="209550"/>
          </a:xfrm>
          <a:prstGeom prst="ellipse">
            <a:avLst/>
          </a:prstGeom>
          <a:solidFill>
            <a:srgbClr val="3265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82" name="Oval 166"/>
          <p:cNvSpPr>
            <a:spLocks noChangeArrowheads="1"/>
          </p:cNvSpPr>
          <p:nvPr/>
        </p:nvSpPr>
        <p:spPr bwMode="auto">
          <a:xfrm>
            <a:off x="7581900" y="3055938"/>
            <a:ext cx="200025" cy="200025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83" name="Oval 167"/>
          <p:cNvSpPr>
            <a:spLocks noChangeArrowheads="1"/>
          </p:cNvSpPr>
          <p:nvPr/>
        </p:nvSpPr>
        <p:spPr bwMode="auto">
          <a:xfrm>
            <a:off x="7585075" y="3059113"/>
            <a:ext cx="192088" cy="192087"/>
          </a:xfrm>
          <a:prstGeom prst="ellipse">
            <a:avLst/>
          </a:prstGeom>
          <a:solidFill>
            <a:srgbClr val="36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84" name="Oval 168"/>
          <p:cNvSpPr>
            <a:spLocks noChangeArrowheads="1"/>
          </p:cNvSpPr>
          <p:nvPr/>
        </p:nvSpPr>
        <p:spPr bwMode="auto">
          <a:xfrm>
            <a:off x="7588250" y="3060700"/>
            <a:ext cx="182563" cy="184150"/>
          </a:xfrm>
          <a:prstGeom prst="ellipse">
            <a:avLst/>
          </a:prstGeom>
          <a:solidFill>
            <a:srgbClr val="396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85" name="Oval 169"/>
          <p:cNvSpPr>
            <a:spLocks noChangeArrowheads="1"/>
          </p:cNvSpPr>
          <p:nvPr/>
        </p:nvSpPr>
        <p:spPr bwMode="auto">
          <a:xfrm>
            <a:off x="7589838" y="3063875"/>
            <a:ext cx="174625" cy="174625"/>
          </a:xfrm>
          <a:prstGeom prst="ellipse">
            <a:avLst/>
          </a:prstGeom>
          <a:solidFill>
            <a:srgbClr val="3C6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86" name="Oval 170"/>
          <p:cNvSpPr>
            <a:spLocks noChangeArrowheads="1"/>
          </p:cNvSpPr>
          <p:nvPr/>
        </p:nvSpPr>
        <p:spPr bwMode="auto">
          <a:xfrm>
            <a:off x="7593013" y="3067050"/>
            <a:ext cx="166687" cy="166688"/>
          </a:xfrm>
          <a:prstGeom prst="ellipse">
            <a:avLst/>
          </a:prstGeom>
          <a:solidFill>
            <a:srgbClr val="3F6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87" name="Oval 171"/>
          <p:cNvSpPr>
            <a:spLocks noChangeArrowheads="1"/>
          </p:cNvSpPr>
          <p:nvPr/>
        </p:nvSpPr>
        <p:spPr bwMode="auto">
          <a:xfrm>
            <a:off x="7596188" y="3070225"/>
            <a:ext cx="157162" cy="157163"/>
          </a:xfrm>
          <a:prstGeom prst="ellipse">
            <a:avLst/>
          </a:prstGeom>
          <a:solidFill>
            <a:srgbClr val="427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88" name="Oval 172"/>
          <p:cNvSpPr>
            <a:spLocks noChangeArrowheads="1"/>
          </p:cNvSpPr>
          <p:nvPr/>
        </p:nvSpPr>
        <p:spPr bwMode="auto">
          <a:xfrm>
            <a:off x="7599363" y="3073400"/>
            <a:ext cx="149225" cy="149225"/>
          </a:xfrm>
          <a:prstGeom prst="ellipse">
            <a:avLst/>
          </a:prstGeom>
          <a:solidFill>
            <a:srgbClr val="457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89" name="Oval 173"/>
          <p:cNvSpPr>
            <a:spLocks noChangeArrowheads="1"/>
          </p:cNvSpPr>
          <p:nvPr/>
        </p:nvSpPr>
        <p:spPr bwMode="auto">
          <a:xfrm>
            <a:off x="7602538" y="3076575"/>
            <a:ext cx="139700" cy="139700"/>
          </a:xfrm>
          <a:prstGeom prst="ellipse">
            <a:avLst/>
          </a:prstGeom>
          <a:solidFill>
            <a:srgbClr val="487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90" name="Oval 174"/>
          <p:cNvSpPr>
            <a:spLocks noChangeArrowheads="1"/>
          </p:cNvSpPr>
          <p:nvPr/>
        </p:nvSpPr>
        <p:spPr bwMode="auto">
          <a:xfrm>
            <a:off x="7604125" y="3078163"/>
            <a:ext cx="131763" cy="131762"/>
          </a:xfrm>
          <a:prstGeom prst="ellipse">
            <a:avLst/>
          </a:prstGeom>
          <a:solidFill>
            <a:srgbClr val="4A7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91" name="Oval 175"/>
          <p:cNvSpPr>
            <a:spLocks noChangeArrowheads="1"/>
          </p:cNvSpPr>
          <p:nvPr/>
        </p:nvSpPr>
        <p:spPr bwMode="auto">
          <a:xfrm>
            <a:off x="7607300" y="3081338"/>
            <a:ext cx="123825" cy="123825"/>
          </a:xfrm>
          <a:prstGeom prst="ellipse">
            <a:avLst/>
          </a:prstGeom>
          <a:solidFill>
            <a:srgbClr val="4D7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92" name="Oval 176"/>
          <p:cNvSpPr>
            <a:spLocks noChangeArrowheads="1"/>
          </p:cNvSpPr>
          <p:nvPr/>
        </p:nvSpPr>
        <p:spPr bwMode="auto">
          <a:xfrm>
            <a:off x="7610475" y="3084513"/>
            <a:ext cx="114300" cy="114300"/>
          </a:xfrm>
          <a:prstGeom prst="ellipse">
            <a:avLst/>
          </a:prstGeom>
          <a:solidFill>
            <a:srgbClr val="507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93" name="Oval 177"/>
          <p:cNvSpPr>
            <a:spLocks noChangeArrowheads="1"/>
          </p:cNvSpPr>
          <p:nvPr/>
        </p:nvSpPr>
        <p:spPr bwMode="auto">
          <a:xfrm>
            <a:off x="7613650" y="3087688"/>
            <a:ext cx="104775" cy="104775"/>
          </a:xfrm>
          <a:prstGeom prst="ellipse">
            <a:avLst/>
          </a:prstGeom>
          <a:solidFill>
            <a:srgbClr val="537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94" name="Oval 178"/>
          <p:cNvSpPr>
            <a:spLocks noChangeArrowheads="1"/>
          </p:cNvSpPr>
          <p:nvPr/>
        </p:nvSpPr>
        <p:spPr bwMode="auto">
          <a:xfrm>
            <a:off x="7616825" y="3090863"/>
            <a:ext cx="96838" cy="96837"/>
          </a:xfrm>
          <a:prstGeom prst="ellipse">
            <a:avLst/>
          </a:prstGeom>
          <a:solidFill>
            <a:srgbClr val="56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95" name="Oval 179"/>
          <p:cNvSpPr>
            <a:spLocks noChangeArrowheads="1"/>
          </p:cNvSpPr>
          <p:nvPr/>
        </p:nvSpPr>
        <p:spPr bwMode="auto">
          <a:xfrm>
            <a:off x="7618413" y="3092450"/>
            <a:ext cx="88900" cy="88900"/>
          </a:xfrm>
          <a:prstGeom prst="ellipse">
            <a:avLst/>
          </a:prstGeom>
          <a:solidFill>
            <a:srgbClr val="598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96" name="Oval 180"/>
          <p:cNvSpPr>
            <a:spLocks noChangeArrowheads="1"/>
          </p:cNvSpPr>
          <p:nvPr/>
        </p:nvSpPr>
        <p:spPr bwMode="auto">
          <a:xfrm>
            <a:off x="7621588" y="3095625"/>
            <a:ext cx="80962" cy="80963"/>
          </a:xfrm>
          <a:prstGeom prst="ellipse">
            <a:avLst/>
          </a:prstGeom>
          <a:solidFill>
            <a:srgbClr val="5C8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97" name="Oval 181"/>
          <p:cNvSpPr>
            <a:spLocks noChangeArrowheads="1"/>
          </p:cNvSpPr>
          <p:nvPr/>
        </p:nvSpPr>
        <p:spPr bwMode="auto">
          <a:xfrm>
            <a:off x="7624763" y="3098800"/>
            <a:ext cx="71437" cy="71438"/>
          </a:xfrm>
          <a:prstGeom prst="ellipse">
            <a:avLst/>
          </a:prstGeom>
          <a:solidFill>
            <a:srgbClr val="5F8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98" name="Oval 182"/>
          <p:cNvSpPr>
            <a:spLocks noChangeArrowheads="1"/>
          </p:cNvSpPr>
          <p:nvPr/>
        </p:nvSpPr>
        <p:spPr bwMode="auto">
          <a:xfrm>
            <a:off x="7627938" y="3101975"/>
            <a:ext cx="61912" cy="61913"/>
          </a:xfrm>
          <a:prstGeom prst="ellipse">
            <a:avLst/>
          </a:prstGeom>
          <a:solidFill>
            <a:srgbClr val="628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99" name="Oval 183"/>
          <p:cNvSpPr>
            <a:spLocks noChangeArrowheads="1"/>
          </p:cNvSpPr>
          <p:nvPr/>
        </p:nvSpPr>
        <p:spPr bwMode="auto">
          <a:xfrm>
            <a:off x="7631113" y="3105150"/>
            <a:ext cx="53975" cy="53975"/>
          </a:xfrm>
          <a:prstGeom prst="ellipse">
            <a:avLst/>
          </a:prstGeom>
          <a:solidFill>
            <a:srgbClr val="658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00" name="Oval 184"/>
          <p:cNvSpPr>
            <a:spLocks noChangeArrowheads="1"/>
          </p:cNvSpPr>
          <p:nvPr/>
        </p:nvSpPr>
        <p:spPr bwMode="auto">
          <a:xfrm>
            <a:off x="7632700" y="3106738"/>
            <a:ext cx="46038" cy="46037"/>
          </a:xfrm>
          <a:prstGeom prst="ellipse">
            <a:avLst/>
          </a:prstGeom>
          <a:solidFill>
            <a:srgbClr val="688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01" name="Oval 185"/>
          <p:cNvSpPr>
            <a:spLocks noChangeArrowheads="1"/>
          </p:cNvSpPr>
          <p:nvPr/>
        </p:nvSpPr>
        <p:spPr bwMode="auto">
          <a:xfrm>
            <a:off x="7635875" y="3109913"/>
            <a:ext cx="38100" cy="38100"/>
          </a:xfrm>
          <a:prstGeom prst="ellipse">
            <a:avLst/>
          </a:prstGeom>
          <a:solidFill>
            <a:srgbClr val="6B9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02" name="Oval 186"/>
          <p:cNvSpPr>
            <a:spLocks noChangeArrowheads="1"/>
          </p:cNvSpPr>
          <p:nvPr/>
        </p:nvSpPr>
        <p:spPr bwMode="auto">
          <a:xfrm>
            <a:off x="7639050" y="3113088"/>
            <a:ext cx="28575" cy="28575"/>
          </a:xfrm>
          <a:prstGeom prst="ellipse">
            <a:avLst/>
          </a:prstGeom>
          <a:solidFill>
            <a:srgbClr val="6E9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03" name="Oval 187"/>
          <p:cNvSpPr>
            <a:spLocks noChangeArrowheads="1"/>
          </p:cNvSpPr>
          <p:nvPr/>
        </p:nvSpPr>
        <p:spPr bwMode="auto">
          <a:xfrm>
            <a:off x="7642225" y="3116263"/>
            <a:ext cx="19050" cy="19050"/>
          </a:xfrm>
          <a:prstGeom prst="ellipse">
            <a:avLst/>
          </a:prstGeom>
          <a:solidFill>
            <a:srgbClr val="719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04" name="Oval 188"/>
          <p:cNvSpPr>
            <a:spLocks noChangeArrowheads="1"/>
          </p:cNvSpPr>
          <p:nvPr/>
        </p:nvSpPr>
        <p:spPr bwMode="auto">
          <a:xfrm>
            <a:off x="7645400" y="3119438"/>
            <a:ext cx="11113" cy="11112"/>
          </a:xfrm>
          <a:prstGeom prst="ellipse">
            <a:avLst/>
          </a:prstGeom>
          <a:solidFill>
            <a:srgbClr val="749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05" name="Oval 189"/>
          <p:cNvSpPr>
            <a:spLocks noChangeArrowheads="1"/>
          </p:cNvSpPr>
          <p:nvPr/>
        </p:nvSpPr>
        <p:spPr bwMode="auto">
          <a:xfrm>
            <a:off x="7515225" y="2989263"/>
            <a:ext cx="398463" cy="398462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06" name="Oval 190"/>
          <p:cNvSpPr>
            <a:spLocks noChangeArrowheads="1"/>
          </p:cNvSpPr>
          <p:nvPr/>
        </p:nvSpPr>
        <p:spPr bwMode="auto">
          <a:xfrm>
            <a:off x="6567488" y="3152775"/>
            <a:ext cx="396875" cy="398463"/>
          </a:xfrm>
          <a:prstGeom prst="ellipse">
            <a:avLst/>
          </a:prstGeom>
          <a:solidFill>
            <a:srgbClr val="2244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07" name="Oval 191"/>
          <p:cNvSpPr>
            <a:spLocks noChangeArrowheads="1"/>
          </p:cNvSpPr>
          <p:nvPr/>
        </p:nvSpPr>
        <p:spPr bwMode="auto">
          <a:xfrm>
            <a:off x="6569075" y="3155950"/>
            <a:ext cx="390525" cy="388938"/>
          </a:xfrm>
          <a:prstGeom prst="ellipse">
            <a:avLst/>
          </a:prstGeom>
          <a:solidFill>
            <a:srgbClr val="2346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08" name="Oval 192"/>
          <p:cNvSpPr>
            <a:spLocks noChangeArrowheads="1"/>
          </p:cNvSpPr>
          <p:nvPr/>
        </p:nvSpPr>
        <p:spPr bwMode="auto">
          <a:xfrm>
            <a:off x="6572250" y="3159125"/>
            <a:ext cx="381000" cy="381000"/>
          </a:xfrm>
          <a:prstGeom prst="ellipse">
            <a:avLst/>
          </a:prstGeom>
          <a:solidFill>
            <a:srgbClr val="2447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09" name="Oval 193"/>
          <p:cNvSpPr>
            <a:spLocks noChangeArrowheads="1"/>
          </p:cNvSpPr>
          <p:nvPr/>
        </p:nvSpPr>
        <p:spPr bwMode="auto">
          <a:xfrm>
            <a:off x="6575425" y="3162300"/>
            <a:ext cx="371475" cy="371475"/>
          </a:xfrm>
          <a:prstGeom prst="ellipse">
            <a:avLst/>
          </a:prstGeom>
          <a:solidFill>
            <a:srgbClr val="2449B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10" name="Oval 194"/>
          <p:cNvSpPr>
            <a:spLocks noChangeArrowheads="1"/>
          </p:cNvSpPr>
          <p:nvPr/>
        </p:nvSpPr>
        <p:spPr bwMode="auto">
          <a:xfrm>
            <a:off x="6578600" y="3163888"/>
            <a:ext cx="363538" cy="365125"/>
          </a:xfrm>
          <a:prstGeom prst="ellipse">
            <a:avLst/>
          </a:prstGeom>
          <a:solidFill>
            <a:srgbClr val="254AB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11" name="Oval 195"/>
          <p:cNvSpPr>
            <a:spLocks noChangeArrowheads="1"/>
          </p:cNvSpPr>
          <p:nvPr/>
        </p:nvSpPr>
        <p:spPr bwMode="auto">
          <a:xfrm>
            <a:off x="6581775" y="3167063"/>
            <a:ext cx="354013" cy="355600"/>
          </a:xfrm>
          <a:prstGeom prst="ellipse">
            <a:avLst/>
          </a:prstGeom>
          <a:solidFill>
            <a:srgbClr val="264C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12" name="Oval 196"/>
          <p:cNvSpPr>
            <a:spLocks noChangeArrowheads="1"/>
          </p:cNvSpPr>
          <p:nvPr/>
        </p:nvSpPr>
        <p:spPr bwMode="auto">
          <a:xfrm>
            <a:off x="6583363" y="3170238"/>
            <a:ext cx="347662" cy="346075"/>
          </a:xfrm>
          <a:prstGeom prst="ellipse">
            <a:avLst/>
          </a:prstGeom>
          <a:solidFill>
            <a:srgbClr val="274DC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13" name="Oval 197"/>
          <p:cNvSpPr>
            <a:spLocks noChangeArrowheads="1"/>
          </p:cNvSpPr>
          <p:nvPr/>
        </p:nvSpPr>
        <p:spPr bwMode="auto">
          <a:xfrm>
            <a:off x="6586538" y="3173413"/>
            <a:ext cx="338137" cy="338137"/>
          </a:xfrm>
          <a:prstGeom prst="ellipse">
            <a:avLst/>
          </a:prstGeom>
          <a:solidFill>
            <a:srgbClr val="274FC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14" name="Oval 198"/>
          <p:cNvSpPr>
            <a:spLocks noChangeArrowheads="1"/>
          </p:cNvSpPr>
          <p:nvPr/>
        </p:nvSpPr>
        <p:spPr bwMode="auto">
          <a:xfrm>
            <a:off x="6589713" y="3176588"/>
            <a:ext cx="328612" cy="328612"/>
          </a:xfrm>
          <a:prstGeom prst="ellipse">
            <a:avLst/>
          </a:prstGeom>
          <a:solidFill>
            <a:srgbClr val="2850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15" name="Oval 199"/>
          <p:cNvSpPr>
            <a:spLocks noChangeArrowheads="1"/>
          </p:cNvSpPr>
          <p:nvPr/>
        </p:nvSpPr>
        <p:spPr bwMode="auto">
          <a:xfrm>
            <a:off x="6592888" y="3178175"/>
            <a:ext cx="320675" cy="320675"/>
          </a:xfrm>
          <a:prstGeom prst="ellipse">
            <a:avLst/>
          </a:prstGeom>
          <a:solidFill>
            <a:srgbClr val="2951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16" name="Oval 200"/>
          <p:cNvSpPr>
            <a:spLocks noChangeArrowheads="1"/>
          </p:cNvSpPr>
          <p:nvPr/>
        </p:nvSpPr>
        <p:spPr bwMode="auto">
          <a:xfrm>
            <a:off x="6596063" y="3181350"/>
            <a:ext cx="311150" cy="312738"/>
          </a:xfrm>
          <a:prstGeom prst="ellipse">
            <a:avLst/>
          </a:prstGeom>
          <a:solidFill>
            <a:srgbClr val="2953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17" name="Oval 201"/>
          <p:cNvSpPr>
            <a:spLocks noChangeArrowheads="1"/>
          </p:cNvSpPr>
          <p:nvPr/>
        </p:nvSpPr>
        <p:spPr bwMode="auto">
          <a:xfrm>
            <a:off x="6597650" y="3184525"/>
            <a:ext cx="304800" cy="303213"/>
          </a:xfrm>
          <a:prstGeom prst="ellipse">
            <a:avLst/>
          </a:prstGeom>
          <a:solidFill>
            <a:srgbClr val="2A54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18" name="Oval 202"/>
          <p:cNvSpPr>
            <a:spLocks noChangeArrowheads="1"/>
          </p:cNvSpPr>
          <p:nvPr/>
        </p:nvSpPr>
        <p:spPr bwMode="auto">
          <a:xfrm>
            <a:off x="6600825" y="3187700"/>
            <a:ext cx="295275" cy="295275"/>
          </a:xfrm>
          <a:prstGeom prst="ellipse">
            <a:avLst/>
          </a:prstGeom>
          <a:solidFill>
            <a:srgbClr val="2B56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19" name="Oval 203"/>
          <p:cNvSpPr>
            <a:spLocks noChangeArrowheads="1"/>
          </p:cNvSpPr>
          <p:nvPr/>
        </p:nvSpPr>
        <p:spPr bwMode="auto">
          <a:xfrm>
            <a:off x="6604000" y="3190875"/>
            <a:ext cx="285750" cy="285750"/>
          </a:xfrm>
          <a:prstGeom prst="ellipse">
            <a:avLst/>
          </a:prstGeom>
          <a:solidFill>
            <a:srgbClr val="2C5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20" name="Oval 204"/>
          <p:cNvSpPr>
            <a:spLocks noChangeArrowheads="1"/>
          </p:cNvSpPr>
          <p:nvPr/>
        </p:nvSpPr>
        <p:spPr bwMode="auto">
          <a:xfrm>
            <a:off x="6607175" y="3192463"/>
            <a:ext cx="277813" cy="277812"/>
          </a:xfrm>
          <a:prstGeom prst="ellipse">
            <a:avLst/>
          </a:prstGeom>
          <a:solidFill>
            <a:srgbClr val="2C59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21" name="Oval 205"/>
          <p:cNvSpPr>
            <a:spLocks noChangeArrowheads="1"/>
          </p:cNvSpPr>
          <p:nvPr/>
        </p:nvSpPr>
        <p:spPr bwMode="auto">
          <a:xfrm>
            <a:off x="6610350" y="3195638"/>
            <a:ext cx="268288" cy="269875"/>
          </a:xfrm>
          <a:prstGeom prst="ellipse">
            <a:avLst/>
          </a:prstGeom>
          <a:solidFill>
            <a:srgbClr val="2D5A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22" name="Oval 206"/>
          <p:cNvSpPr>
            <a:spLocks noChangeArrowheads="1"/>
          </p:cNvSpPr>
          <p:nvPr/>
        </p:nvSpPr>
        <p:spPr bwMode="auto">
          <a:xfrm>
            <a:off x="6611938" y="3198813"/>
            <a:ext cx="261937" cy="260350"/>
          </a:xfrm>
          <a:prstGeom prst="ellipse">
            <a:avLst/>
          </a:prstGeom>
          <a:solidFill>
            <a:srgbClr val="2E5C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24" name="Oval 208"/>
          <p:cNvSpPr>
            <a:spLocks noChangeArrowheads="1"/>
          </p:cNvSpPr>
          <p:nvPr/>
        </p:nvSpPr>
        <p:spPr bwMode="auto">
          <a:xfrm>
            <a:off x="6615113" y="3201988"/>
            <a:ext cx="252412" cy="252412"/>
          </a:xfrm>
          <a:prstGeom prst="ellipse">
            <a:avLst/>
          </a:prstGeom>
          <a:solidFill>
            <a:srgbClr val="2F5DE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25" name="Oval 209"/>
          <p:cNvSpPr>
            <a:spLocks noChangeArrowheads="1"/>
          </p:cNvSpPr>
          <p:nvPr/>
        </p:nvSpPr>
        <p:spPr bwMode="auto">
          <a:xfrm>
            <a:off x="6618288" y="3205163"/>
            <a:ext cx="242887" cy="242887"/>
          </a:xfrm>
          <a:prstGeom prst="ellipse">
            <a:avLst/>
          </a:prstGeom>
          <a:solidFill>
            <a:srgbClr val="2F5FE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26" name="Oval 210"/>
          <p:cNvSpPr>
            <a:spLocks noChangeArrowheads="1"/>
          </p:cNvSpPr>
          <p:nvPr/>
        </p:nvSpPr>
        <p:spPr bwMode="auto">
          <a:xfrm>
            <a:off x="6621463" y="3206750"/>
            <a:ext cx="234950" cy="234950"/>
          </a:xfrm>
          <a:prstGeom prst="ellipse">
            <a:avLst/>
          </a:prstGeom>
          <a:solidFill>
            <a:srgbClr val="306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27" name="Oval 211"/>
          <p:cNvSpPr>
            <a:spLocks noChangeArrowheads="1"/>
          </p:cNvSpPr>
          <p:nvPr/>
        </p:nvSpPr>
        <p:spPr bwMode="auto">
          <a:xfrm>
            <a:off x="6624638" y="3209925"/>
            <a:ext cx="225425" cy="227013"/>
          </a:xfrm>
          <a:prstGeom prst="ellipse">
            <a:avLst/>
          </a:prstGeom>
          <a:solidFill>
            <a:srgbClr val="3162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28" name="Oval 212"/>
          <p:cNvSpPr>
            <a:spLocks noChangeArrowheads="1"/>
          </p:cNvSpPr>
          <p:nvPr/>
        </p:nvSpPr>
        <p:spPr bwMode="auto">
          <a:xfrm>
            <a:off x="6627813" y="3213100"/>
            <a:ext cx="217487" cy="217488"/>
          </a:xfrm>
          <a:prstGeom prst="ellipse">
            <a:avLst/>
          </a:prstGeom>
          <a:solidFill>
            <a:srgbClr val="3263F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29" name="Oval 213"/>
          <p:cNvSpPr>
            <a:spLocks noChangeArrowheads="1"/>
          </p:cNvSpPr>
          <p:nvPr/>
        </p:nvSpPr>
        <p:spPr bwMode="auto">
          <a:xfrm>
            <a:off x="6629400" y="3216275"/>
            <a:ext cx="209550" cy="209550"/>
          </a:xfrm>
          <a:prstGeom prst="ellipse">
            <a:avLst/>
          </a:prstGeom>
          <a:solidFill>
            <a:srgbClr val="3265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30" name="Oval 214"/>
          <p:cNvSpPr>
            <a:spLocks noChangeArrowheads="1"/>
          </p:cNvSpPr>
          <p:nvPr/>
        </p:nvSpPr>
        <p:spPr bwMode="auto">
          <a:xfrm>
            <a:off x="6632575" y="3219450"/>
            <a:ext cx="200025" cy="200025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31" name="Oval 215"/>
          <p:cNvSpPr>
            <a:spLocks noChangeArrowheads="1"/>
          </p:cNvSpPr>
          <p:nvPr/>
        </p:nvSpPr>
        <p:spPr bwMode="auto">
          <a:xfrm>
            <a:off x="6635750" y="3222625"/>
            <a:ext cx="192088" cy="190500"/>
          </a:xfrm>
          <a:prstGeom prst="ellipse">
            <a:avLst/>
          </a:prstGeom>
          <a:solidFill>
            <a:srgbClr val="36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32" name="Oval 216"/>
          <p:cNvSpPr>
            <a:spLocks noChangeArrowheads="1"/>
          </p:cNvSpPr>
          <p:nvPr/>
        </p:nvSpPr>
        <p:spPr bwMode="auto">
          <a:xfrm>
            <a:off x="6638925" y="3224213"/>
            <a:ext cx="182563" cy="184150"/>
          </a:xfrm>
          <a:prstGeom prst="ellipse">
            <a:avLst/>
          </a:prstGeom>
          <a:solidFill>
            <a:srgbClr val="396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33" name="Oval 217"/>
          <p:cNvSpPr>
            <a:spLocks noChangeArrowheads="1"/>
          </p:cNvSpPr>
          <p:nvPr/>
        </p:nvSpPr>
        <p:spPr bwMode="auto">
          <a:xfrm>
            <a:off x="6642100" y="3227388"/>
            <a:ext cx="174625" cy="174625"/>
          </a:xfrm>
          <a:prstGeom prst="ellipse">
            <a:avLst/>
          </a:prstGeom>
          <a:solidFill>
            <a:srgbClr val="3C6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34" name="Oval 218"/>
          <p:cNvSpPr>
            <a:spLocks noChangeArrowheads="1"/>
          </p:cNvSpPr>
          <p:nvPr/>
        </p:nvSpPr>
        <p:spPr bwMode="auto">
          <a:xfrm>
            <a:off x="6643688" y="3230563"/>
            <a:ext cx="166687" cy="166687"/>
          </a:xfrm>
          <a:prstGeom prst="ellipse">
            <a:avLst/>
          </a:prstGeom>
          <a:solidFill>
            <a:srgbClr val="3F6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35" name="Oval 219"/>
          <p:cNvSpPr>
            <a:spLocks noChangeArrowheads="1"/>
          </p:cNvSpPr>
          <p:nvPr/>
        </p:nvSpPr>
        <p:spPr bwMode="auto">
          <a:xfrm>
            <a:off x="6646863" y="3233738"/>
            <a:ext cx="157162" cy="157162"/>
          </a:xfrm>
          <a:prstGeom prst="ellipse">
            <a:avLst/>
          </a:prstGeom>
          <a:solidFill>
            <a:srgbClr val="427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36" name="Oval 220"/>
          <p:cNvSpPr>
            <a:spLocks noChangeArrowheads="1"/>
          </p:cNvSpPr>
          <p:nvPr/>
        </p:nvSpPr>
        <p:spPr bwMode="auto">
          <a:xfrm>
            <a:off x="6650038" y="3236913"/>
            <a:ext cx="149225" cy="147637"/>
          </a:xfrm>
          <a:prstGeom prst="ellipse">
            <a:avLst/>
          </a:prstGeom>
          <a:solidFill>
            <a:srgbClr val="457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37" name="Oval 221"/>
          <p:cNvSpPr>
            <a:spLocks noChangeArrowheads="1"/>
          </p:cNvSpPr>
          <p:nvPr/>
        </p:nvSpPr>
        <p:spPr bwMode="auto">
          <a:xfrm>
            <a:off x="6653213" y="3238500"/>
            <a:ext cx="139700" cy="141288"/>
          </a:xfrm>
          <a:prstGeom prst="ellipse">
            <a:avLst/>
          </a:prstGeom>
          <a:solidFill>
            <a:srgbClr val="487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38" name="Oval 222"/>
          <p:cNvSpPr>
            <a:spLocks noChangeArrowheads="1"/>
          </p:cNvSpPr>
          <p:nvPr/>
        </p:nvSpPr>
        <p:spPr bwMode="auto">
          <a:xfrm>
            <a:off x="6656388" y="3241675"/>
            <a:ext cx="130175" cy="131763"/>
          </a:xfrm>
          <a:prstGeom prst="ellipse">
            <a:avLst/>
          </a:prstGeom>
          <a:solidFill>
            <a:srgbClr val="4A7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39" name="Oval 223"/>
          <p:cNvSpPr>
            <a:spLocks noChangeArrowheads="1"/>
          </p:cNvSpPr>
          <p:nvPr/>
        </p:nvSpPr>
        <p:spPr bwMode="auto">
          <a:xfrm>
            <a:off x="6657975" y="3244850"/>
            <a:ext cx="123825" cy="123825"/>
          </a:xfrm>
          <a:prstGeom prst="ellipse">
            <a:avLst/>
          </a:prstGeom>
          <a:solidFill>
            <a:srgbClr val="4D7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40" name="Oval 224"/>
          <p:cNvSpPr>
            <a:spLocks noChangeArrowheads="1"/>
          </p:cNvSpPr>
          <p:nvPr/>
        </p:nvSpPr>
        <p:spPr bwMode="auto">
          <a:xfrm>
            <a:off x="6661150" y="3248025"/>
            <a:ext cx="114300" cy="114300"/>
          </a:xfrm>
          <a:prstGeom prst="ellipse">
            <a:avLst/>
          </a:prstGeom>
          <a:solidFill>
            <a:srgbClr val="507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41" name="Oval 225"/>
          <p:cNvSpPr>
            <a:spLocks noChangeArrowheads="1"/>
          </p:cNvSpPr>
          <p:nvPr/>
        </p:nvSpPr>
        <p:spPr bwMode="auto">
          <a:xfrm>
            <a:off x="6664325" y="3251200"/>
            <a:ext cx="106363" cy="104775"/>
          </a:xfrm>
          <a:prstGeom prst="ellipse">
            <a:avLst/>
          </a:prstGeom>
          <a:solidFill>
            <a:srgbClr val="537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42" name="Oval 226"/>
          <p:cNvSpPr>
            <a:spLocks noChangeArrowheads="1"/>
          </p:cNvSpPr>
          <p:nvPr/>
        </p:nvSpPr>
        <p:spPr bwMode="auto">
          <a:xfrm>
            <a:off x="6667500" y="3252788"/>
            <a:ext cx="96838" cy="98425"/>
          </a:xfrm>
          <a:prstGeom prst="ellipse">
            <a:avLst/>
          </a:prstGeom>
          <a:solidFill>
            <a:srgbClr val="56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43" name="Oval 227"/>
          <p:cNvSpPr>
            <a:spLocks noChangeArrowheads="1"/>
          </p:cNvSpPr>
          <p:nvPr/>
        </p:nvSpPr>
        <p:spPr bwMode="auto">
          <a:xfrm>
            <a:off x="6670675" y="3255963"/>
            <a:ext cx="87313" cy="88900"/>
          </a:xfrm>
          <a:prstGeom prst="ellipse">
            <a:avLst/>
          </a:prstGeom>
          <a:solidFill>
            <a:srgbClr val="598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44" name="Oval 228"/>
          <p:cNvSpPr>
            <a:spLocks noChangeArrowheads="1"/>
          </p:cNvSpPr>
          <p:nvPr/>
        </p:nvSpPr>
        <p:spPr bwMode="auto">
          <a:xfrm>
            <a:off x="6672263" y="3259138"/>
            <a:ext cx="80962" cy="79375"/>
          </a:xfrm>
          <a:prstGeom prst="ellipse">
            <a:avLst/>
          </a:prstGeom>
          <a:solidFill>
            <a:srgbClr val="5C8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45" name="Oval 229"/>
          <p:cNvSpPr>
            <a:spLocks noChangeArrowheads="1"/>
          </p:cNvSpPr>
          <p:nvPr/>
        </p:nvSpPr>
        <p:spPr bwMode="auto">
          <a:xfrm>
            <a:off x="6675438" y="3262313"/>
            <a:ext cx="71437" cy="71437"/>
          </a:xfrm>
          <a:prstGeom prst="ellipse">
            <a:avLst/>
          </a:prstGeom>
          <a:solidFill>
            <a:srgbClr val="5F8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46" name="Oval 230"/>
          <p:cNvSpPr>
            <a:spLocks noChangeArrowheads="1"/>
          </p:cNvSpPr>
          <p:nvPr/>
        </p:nvSpPr>
        <p:spPr bwMode="auto">
          <a:xfrm>
            <a:off x="6678613" y="3265488"/>
            <a:ext cx="63500" cy="61912"/>
          </a:xfrm>
          <a:prstGeom prst="ellipse">
            <a:avLst/>
          </a:prstGeom>
          <a:solidFill>
            <a:srgbClr val="628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47" name="Oval 231"/>
          <p:cNvSpPr>
            <a:spLocks noChangeArrowheads="1"/>
          </p:cNvSpPr>
          <p:nvPr/>
        </p:nvSpPr>
        <p:spPr bwMode="auto">
          <a:xfrm>
            <a:off x="6681788" y="3267075"/>
            <a:ext cx="53975" cy="55563"/>
          </a:xfrm>
          <a:prstGeom prst="ellipse">
            <a:avLst/>
          </a:prstGeom>
          <a:solidFill>
            <a:srgbClr val="658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48" name="Oval 232"/>
          <p:cNvSpPr>
            <a:spLocks noChangeArrowheads="1"/>
          </p:cNvSpPr>
          <p:nvPr/>
        </p:nvSpPr>
        <p:spPr bwMode="auto">
          <a:xfrm>
            <a:off x="6684963" y="3270250"/>
            <a:ext cx="44450" cy="46038"/>
          </a:xfrm>
          <a:prstGeom prst="ellipse">
            <a:avLst/>
          </a:prstGeom>
          <a:solidFill>
            <a:srgbClr val="688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49" name="Oval 233"/>
          <p:cNvSpPr>
            <a:spLocks noChangeArrowheads="1"/>
          </p:cNvSpPr>
          <p:nvPr/>
        </p:nvSpPr>
        <p:spPr bwMode="auto">
          <a:xfrm>
            <a:off x="6686550" y="3273425"/>
            <a:ext cx="38100" cy="36513"/>
          </a:xfrm>
          <a:prstGeom prst="ellipse">
            <a:avLst/>
          </a:prstGeom>
          <a:solidFill>
            <a:srgbClr val="6B9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50" name="Oval 234"/>
          <p:cNvSpPr>
            <a:spLocks noChangeArrowheads="1"/>
          </p:cNvSpPr>
          <p:nvPr/>
        </p:nvSpPr>
        <p:spPr bwMode="auto">
          <a:xfrm>
            <a:off x="6689725" y="3276600"/>
            <a:ext cx="28575" cy="28575"/>
          </a:xfrm>
          <a:prstGeom prst="ellipse">
            <a:avLst/>
          </a:prstGeom>
          <a:solidFill>
            <a:srgbClr val="6E9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51" name="Oval 235"/>
          <p:cNvSpPr>
            <a:spLocks noChangeArrowheads="1"/>
          </p:cNvSpPr>
          <p:nvPr/>
        </p:nvSpPr>
        <p:spPr bwMode="auto">
          <a:xfrm>
            <a:off x="6692900" y="3279775"/>
            <a:ext cx="20638" cy="19050"/>
          </a:xfrm>
          <a:prstGeom prst="ellipse">
            <a:avLst/>
          </a:prstGeom>
          <a:solidFill>
            <a:srgbClr val="719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52" name="Oval 236"/>
          <p:cNvSpPr>
            <a:spLocks noChangeArrowheads="1"/>
          </p:cNvSpPr>
          <p:nvPr/>
        </p:nvSpPr>
        <p:spPr bwMode="auto">
          <a:xfrm>
            <a:off x="6696075" y="3281363"/>
            <a:ext cx="11113" cy="12700"/>
          </a:xfrm>
          <a:prstGeom prst="ellipse">
            <a:avLst/>
          </a:prstGeom>
          <a:solidFill>
            <a:srgbClr val="749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53" name="Oval 237"/>
          <p:cNvSpPr>
            <a:spLocks noChangeArrowheads="1"/>
          </p:cNvSpPr>
          <p:nvPr/>
        </p:nvSpPr>
        <p:spPr bwMode="auto">
          <a:xfrm>
            <a:off x="6567488" y="3152775"/>
            <a:ext cx="396875" cy="398463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54" name="Oval 238"/>
          <p:cNvSpPr>
            <a:spLocks noChangeArrowheads="1"/>
          </p:cNvSpPr>
          <p:nvPr/>
        </p:nvSpPr>
        <p:spPr bwMode="auto">
          <a:xfrm>
            <a:off x="7062788" y="3529013"/>
            <a:ext cx="396875" cy="396875"/>
          </a:xfrm>
          <a:prstGeom prst="ellipse">
            <a:avLst/>
          </a:prstGeom>
          <a:solidFill>
            <a:srgbClr val="2244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55" name="Oval 239"/>
          <p:cNvSpPr>
            <a:spLocks noChangeArrowheads="1"/>
          </p:cNvSpPr>
          <p:nvPr/>
        </p:nvSpPr>
        <p:spPr bwMode="auto">
          <a:xfrm>
            <a:off x="7064375" y="3530600"/>
            <a:ext cx="390525" cy="390525"/>
          </a:xfrm>
          <a:prstGeom prst="ellipse">
            <a:avLst/>
          </a:prstGeom>
          <a:solidFill>
            <a:srgbClr val="2346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56" name="Oval 240"/>
          <p:cNvSpPr>
            <a:spLocks noChangeArrowheads="1"/>
          </p:cNvSpPr>
          <p:nvPr/>
        </p:nvSpPr>
        <p:spPr bwMode="auto">
          <a:xfrm>
            <a:off x="7067550" y="3533775"/>
            <a:ext cx="381000" cy="381000"/>
          </a:xfrm>
          <a:prstGeom prst="ellipse">
            <a:avLst/>
          </a:prstGeom>
          <a:solidFill>
            <a:srgbClr val="2447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57" name="Oval 241"/>
          <p:cNvSpPr>
            <a:spLocks noChangeArrowheads="1"/>
          </p:cNvSpPr>
          <p:nvPr/>
        </p:nvSpPr>
        <p:spPr bwMode="auto">
          <a:xfrm>
            <a:off x="7070725" y="3536950"/>
            <a:ext cx="371475" cy="371475"/>
          </a:xfrm>
          <a:prstGeom prst="ellipse">
            <a:avLst/>
          </a:prstGeom>
          <a:solidFill>
            <a:srgbClr val="2449B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58" name="Oval 242"/>
          <p:cNvSpPr>
            <a:spLocks noChangeArrowheads="1"/>
          </p:cNvSpPr>
          <p:nvPr/>
        </p:nvSpPr>
        <p:spPr bwMode="auto">
          <a:xfrm>
            <a:off x="7073900" y="3540125"/>
            <a:ext cx="363538" cy="363538"/>
          </a:xfrm>
          <a:prstGeom prst="ellipse">
            <a:avLst/>
          </a:prstGeom>
          <a:solidFill>
            <a:srgbClr val="254AB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59" name="Oval 243"/>
          <p:cNvSpPr>
            <a:spLocks noChangeArrowheads="1"/>
          </p:cNvSpPr>
          <p:nvPr/>
        </p:nvSpPr>
        <p:spPr bwMode="auto">
          <a:xfrm>
            <a:off x="7077075" y="3543300"/>
            <a:ext cx="354013" cy="354013"/>
          </a:xfrm>
          <a:prstGeom prst="ellipse">
            <a:avLst/>
          </a:prstGeom>
          <a:solidFill>
            <a:srgbClr val="264C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60" name="Oval 244"/>
          <p:cNvSpPr>
            <a:spLocks noChangeArrowheads="1"/>
          </p:cNvSpPr>
          <p:nvPr/>
        </p:nvSpPr>
        <p:spPr bwMode="auto">
          <a:xfrm>
            <a:off x="7078663" y="3544888"/>
            <a:ext cx="347662" cy="347662"/>
          </a:xfrm>
          <a:prstGeom prst="ellipse">
            <a:avLst/>
          </a:prstGeom>
          <a:solidFill>
            <a:srgbClr val="274DC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61" name="Oval 245"/>
          <p:cNvSpPr>
            <a:spLocks noChangeArrowheads="1"/>
          </p:cNvSpPr>
          <p:nvPr/>
        </p:nvSpPr>
        <p:spPr bwMode="auto">
          <a:xfrm>
            <a:off x="7081838" y="3548063"/>
            <a:ext cx="338137" cy="338137"/>
          </a:xfrm>
          <a:prstGeom prst="ellipse">
            <a:avLst/>
          </a:prstGeom>
          <a:solidFill>
            <a:srgbClr val="274FC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62" name="Oval 246"/>
          <p:cNvSpPr>
            <a:spLocks noChangeArrowheads="1"/>
          </p:cNvSpPr>
          <p:nvPr/>
        </p:nvSpPr>
        <p:spPr bwMode="auto">
          <a:xfrm>
            <a:off x="7085013" y="3551238"/>
            <a:ext cx="328612" cy="328612"/>
          </a:xfrm>
          <a:prstGeom prst="ellipse">
            <a:avLst/>
          </a:prstGeom>
          <a:solidFill>
            <a:srgbClr val="2850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63" name="Oval 247"/>
          <p:cNvSpPr>
            <a:spLocks noChangeArrowheads="1"/>
          </p:cNvSpPr>
          <p:nvPr/>
        </p:nvSpPr>
        <p:spPr bwMode="auto">
          <a:xfrm>
            <a:off x="7088188" y="3554413"/>
            <a:ext cx="320675" cy="320675"/>
          </a:xfrm>
          <a:prstGeom prst="ellipse">
            <a:avLst/>
          </a:prstGeom>
          <a:solidFill>
            <a:srgbClr val="2951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64" name="Oval 248"/>
          <p:cNvSpPr>
            <a:spLocks noChangeArrowheads="1"/>
          </p:cNvSpPr>
          <p:nvPr/>
        </p:nvSpPr>
        <p:spPr bwMode="auto">
          <a:xfrm>
            <a:off x="7091363" y="3557588"/>
            <a:ext cx="311150" cy="311150"/>
          </a:xfrm>
          <a:prstGeom prst="ellipse">
            <a:avLst/>
          </a:prstGeom>
          <a:solidFill>
            <a:srgbClr val="2953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65" name="Oval 249"/>
          <p:cNvSpPr>
            <a:spLocks noChangeArrowheads="1"/>
          </p:cNvSpPr>
          <p:nvPr/>
        </p:nvSpPr>
        <p:spPr bwMode="auto">
          <a:xfrm>
            <a:off x="7092950" y="3559175"/>
            <a:ext cx="304800" cy="304800"/>
          </a:xfrm>
          <a:prstGeom prst="ellipse">
            <a:avLst/>
          </a:prstGeom>
          <a:solidFill>
            <a:srgbClr val="2A54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66" name="Oval 250"/>
          <p:cNvSpPr>
            <a:spLocks noChangeArrowheads="1"/>
          </p:cNvSpPr>
          <p:nvPr/>
        </p:nvSpPr>
        <p:spPr bwMode="auto">
          <a:xfrm>
            <a:off x="7096125" y="3562350"/>
            <a:ext cx="295275" cy="295275"/>
          </a:xfrm>
          <a:prstGeom prst="ellipse">
            <a:avLst/>
          </a:prstGeom>
          <a:solidFill>
            <a:srgbClr val="2B56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67" name="Oval 251"/>
          <p:cNvSpPr>
            <a:spLocks noChangeArrowheads="1"/>
          </p:cNvSpPr>
          <p:nvPr/>
        </p:nvSpPr>
        <p:spPr bwMode="auto">
          <a:xfrm>
            <a:off x="7099300" y="3565525"/>
            <a:ext cx="285750" cy="285750"/>
          </a:xfrm>
          <a:prstGeom prst="ellipse">
            <a:avLst/>
          </a:prstGeom>
          <a:solidFill>
            <a:srgbClr val="2C5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68" name="Oval 252"/>
          <p:cNvSpPr>
            <a:spLocks noChangeArrowheads="1"/>
          </p:cNvSpPr>
          <p:nvPr/>
        </p:nvSpPr>
        <p:spPr bwMode="auto">
          <a:xfrm>
            <a:off x="7102475" y="3568700"/>
            <a:ext cx="277813" cy="277813"/>
          </a:xfrm>
          <a:prstGeom prst="ellipse">
            <a:avLst/>
          </a:prstGeom>
          <a:solidFill>
            <a:srgbClr val="2C59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69" name="Oval 253"/>
          <p:cNvSpPr>
            <a:spLocks noChangeArrowheads="1"/>
          </p:cNvSpPr>
          <p:nvPr/>
        </p:nvSpPr>
        <p:spPr bwMode="auto">
          <a:xfrm>
            <a:off x="7105650" y="3571875"/>
            <a:ext cx="268288" cy="268288"/>
          </a:xfrm>
          <a:prstGeom prst="ellipse">
            <a:avLst/>
          </a:prstGeom>
          <a:solidFill>
            <a:srgbClr val="2D5A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70" name="Oval 254"/>
          <p:cNvSpPr>
            <a:spLocks noChangeArrowheads="1"/>
          </p:cNvSpPr>
          <p:nvPr/>
        </p:nvSpPr>
        <p:spPr bwMode="auto">
          <a:xfrm>
            <a:off x="7107238" y="3573463"/>
            <a:ext cx="261937" cy="261937"/>
          </a:xfrm>
          <a:prstGeom prst="ellipse">
            <a:avLst/>
          </a:prstGeom>
          <a:solidFill>
            <a:srgbClr val="2E5C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71" name="Oval 255"/>
          <p:cNvSpPr>
            <a:spLocks noChangeArrowheads="1"/>
          </p:cNvSpPr>
          <p:nvPr/>
        </p:nvSpPr>
        <p:spPr bwMode="auto">
          <a:xfrm>
            <a:off x="7110413" y="3576638"/>
            <a:ext cx="252412" cy="252412"/>
          </a:xfrm>
          <a:prstGeom prst="ellipse">
            <a:avLst/>
          </a:prstGeom>
          <a:solidFill>
            <a:srgbClr val="2F5DE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72" name="Oval 256"/>
          <p:cNvSpPr>
            <a:spLocks noChangeArrowheads="1"/>
          </p:cNvSpPr>
          <p:nvPr/>
        </p:nvSpPr>
        <p:spPr bwMode="auto">
          <a:xfrm>
            <a:off x="7113588" y="3579813"/>
            <a:ext cx="242887" cy="242887"/>
          </a:xfrm>
          <a:prstGeom prst="ellipse">
            <a:avLst/>
          </a:prstGeom>
          <a:solidFill>
            <a:srgbClr val="2F5FE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73" name="Oval 257"/>
          <p:cNvSpPr>
            <a:spLocks noChangeArrowheads="1"/>
          </p:cNvSpPr>
          <p:nvPr/>
        </p:nvSpPr>
        <p:spPr bwMode="auto">
          <a:xfrm>
            <a:off x="7116763" y="3582988"/>
            <a:ext cx="234950" cy="234950"/>
          </a:xfrm>
          <a:prstGeom prst="ellipse">
            <a:avLst/>
          </a:prstGeom>
          <a:solidFill>
            <a:srgbClr val="306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74" name="Oval 258"/>
          <p:cNvSpPr>
            <a:spLocks noChangeArrowheads="1"/>
          </p:cNvSpPr>
          <p:nvPr/>
        </p:nvSpPr>
        <p:spPr bwMode="auto">
          <a:xfrm>
            <a:off x="7119938" y="3586163"/>
            <a:ext cx="225425" cy="225425"/>
          </a:xfrm>
          <a:prstGeom prst="ellipse">
            <a:avLst/>
          </a:prstGeom>
          <a:solidFill>
            <a:srgbClr val="3162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75" name="Oval 259"/>
          <p:cNvSpPr>
            <a:spLocks noChangeArrowheads="1"/>
          </p:cNvSpPr>
          <p:nvPr/>
        </p:nvSpPr>
        <p:spPr bwMode="auto">
          <a:xfrm>
            <a:off x="7121525" y="3587750"/>
            <a:ext cx="219075" cy="217488"/>
          </a:xfrm>
          <a:prstGeom prst="ellipse">
            <a:avLst/>
          </a:prstGeom>
          <a:solidFill>
            <a:srgbClr val="3263F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76" name="Oval 260"/>
          <p:cNvSpPr>
            <a:spLocks noChangeArrowheads="1"/>
          </p:cNvSpPr>
          <p:nvPr/>
        </p:nvSpPr>
        <p:spPr bwMode="auto">
          <a:xfrm>
            <a:off x="7124700" y="3590925"/>
            <a:ext cx="209550" cy="209550"/>
          </a:xfrm>
          <a:prstGeom prst="ellipse">
            <a:avLst/>
          </a:prstGeom>
          <a:solidFill>
            <a:srgbClr val="3265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77" name="Oval 261"/>
          <p:cNvSpPr>
            <a:spLocks noChangeArrowheads="1"/>
          </p:cNvSpPr>
          <p:nvPr/>
        </p:nvSpPr>
        <p:spPr bwMode="auto">
          <a:xfrm>
            <a:off x="7127875" y="3594100"/>
            <a:ext cx="200025" cy="200025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78" name="Oval 262"/>
          <p:cNvSpPr>
            <a:spLocks noChangeArrowheads="1"/>
          </p:cNvSpPr>
          <p:nvPr/>
        </p:nvSpPr>
        <p:spPr bwMode="auto">
          <a:xfrm>
            <a:off x="7131050" y="3597275"/>
            <a:ext cx="192088" cy="192088"/>
          </a:xfrm>
          <a:prstGeom prst="ellipse">
            <a:avLst/>
          </a:prstGeom>
          <a:solidFill>
            <a:srgbClr val="36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79" name="Oval 263"/>
          <p:cNvSpPr>
            <a:spLocks noChangeArrowheads="1"/>
          </p:cNvSpPr>
          <p:nvPr/>
        </p:nvSpPr>
        <p:spPr bwMode="auto">
          <a:xfrm>
            <a:off x="7134225" y="3600450"/>
            <a:ext cx="182563" cy="182563"/>
          </a:xfrm>
          <a:prstGeom prst="ellipse">
            <a:avLst/>
          </a:prstGeom>
          <a:solidFill>
            <a:srgbClr val="396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80" name="Oval 264"/>
          <p:cNvSpPr>
            <a:spLocks noChangeArrowheads="1"/>
          </p:cNvSpPr>
          <p:nvPr/>
        </p:nvSpPr>
        <p:spPr bwMode="auto">
          <a:xfrm>
            <a:off x="7137400" y="3602038"/>
            <a:ext cx="174625" cy="174625"/>
          </a:xfrm>
          <a:prstGeom prst="ellipse">
            <a:avLst/>
          </a:prstGeom>
          <a:solidFill>
            <a:srgbClr val="3C6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81" name="Oval 265"/>
          <p:cNvSpPr>
            <a:spLocks noChangeArrowheads="1"/>
          </p:cNvSpPr>
          <p:nvPr/>
        </p:nvSpPr>
        <p:spPr bwMode="auto">
          <a:xfrm>
            <a:off x="7138988" y="3605213"/>
            <a:ext cx="166687" cy="166687"/>
          </a:xfrm>
          <a:prstGeom prst="ellipse">
            <a:avLst/>
          </a:prstGeom>
          <a:solidFill>
            <a:srgbClr val="3F6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82" name="Oval 266"/>
          <p:cNvSpPr>
            <a:spLocks noChangeArrowheads="1"/>
          </p:cNvSpPr>
          <p:nvPr/>
        </p:nvSpPr>
        <p:spPr bwMode="auto">
          <a:xfrm>
            <a:off x="7142163" y="3608388"/>
            <a:ext cx="157162" cy="157162"/>
          </a:xfrm>
          <a:prstGeom prst="ellipse">
            <a:avLst/>
          </a:prstGeom>
          <a:solidFill>
            <a:srgbClr val="427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83" name="Oval 267"/>
          <p:cNvSpPr>
            <a:spLocks noChangeArrowheads="1"/>
          </p:cNvSpPr>
          <p:nvPr/>
        </p:nvSpPr>
        <p:spPr bwMode="auto">
          <a:xfrm>
            <a:off x="7145338" y="3611563"/>
            <a:ext cx="149225" cy="149225"/>
          </a:xfrm>
          <a:prstGeom prst="ellipse">
            <a:avLst/>
          </a:prstGeom>
          <a:solidFill>
            <a:srgbClr val="457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84" name="Oval 268"/>
          <p:cNvSpPr>
            <a:spLocks noChangeArrowheads="1"/>
          </p:cNvSpPr>
          <p:nvPr/>
        </p:nvSpPr>
        <p:spPr bwMode="auto">
          <a:xfrm>
            <a:off x="7148513" y="3614738"/>
            <a:ext cx="139700" cy="139700"/>
          </a:xfrm>
          <a:prstGeom prst="ellipse">
            <a:avLst/>
          </a:prstGeom>
          <a:solidFill>
            <a:srgbClr val="487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85" name="Oval 269"/>
          <p:cNvSpPr>
            <a:spLocks noChangeArrowheads="1"/>
          </p:cNvSpPr>
          <p:nvPr/>
        </p:nvSpPr>
        <p:spPr bwMode="auto">
          <a:xfrm>
            <a:off x="7151688" y="3616325"/>
            <a:ext cx="130175" cy="131763"/>
          </a:xfrm>
          <a:prstGeom prst="ellipse">
            <a:avLst/>
          </a:prstGeom>
          <a:solidFill>
            <a:srgbClr val="4A7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86" name="Oval 270"/>
          <p:cNvSpPr>
            <a:spLocks noChangeArrowheads="1"/>
          </p:cNvSpPr>
          <p:nvPr/>
        </p:nvSpPr>
        <p:spPr bwMode="auto">
          <a:xfrm>
            <a:off x="7153275" y="3619500"/>
            <a:ext cx="123825" cy="123825"/>
          </a:xfrm>
          <a:prstGeom prst="ellipse">
            <a:avLst/>
          </a:prstGeom>
          <a:solidFill>
            <a:srgbClr val="4D7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87" name="Oval 271"/>
          <p:cNvSpPr>
            <a:spLocks noChangeArrowheads="1"/>
          </p:cNvSpPr>
          <p:nvPr/>
        </p:nvSpPr>
        <p:spPr bwMode="auto">
          <a:xfrm>
            <a:off x="7156450" y="3622675"/>
            <a:ext cx="114300" cy="114300"/>
          </a:xfrm>
          <a:prstGeom prst="ellipse">
            <a:avLst/>
          </a:prstGeom>
          <a:solidFill>
            <a:srgbClr val="507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88" name="Oval 272"/>
          <p:cNvSpPr>
            <a:spLocks noChangeArrowheads="1"/>
          </p:cNvSpPr>
          <p:nvPr/>
        </p:nvSpPr>
        <p:spPr bwMode="auto">
          <a:xfrm>
            <a:off x="7159625" y="3625850"/>
            <a:ext cx="106363" cy="106363"/>
          </a:xfrm>
          <a:prstGeom prst="ellipse">
            <a:avLst/>
          </a:prstGeom>
          <a:solidFill>
            <a:srgbClr val="537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89" name="Oval 273"/>
          <p:cNvSpPr>
            <a:spLocks noChangeArrowheads="1"/>
          </p:cNvSpPr>
          <p:nvPr/>
        </p:nvSpPr>
        <p:spPr bwMode="auto">
          <a:xfrm>
            <a:off x="7162800" y="3629025"/>
            <a:ext cx="96838" cy="96838"/>
          </a:xfrm>
          <a:prstGeom prst="ellipse">
            <a:avLst/>
          </a:prstGeom>
          <a:solidFill>
            <a:srgbClr val="56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90" name="Oval 274"/>
          <p:cNvSpPr>
            <a:spLocks noChangeArrowheads="1"/>
          </p:cNvSpPr>
          <p:nvPr/>
        </p:nvSpPr>
        <p:spPr bwMode="auto">
          <a:xfrm>
            <a:off x="7165975" y="3630613"/>
            <a:ext cx="87313" cy="88900"/>
          </a:xfrm>
          <a:prstGeom prst="ellipse">
            <a:avLst/>
          </a:prstGeom>
          <a:solidFill>
            <a:srgbClr val="598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91" name="Oval 275"/>
          <p:cNvSpPr>
            <a:spLocks noChangeArrowheads="1"/>
          </p:cNvSpPr>
          <p:nvPr/>
        </p:nvSpPr>
        <p:spPr bwMode="auto">
          <a:xfrm>
            <a:off x="7167563" y="3633788"/>
            <a:ext cx="80962" cy="80962"/>
          </a:xfrm>
          <a:prstGeom prst="ellipse">
            <a:avLst/>
          </a:prstGeom>
          <a:solidFill>
            <a:srgbClr val="5C8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92" name="Oval 276"/>
          <p:cNvSpPr>
            <a:spLocks noChangeArrowheads="1"/>
          </p:cNvSpPr>
          <p:nvPr/>
        </p:nvSpPr>
        <p:spPr bwMode="auto">
          <a:xfrm>
            <a:off x="7170738" y="3636963"/>
            <a:ext cx="71437" cy="71437"/>
          </a:xfrm>
          <a:prstGeom prst="ellipse">
            <a:avLst/>
          </a:prstGeom>
          <a:solidFill>
            <a:srgbClr val="5F8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93" name="Oval 277"/>
          <p:cNvSpPr>
            <a:spLocks noChangeArrowheads="1"/>
          </p:cNvSpPr>
          <p:nvPr/>
        </p:nvSpPr>
        <p:spPr bwMode="auto">
          <a:xfrm>
            <a:off x="7173913" y="3640138"/>
            <a:ext cx="63500" cy="63500"/>
          </a:xfrm>
          <a:prstGeom prst="ellipse">
            <a:avLst/>
          </a:prstGeom>
          <a:solidFill>
            <a:srgbClr val="628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94" name="Oval 278"/>
          <p:cNvSpPr>
            <a:spLocks noChangeArrowheads="1"/>
          </p:cNvSpPr>
          <p:nvPr/>
        </p:nvSpPr>
        <p:spPr bwMode="auto">
          <a:xfrm>
            <a:off x="7177088" y="3643313"/>
            <a:ext cx="53975" cy="53975"/>
          </a:xfrm>
          <a:prstGeom prst="ellipse">
            <a:avLst/>
          </a:prstGeom>
          <a:solidFill>
            <a:srgbClr val="658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95" name="Oval 279"/>
          <p:cNvSpPr>
            <a:spLocks noChangeArrowheads="1"/>
          </p:cNvSpPr>
          <p:nvPr/>
        </p:nvSpPr>
        <p:spPr bwMode="auto">
          <a:xfrm>
            <a:off x="7180263" y="3644900"/>
            <a:ext cx="44450" cy="46038"/>
          </a:xfrm>
          <a:prstGeom prst="ellipse">
            <a:avLst/>
          </a:prstGeom>
          <a:solidFill>
            <a:srgbClr val="688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96" name="Oval 280"/>
          <p:cNvSpPr>
            <a:spLocks noChangeArrowheads="1"/>
          </p:cNvSpPr>
          <p:nvPr/>
        </p:nvSpPr>
        <p:spPr bwMode="auto">
          <a:xfrm>
            <a:off x="7181850" y="3648075"/>
            <a:ext cx="38100" cy="38100"/>
          </a:xfrm>
          <a:prstGeom prst="ellipse">
            <a:avLst/>
          </a:prstGeom>
          <a:solidFill>
            <a:srgbClr val="6B9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97" name="Oval 281"/>
          <p:cNvSpPr>
            <a:spLocks noChangeArrowheads="1"/>
          </p:cNvSpPr>
          <p:nvPr/>
        </p:nvSpPr>
        <p:spPr bwMode="auto">
          <a:xfrm>
            <a:off x="7185025" y="3651250"/>
            <a:ext cx="28575" cy="28575"/>
          </a:xfrm>
          <a:prstGeom prst="ellipse">
            <a:avLst/>
          </a:prstGeom>
          <a:solidFill>
            <a:srgbClr val="6E9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98" name="Oval 282"/>
          <p:cNvSpPr>
            <a:spLocks noChangeArrowheads="1"/>
          </p:cNvSpPr>
          <p:nvPr/>
        </p:nvSpPr>
        <p:spPr bwMode="auto">
          <a:xfrm>
            <a:off x="7188200" y="3654425"/>
            <a:ext cx="20638" cy="20638"/>
          </a:xfrm>
          <a:prstGeom prst="ellipse">
            <a:avLst/>
          </a:prstGeom>
          <a:solidFill>
            <a:srgbClr val="719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99" name="Oval 283"/>
          <p:cNvSpPr>
            <a:spLocks noChangeArrowheads="1"/>
          </p:cNvSpPr>
          <p:nvPr/>
        </p:nvSpPr>
        <p:spPr bwMode="auto">
          <a:xfrm>
            <a:off x="7191375" y="3657600"/>
            <a:ext cx="11113" cy="11113"/>
          </a:xfrm>
          <a:prstGeom prst="ellipse">
            <a:avLst/>
          </a:prstGeom>
          <a:solidFill>
            <a:srgbClr val="749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00" name="Oval 284"/>
          <p:cNvSpPr>
            <a:spLocks noChangeArrowheads="1"/>
          </p:cNvSpPr>
          <p:nvPr/>
        </p:nvSpPr>
        <p:spPr bwMode="auto">
          <a:xfrm>
            <a:off x="7062788" y="3529013"/>
            <a:ext cx="396875" cy="396875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01" name="Oval 285"/>
          <p:cNvSpPr>
            <a:spLocks noChangeArrowheads="1"/>
          </p:cNvSpPr>
          <p:nvPr/>
        </p:nvSpPr>
        <p:spPr bwMode="auto">
          <a:xfrm>
            <a:off x="1692275" y="3808413"/>
            <a:ext cx="398463" cy="398462"/>
          </a:xfrm>
          <a:prstGeom prst="ellipse">
            <a:avLst/>
          </a:prstGeom>
          <a:solidFill>
            <a:srgbClr val="2244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02" name="Oval 286"/>
          <p:cNvSpPr>
            <a:spLocks noChangeArrowheads="1"/>
          </p:cNvSpPr>
          <p:nvPr/>
        </p:nvSpPr>
        <p:spPr bwMode="auto">
          <a:xfrm>
            <a:off x="1695450" y="3811588"/>
            <a:ext cx="388938" cy="388937"/>
          </a:xfrm>
          <a:prstGeom prst="ellipse">
            <a:avLst/>
          </a:prstGeom>
          <a:solidFill>
            <a:srgbClr val="2346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03" name="Oval 287"/>
          <p:cNvSpPr>
            <a:spLocks noChangeArrowheads="1"/>
          </p:cNvSpPr>
          <p:nvPr/>
        </p:nvSpPr>
        <p:spPr bwMode="auto">
          <a:xfrm>
            <a:off x="1698625" y="3814763"/>
            <a:ext cx="381000" cy="381000"/>
          </a:xfrm>
          <a:prstGeom prst="ellipse">
            <a:avLst/>
          </a:prstGeom>
          <a:solidFill>
            <a:srgbClr val="2447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04" name="Oval 288"/>
          <p:cNvSpPr>
            <a:spLocks noChangeArrowheads="1"/>
          </p:cNvSpPr>
          <p:nvPr/>
        </p:nvSpPr>
        <p:spPr bwMode="auto">
          <a:xfrm>
            <a:off x="1701800" y="3817938"/>
            <a:ext cx="371475" cy="371475"/>
          </a:xfrm>
          <a:prstGeom prst="ellipse">
            <a:avLst/>
          </a:prstGeom>
          <a:solidFill>
            <a:srgbClr val="2449B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05" name="Oval 289"/>
          <p:cNvSpPr>
            <a:spLocks noChangeArrowheads="1"/>
          </p:cNvSpPr>
          <p:nvPr/>
        </p:nvSpPr>
        <p:spPr bwMode="auto">
          <a:xfrm>
            <a:off x="1704975" y="3821113"/>
            <a:ext cx="363538" cy="363537"/>
          </a:xfrm>
          <a:prstGeom prst="ellipse">
            <a:avLst/>
          </a:prstGeom>
          <a:solidFill>
            <a:srgbClr val="254AB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06" name="Oval 290"/>
          <p:cNvSpPr>
            <a:spLocks noChangeArrowheads="1"/>
          </p:cNvSpPr>
          <p:nvPr/>
        </p:nvSpPr>
        <p:spPr bwMode="auto">
          <a:xfrm>
            <a:off x="1706563" y="3822700"/>
            <a:ext cx="355600" cy="355600"/>
          </a:xfrm>
          <a:prstGeom prst="ellipse">
            <a:avLst/>
          </a:prstGeom>
          <a:solidFill>
            <a:srgbClr val="264C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07" name="Oval 291"/>
          <p:cNvSpPr>
            <a:spLocks noChangeArrowheads="1"/>
          </p:cNvSpPr>
          <p:nvPr/>
        </p:nvSpPr>
        <p:spPr bwMode="auto">
          <a:xfrm>
            <a:off x="1709738" y="3825875"/>
            <a:ext cx="346075" cy="346075"/>
          </a:xfrm>
          <a:prstGeom prst="ellipse">
            <a:avLst/>
          </a:prstGeom>
          <a:solidFill>
            <a:srgbClr val="274DC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08" name="Oval 292"/>
          <p:cNvSpPr>
            <a:spLocks noChangeArrowheads="1"/>
          </p:cNvSpPr>
          <p:nvPr/>
        </p:nvSpPr>
        <p:spPr bwMode="auto">
          <a:xfrm>
            <a:off x="1712913" y="3829050"/>
            <a:ext cx="338137" cy="338138"/>
          </a:xfrm>
          <a:prstGeom prst="ellipse">
            <a:avLst/>
          </a:prstGeom>
          <a:solidFill>
            <a:srgbClr val="274FC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09" name="Oval 293"/>
          <p:cNvSpPr>
            <a:spLocks noChangeArrowheads="1"/>
          </p:cNvSpPr>
          <p:nvPr/>
        </p:nvSpPr>
        <p:spPr bwMode="auto">
          <a:xfrm>
            <a:off x="1716088" y="3832225"/>
            <a:ext cx="328612" cy="328613"/>
          </a:xfrm>
          <a:prstGeom prst="ellipse">
            <a:avLst/>
          </a:prstGeom>
          <a:solidFill>
            <a:srgbClr val="2850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10" name="Oval 294"/>
          <p:cNvSpPr>
            <a:spLocks noChangeArrowheads="1"/>
          </p:cNvSpPr>
          <p:nvPr/>
        </p:nvSpPr>
        <p:spPr bwMode="auto">
          <a:xfrm>
            <a:off x="1719263" y="3835400"/>
            <a:ext cx="320675" cy="320675"/>
          </a:xfrm>
          <a:prstGeom prst="ellipse">
            <a:avLst/>
          </a:prstGeom>
          <a:solidFill>
            <a:srgbClr val="2951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11" name="Oval 295"/>
          <p:cNvSpPr>
            <a:spLocks noChangeArrowheads="1"/>
          </p:cNvSpPr>
          <p:nvPr/>
        </p:nvSpPr>
        <p:spPr bwMode="auto">
          <a:xfrm>
            <a:off x="1720850" y="3836988"/>
            <a:ext cx="312738" cy="312737"/>
          </a:xfrm>
          <a:prstGeom prst="ellipse">
            <a:avLst/>
          </a:prstGeom>
          <a:solidFill>
            <a:srgbClr val="2953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12" name="Oval 296"/>
          <p:cNvSpPr>
            <a:spLocks noChangeArrowheads="1"/>
          </p:cNvSpPr>
          <p:nvPr/>
        </p:nvSpPr>
        <p:spPr bwMode="auto">
          <a:xfrm>
            <a:off x="1724025" y="3840163"/>
            <a:ext cx="303213" cy="303212"/>
          </a:xfrm>
          <a:prstGeom prst="ellipse">
            <a:avLst/>
          </a:prstGeom>
          <a:solidFill>
            <a:srgbClr val="2A54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13" name="Oval 297"/>
          <p:cNvSpPr>
            <a:spLocks noChangeArrowheads="1"/>
          </p:cNvSpPr>
          <p:nvPr/>
        </p:nvSpPr>
        <p:spPr bwMode="auto">
          <a:xfrm>
            <a:off x="1727200" y="3843338"/>
            <a:ext cx="295275" cy="295275"/>
          </a:xfrm>
          <a:prstGeom prst="ellipse">
            <a:avLst/>
          </a:prstGeom>
          <a:solidFill>
            <a:srgbClr val="2B56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14" name="Oval 298"/>
          <p:cNvSpPr>
            <a:spLocks noChangeArrowheads="1"/>
          </p:cNvSpPr>
          <p:nvPr/>
        </p:nvSpPr>
        <p:spPr bwMode="auto">
          <a:xfrm>
            <a:off x="1730375" y="3846513"/>
            <a:ext cx="285750" cy="285750"/>
          </a:xfrm>
          <a:prstGeom prst="ellipse">
            <a:avLst/>
          </a:prstGeom>
          <a:solidFill>
            <a:srgbClr val="2C5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15" name="Oval 299"/>
          <p:cNvSpPr>
            <a:spLocks noChangeArrowheads="1"/>
          </p:cNvSpPr>
          <p:nvPr/>
        </p:nvSpPr>
        <p:spPr bwMode="auto">
          <a:xfrm>
            <a:off x="1733550" y="3849688"/>
            <a:ext cx="277813" cy="277812"/>
          </a:xfrm>
          <a:prstGeom prst="ellipse">
            <a:avLst/>
          </a:prstGeom>
          <a:solidFill>
            <a:srgbClr val="2C59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16" name="Oval 300"/>
          <p:cNvSpPr>
            <a:spLocks noChangeArrowheads="1"/>
          </p:cNvSpPr>
          <p:nvPr/>
        </p:nvSpPr>
        <p:spPr bwMode="auto">
          <a:xfrm>
            <a:off x="1735138" y="3851275"/>
            <a:ext cx="269875" cy="269875"/>
          </a:xfrm>
          <a:prstGeom prst="ellipse">
            <a:avLst/>
          </a:prstGeom>
          <a:solidFill>
            <a:srgbClr val="2D5A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17" name="Oval 301"/>
          <p:cNvSpPr>
            <a:spLocks noChangeArrowheads="1"/>
          </p:cNvSpPr>
          <p:nvPr/>
        </p:nvSpPr>
        <p:spPr bwMode="auto">
          <a:xfrm>
            <a:off x="1738313" y="3854450"/>
            <a:ext cx="260350" cy="260350"/>
          </a:xfrm>
          <a:prstGeom prst="ellipse">
            <a:avLst/>
          </a:prstGeom>
          <a:solidFill>
            <a:srgbClr val="2E5C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18" name="Oval 302"/>
          <p:cNvSpPr>
            <a:spLocks noChangeArrowheads="1"/>
          </p:cNvSpPr>
          <p:nvPr/>
        </p:nvSpPr>
        <p:spPr bwMode="auto">
          <a:xfrm>
            <a:off x="1741488" y="3857625"/>
            <a:ext cx="252412" cy="252413"/>
          </a:xfrm>
          <a:prstGeom prst="ellipse">
            <a:avLst/>
          </a:prstGeom>
          <a:solidFill>
            <a:srgbClr val="2F5DE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19" name="Oval 303"/>
          <p:cNvSpPr>
            <a:spLocks noChangeArrowheads="1"/>
          </p:cNvSpPr>
          <p:nvPr/>
        </p:nvSpPr>
        <p:spPr bwMode="auto">
          <a:xfrm>
            <a:off x="1744663" y="3860800"/>
            <a:ext cx="242887" cy="242888"/>
          </a:xfrm>
          <a:prstGeom prst="ellipse">
            <a:avLst/>
          </a:prstGeom>
          <a:solidFill>
            <a:srgbClr val="2F5FE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20" name="Oval 304"/>
          <p:cNvSpPr>
            <a:spLocks noChangeArrowheads="1"/>
          </p:cNvSpPr>
          <p:nvPr/>
        </p:nvSpPr>
        <p:spPr bwMode="auto">
          <a:xfrm>
            <a:off x="1747838" y="3863975"/>
            <a:ext cx="234950" cy="233363"/>
          </a:xfrm>
          <a:prstGeom prst="ellipse">
            <a:avLst/>
          </a:prstGeom>
          <a:solidFill>
            <a:srgbClr val="306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21" name="Oval 305"/>
          <p:cNvSpPr>
            <a:spLocks noChangeArrowheads="1"/>
          </p:cNvSpPr>
          <p:nvPr/>
        </p:nvSpPr>
        <p:spPr bwMode="auto">
          <a:xfrm>
            <a:off x="1749425" y="3865563"/>
            <a:ext cx="227013" cy="227012"/>
          </a:xfrm>
          <a:prstGeom prst="ellipse">
            <a:avLst/>
          </a:prstGeom>
          <a:solidFill>
            <a:srgbClr val="3162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22" name="Oval 306"/>
          <p:cNvSpPr>
            <a:spLocks noChangeArrowheads="1"/>
          </p:cNvSpPr>
          <p:nvPr/>
        </p:nvSpPr>
        <p:spPr bwMode="auto">
          <a:xfrm>
            <a:off x="1752600" y="3868738"/>
            <a:ext cx="217488" cy="217487"/>
          </a:xfrm>
          <a:prstGeom prst="ellipse">
            <a:avLst/>
          </a:prstGeom>
          <a:solidFill>
            <a:srgbClr val="3263F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23" name="Oval 307"/>
          <p:cNvSpPr>
            <a:spLocks noChangeArrowheads="1"/>
          </p:cNvSpPr>
          <p:nvPr/>
        </p:nvSpPr>
        <p:spPr bwMode="auto">
          <a:xfrm>
            <a:off x="1755775" y="3871913"/>
            <a:ext cx="209550" cy="209550"/>
          </a:xfrm>
          <a:prstGeom prst="ellipse">
            <a:avLst/>
          </a:prstGeom>
          <a:solidFill>
            <a:srgbClr val="3265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24" name="Oval 308"/>
          <p:cNvSpPr>
            <a:spLocks noChangeArrowheads="1"/>
          </p:cNvSpPr>
          <p:nvPr/>
        </p:nvSpPr>
        <p:spPr bwMode="auto">
          <a:xfrm>
            <a:off x="1758950" y="3875088"/>
            <a:ext cx="200025" cy="200025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25" name="Oval 309"/>
          <p:cNvSpPr>
            <a:spLocks noChangeArrowheads="1"/>
          </p:cNvSpPr>
          <p:nvPr/>
        </p:nvSpPr>
        <p:spPr bwMode="auto">
          <a:xfrm>
            <a:off x="1762125" y="3878263"/>
            <a:ext cx="190500" cy="190500"/>
          </a:xfrm>
          <a:prstGeom prst="ellipse">
            <a:avLst/>
          </a:prstGeom>
          <a:solidFill>
            <a:srgbClr val="36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26" name="Oval 310"/>
          <p:cNvSpPr>
            <a:spLocks noChangeArrowheads="1"/>
          </p:cNvSpPr>
          <p:nvPr/>
        </p:nvSpPr>
        <p:spPr bwMode="auto">
          <a:xfrm>
            <a:off x="1763713" y="3879850"/>
            <a:ext cx="184150" cy="184150"/>
          </a:xfrm>
          <a:prstGeom prst="ellipse">
            <a:avLst/>
          </a:prstGeom>
          <a:solidFill>
            <a:srgbClr val="396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27" name="Oval 311"/>
          <p:cNvSpPr>
            <a:spLocks noChangeArrowheads="1"/>
          </p:cNvSpPr>
          <p:nvPr/>
        </p:nvSpPr>
        <p:spPr bwMode="auto">
          <a:xfrm>
            <a:off x="1766888" y="3883025"/>
            <a:ext cx="174625" cy="174625"/>
          </a:xfrm>
          <a:prstGeom prst="ellipse">
            <a:avLst/>
          </a:prstGeom>
          <a:solidFill>
            <a:srgbClr val="3C6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28" name="Oval 312"/>
          <p:cNvSpPr>
            <a:spLocks noChangeArrowheads="1"/>
          </p:cNvSpPr>
          <p:nvPr/>
        </p:nvSpPr>
        <p:spPr bwMode="auto">
          <a:xfrm>
            <a:off x="1770063" y="3886200"/>
            <a:ext cx="166687" cy="166688"/>
          </a:xfrm>
          <a:prstGeom prst="ellipse">
            <a:avLst/>
          </a:prstGeom>
          <a:solidFill>
            <a:srgbClr val="3F6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29" name="Oval 313"/>
          <p:cNvSpPr>
            <a:spLocks noChangeArrowheads="1"/>
          </p:cNvSpPr>
          <p:nvPr/>
        </p:nvSpPr>
        <p:spPr bwMode="auto">
          <a:xfrm>
            <a:off x="1773238" y="3889375"/>
            <a:ext cx="157162" cy="157163"/>
          </a:xfrm>
          <a:prstGeom prst="ellipse">
            <a:avLst/>
          </a:prstGeom>
          <a:solidFill>
            <a:srgbClr val="427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30" name="Oval 314"/>
          <p:cNvSpPr>
            <a:spLocks noChangeArrowheads="1"/>
          </p:cNvSpPr>
          <p:nvPr/>
        </p:nvSpPr>
        <p:spPr bwMode="auto">
          <a:xfrm>
            <a:off x="1776413" y="3892550"/>
            <a:ext cx="147637" cy="147638"/>
          </a:xfrm>
          <a:prstGeom prst="ellipse">
            <a:avLst/>
          </a:prstGeom>
          <a:solidFill>
            <a:srgbClr val="457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31" name="Oval 315"/>
          <p:cNvSpPr>
            <a:spLocks noChangeArrowheads="1"/>
          </p:cNvSpPr>
          <p:nvPr/>
        </p:nvSpPr>
        <p:spPr bwMode="auto">
          <a:xfrm>
            <a:off x="1778000" y="3894138"/>
            <a:ext cx="141288" cy="141287"/>
          </a:xfrm>
          <a:prstGeom prst="ellipse">
            <a:avLst/>
          </a:prstGeom>
          <a:solidFill>
            <a:srgbClr val="487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32" name="Oval 316"/>
          <p:cNvSpPr>
            <a:spLocks noChangeArrowheads="1"/>
          </p:cNvSpPr>
          <p:nvPr/>
        </p:nvSpPr>
        <p:spPr bwMode="auto">
          <a:xfrm>
            <a:off x="1781175" y="3897313"/>
            <a:ext cx="131763" cy="131762"/>
          </a:xfrm>
          <a:prstGeom prst="ellipse">
            <a:avLst/>
          </a:prstGeom>
          <a:solidFill>
            <a:srgbClr val="4A7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33" name="Oval 317"/>
          <p:cNvSpPr>
            <a:spLocks noChangeArrowheads="1"/>
          </p:cNvSpPr>
          <p:nvPr/>
        </p:nvSpPr>
        <p:spPr bwMode="auto">
          <a:xfrm>
            <a:off x="1784350" y="3900488"/>
            <a:ext cx="123825" cy="123825"/>
          </a:xfrm>
          <a:prstGeom prst="ellipse">
            <a:avLst/>
          </a:prstGeom>
          <a:solidFill>
            <a:srgbClr val="4D7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34" name="Oval 318"/>
          <p:cNvSpPr>
            <a:spLocks noChangeArrowheads="1"/>
          </p:cNvSpPr>
          <p:nvPr/>
        </p:nvSpPr>
        <p:spPr bwMode="auto">
          <a:xfrm>
            <a:off x="1787525" y="3903663"/>
            <a:ext cx="114300" cy="114300"/>
          </a:xfrm>
          <a:prstGeom prst="ellipse">
            <a:avLst/>
          </a:prstGeom>
          <a:solidFill>
            <a:srgbClr val="507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35" name="Oval 319"/>
          <p:cNvSpPr>
            <a:spLocks noChangeArrowheads="1"/>
          </p:cNvSpPr>
          <p:nvPr/>
        </p:nvSpPr>
        <p:spPr bwMode="auto">
          <a:xfrm>
            <a:off x="1790700" y="3906838"/>
            <a:ext cx="104775" cy="104775"/>
          </a:xfrm>
          <a:prstGeom prst="ellipse">
            <a:avLst/>
          </a:prstGeom>
          <a:solidFill>
            <a:srgbClr val="537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36" name="Oval 320"/>
          <p:cNvSpPr>
            <a:spLocks noChangeArrowheads="1"/>
          </p:cNvSpPr>
          <p:nvPr/>
        </p:nvSpPr>
        <p:spPr bwMode="auto">
          <a:xfrm>
            <a:off x="1792288" y="3908425"/>
            <a:ext cx="98425" cy="98425"/>
          </a:xfrm>
          <a:prstGeom prst="ellipse">
            <a:avLst/>
          </a:prstGeom>
          <a:solidFill>
            <a:srgbClr val="56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37" name="Oval 321"/>
          <p:cNvSpPr>
            <a:spLocks noChangeArrowheads="1"/>
          </p:cNvSpPr>
          <p:nvPr/>
        </p:nvSpPr>
        <p:spPr bwMode="auto">
          <a:xfrm>
            <a:off x="1795463" y="3911600"/>
            <a:ext cx="88900" cy="88900"/>
          </a:xfrm>
          <a:prstGeom prst="ellipse">
            <a:avLst/>
          </a:prstGeom>
          <a:solidFill>
            <a:srgbClr val="598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38" name="Oval 322"/>
          <p:cNvSpPr>
            <a:spLocks noChangeArrowheads="1"/>
          </p:cNvSpPr>
          <p:nvPr/>
        </p:nvSpPr>
        <p:spPr bwMode="auto">
          <a:xfrm>
            <a:off x="1798638" y="3914775"/>
            <a:ext cx="80962" cy="80963"/>
          </a:xfrm>
          <a:prstGeom prst="ellipse">
            <a:avLst/>
          </a:prstGeom>
          <a:solidFill>
            <a:srgbClr val="5C8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39" name="Oval 323"/>
          <p:cNvSpPr>
            <a:spLocks noChangeArrowheads="1"/>
          </p:cNvSpPr>
          <p:nvPr/>
        </p:nvSpPr>
        <p:spPr bwMode="auto">
          <a:xfrm>
            <a:off x="1801813" y="3917950"/>
            <a:ext cx="71437" cy="71438"/>
          </a:xfrm>
          <a:prstGeom prst="ellipse">
            <a:avLst/>
          </a:prstGeom>
          <a:solidFill>
            <a:srgbClr val="5F8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40" name="Oval 324"/>
          <p:cNvSpPr>
            <a:spLocks noChangeArrowheads="1"/>
          </p:cNvSpPr>
          <p:nvPr/>
        </p:nvSpPr>
        <p:spPr bwMode="auto">
          <a:xfrm>
            <a:off x="1804988" y="3921125"/>
            <a:ext cx="61912" cy="61913"/>
          </a:xfrm>
          <a:prstGeom prst="ellipse">
            <a:avLst/>
          </a:prstGeom>
          <a:solidFill>
            <a:srgbClr val="628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41" name="Oval 325"/>
          <p:cNvSpPr>
            <a:spLocks noChangeArrowheads="1"/>
          </p:cNvSpPr>
          <p:nvPr/>
        </p:nvSpPr>
        <p:spPr bwMode="auto">
          <a:xfrm>
            <a:off x="1808163" y="3922713"/>
            <a:ext cx="53975" cy="55562"/>
          </a:xfrm>
          <a:prstGeom prst="ellipse">
            <a:avLst/>
          </a:prstGeom>
          <a:solidFill>
            <a:srgbClr val="658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42" name="Oval 326"/>
          <p:cNvSpPr>
            <a:spLocks noChangeArrowheads="1"/>
          </p:cNvSpPr>
          <p:nvPr/>
        </p:nvSpPr>
        <p:spPr bwMode="auto">
          <a:xfrm>
            <a:off x="1809750" y="3925888"/>
            <a:ext cx="46038" cy="46037"/>
          </a:xfrm>
          <a:prstGeom prst="ellipse">
            <a:avLst/>
          </a:prstGeom>
          <a:solidFill>
            <a:srgbClr val="688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43" name="Oval 327"/>
          <p:cNvSpPr>
            <a:spLocks noChangeArrowheads="1"/>
          </p:cNvSpPr>
          <p:nvPr/>
        </p:nvSpPr>
        <p:spPr bwMode="auto">
          <a:xfrm>
            <a:off x="1812925" y="3929063"/>
            <a:ext cx="38100" cy="38100"/>
          </a:xfrm>
          <a:prstGeom prst="ellipse">
            <a:avLst/>
          </a:prstGeom>
          <a:solidFill>
            <a:srgbClr val="6B9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44" name="Oval 328"/>
          <p:cNvSpPr>
            <a:spLocks noChangeArrowheads="1"/>
          </p:cNvSpPr>
          <p:nvPr/>
        </p:nvSpPr>
        <p:spPr bwMode="auto">
          <a:xfrm>
            <a:off x="1816100" y="3932238"/>
            <a:ext cx="28575" cy="28575"/>
          </a:xfrm>
          <a:prstGeom prst="ellipse">
            <a:avLst/>
          </a:prstGeom>
          <a:solidFill>
            <a:srgbClr val="6E9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45" name="Oval 329"/>
          <p:cNvSpPr>
            <a:spLocks noChangeArrowheads="1"/>
          </p:cNvSpPr>
          <p:nvPr/>
        </p:nvSpPr>
        <p:spPr bwMode="auto">
          <a:xfrm>
            <a:off x="1819275" y="3935413"/>
            <a:ext cx="19050" cy="19050"/>
          </a:xfrm>
          <a:prstGeom prst="ellipse">
            <a:avLst/>
          </a:prstGeom>
          <a:solidFill>
            <a:srgbClr val="719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46" name="Oval 330"/>
          <p:cNvSpPr>
            <a:spLocks noChangeArrowheads="1"/>
          </p:cNvSpPr>
          <p:nvPr/>
        </p:nvSpPr>
        <p:spPr bwMode="auto">
          <a:xfrm>
            <a:off x="1822450" y="3937000"/>
            <a:ext cx="11113" cy="12700"/>
          </a:xfrm>
          <a:prstGeom prst="ellipse">
            <a:avLst/>
          </a:prstGeom>
          <a:solidFill>
            <a:srgbClr val="749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47" name="Oval 331"/>
          <p:cNvSpPr>
            <a:spLocks noChangeArrowheads="1"/>
          </p:cNvSpPr>
          <p:nvPr/>
        </p:nvSpPr>
        <p:spPr bwMode="auto">
          <a:xfrm>
            <a:off x="1692275" y="3808413"/>
            <a:ext cx="398463" cy="398462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48" name="Oval 332"/>
          <p:cNvSpPr>
            <a:spLocks noChangeArrowheads="1"/>
          </p:cNvSpPr>
          <p:nvPr/>
        </p:nvSpPr>
        <p:spPr bwMode="auto">
          <a:xfrm>
            <a:off x="3097213" y="3700463"/>
            <a:ext cx="398462" cy="396875"/>
          </a:xfrm>
          <a:prstGeom prst="ellipse">
            <a:avLst/>
          </a:prstGeom>
          <a:solidFill>
            <a:srgbClr val="2244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49" name="Oval 333"/>
          <p:cNvSpPr>
            <a:spLocks noChangeArrowheads="1"/>
          </p:cNvSpPr>
          <p:nvPr/>
        </p:nvSpPr>
        <p:spPr bwMode="auto">
          <a:xfrm>
            <a:off x="3100388" y="3703638"/>
            <a:ext cx="388937" cy="388937"/>
          </a:xfrm>
          <a:prstGeom prst="ellipse">
            <a:avLst/>
          </a:prstGeom>
          <a:solidFill>
            <a:srgbClr val="2346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50" name="Oval 334"/>
          <p:cNvSpPr>
            <a:spLocks noChangeArrowheads="1"/>
          </p:cNvSpPr>
          <p:nvPr/>
        </p:nvSpPr>
        <p:spPr bwMode="auto">
          <a:xfrm>
            <a:off x="3103563" y="3705225"/>
            <a:ext cx="379412" cy="381000"/>
          </a:xfrm>
          <a:prstGeom prst="ellipse">
            <a:avLst/>
          </a:prstGeom>
          <a:solidFill>
            <a:srgbClr val="2447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51" name="Oval 335"/>
          <p:cNvSpPr>
            <a:spLocks noChangeArrowheads="1"/>
          </p:cNvSpPr>
          <p:nvPr/>
        </p:nvSpPr>
        <p:spPr bwMode="auto">
          <a:xfrm>
            <a:off x="3105150" y="3708400"/>
            <a:ext cx="373063" cy="373063"/>
          </a:xfrm>
          <a:prstGeom prst="ellipse">
            <a:avLst/>
          </a:prstGeom>
          <a:solidFill>
            <a:srgbClr val="2449B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52" name="Oval 336"/>
          <p:cNvSpPr>
            <a:spLocks noChangeArrowheads="1"/>
          </p:cNvSpPr>
          <p:nvPr/>
        </p:nvSpPr>
        <p:spPr bwMode="auto">
          <a:xfrm>
            <a:off x="3108325" y="3711575"/>
            <a:ext cx="363538" cy="363538"/>
          </a:xfrm>
          <a:prstGeom prst="ellipse">
            <a:avLst/>
          </a:prstGeom>
          <a:solidFill>
            <a:srgbClr val="254AB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53" name="Oval 337"/>
          <p:cNvSpPr>
            <a:spLocks noChangeArrowheads="1"/>
          </p:cNvSpPr>
          <p:nvPr/>
        </p:nvSpPr>
        <p:spPr bwMode="auto">
          <a:xfrm>
            <a:off x="3111500" y="3714750"/>
            <a:ext cx="355600" cy="354013"/>
          </a:xfrm>
          <a:prstGeom prst="ellipse">
            <a:avLst/>
          </a:prstGeom>
          <a:solidFill>
            <a:srgbClr val="264C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54" name="Oval 338"/>
          <p:cNvSpPr>
            <a:spLocks noChangeArrowheads="1"/>
          </p:cNvSpPr>
          <p:nvPr/>
        </p:nvSpPr>
        <p:spPr bwMode="auto">
          <a:xfrm>
            <a:off x="3114675" y="3717925"/>
            <a:ext cx="346075" cy="346075"/>
          </a:xfrm>
          <a:prstGeom prst="ellipse">
            <a:avLst/>
          </a:prstGeom>
          <a:solidFill>
            <a:srgbClr val="274DC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55" name="Oval 339"/>
          <p:cNvSpPr>
            <a:spLocks noChangeArrowheads="1"/>
          </p:cNvSpPr>
          <p:nvPr/>
        </p:nvSpPr>
        <p:spPr bwMode="auto">
          <a:xfrm>
            <a:off x="3117850" y="3719513"/>
            <a:ext cx="336550" cy="338137"/>
          </a:xfrm>
          <a:prstGeom prst="ellipse">
            <a:avLst/>
          </a:prstGeom>
          <a:solidFill>
            <a:srgbClr val="274FC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56" name="Oval 340"/>
          <p:cNvSpPr>
            <a:spLocks noChangeArrowheads="1"/>
          </p:cNvSpPr>
          <p:nvPr/>
        </p:nvSpPr>
        <p:spPr bwMode="auto">
          <a:xfrm>
            <a:off x="3119438" y="3722688"/>
            <a:ext cx="330200" cy="330200"/>
          </a:xfrm>
          <a:prstGeom prst="ellipse">
            <a:avLst/>
          </a:prstGeom>
          <a:solidFill>
            <a:srgbClr val="2850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57" name="Oval 341"/>
          <p:cNvSpPr>
            <a:spLocks noChangeArrowheads="1"/>
          </p:cNvSpPr>
          <p:nvPr/>
        </p:nvSpPr>
        <p:spPr bwMode="auto">
          <a:xfrm>
            <a:off x="3122613" y="3725863"/>
            <a:ext cx="320675" cy="320675"/>
          </a:xfrm>
          <a:prstGeom prst="ellipse">
            <a:avLst/>
          </a:prstGeom>
          <a:solidFill>
            <a:srgbClr val="2951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58" name="Oval 342"/>
          <p:cNvSpPr>
            <a:spLocks noChangeArrowheads="1"/>
          </p:cNvSpPr>
          <p:nvPr/>
        </p:nvSpPr>
        <p:spPr bwMode="auto">
          <a:xfrm>
            <a:off x="3125788" y="3729038"/>
            <a:ext cx="312737" cy="311150"/>
          </a:xfrm>
          <a:prstGeom prst="ellipse">
            <a:avLst/>
          </a:prstGeom>
          <a:solidFill>
            <a:srgbClr val="2953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59" name="Oval 343"/>
          <p:cNvSpPr>
            <a:spLocks noChangeArrowheads="1"/>
          </p:cNvSpPr>
          <p:nvPr/>
        </p:nvSpPr>
        <p:spPr bwMode="auto">
          <a:xfrm>
            <a:off x="3128963" y="3732213"/>
            <a:ext cx="303212" cy="303212"/>
          </a:xfrm>
          <a:prstGeom prst="ellipse">
            <a:avLst/>
          </a:prstGeom>
          <a:solidFill>
            <a:srgbClr val="2A54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60" name="Oval 344"/>
          <p:cNvSpPr>
            <a:spLocks noChangeArrowheads="1"/>
          </p:cNvSpPr>
          <p:nvPr/>
        </p:nvSpPr>
        <p:spPr bwMode="auto">
          <a:xfrm>
            <a:off x="3132138" y="3733800"/>
            <a:ext cx="293687" cy="295275"/>
          </a:xfrm>
          <a:prstGeom prst="ellipse">
            <a:avLst/>
          </a:prstGeom>
          <a:solidFill>
            <a:srgbClr val="2B56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61" name="Oval 345"/>
          <p:cNvSpPr>
            <a:spLocks noChangeArrowheads="1"/>
          </p:cNvSpPr>
          <p:nvPr/>
        </p:nvSpPr>
        <p:spPr bwMode="auto">
          <a:xfrm>
            <a:off x="3133725" y="3736975"/>
            <a:ext cx="287338" cy="287338"/>
          </a:xfrm>
          <a:prstGeom prst="ellipse">
            <a:avLst/>
          </a:prstGeom>
          <a:solidFill>
            <a:srgbClr val="2C5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62" name="Oval 346"/>
          <p:cNvSpPr>
            <a:spLocks noChangeArrowheads="1"/>
          </p:cNvSpPr>
          <p:nvPr/>
        </p:nvSpPr>
        <p:spPr bwMode="auto">
          <a:xfrm>
            <a:off x="3136900" y="3740150"/>
            <a:ext cx="277813" cy="277813"/>
          </a:xfrm>
          <a:prstGeom prst="ellipse">
            <a:avLst/>
          </a:prstGeom>
          <a:solidFill>
            <a:srgbClr val="2C59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63" name="Oval 347"/>
          <p:cNvSpPr>
            <a:spLocks noChangeArrowheads="1"/>
          </p:cNvSpPr>
          <p:nvPr/>
        </p:nvSpPr>
        <p:spPr bwMode="auto">
          <a:xfrm>
            <a:off x="3140075" y="3743325"/>
            <a:ext cx="269875" cy="268288"/>
          </a:xfrm>
          <a:prstGeom prst="ellipse">
            <a:avLst/>
          </a:prstGeom>
          <a:solidFill>
            <a:srgbClr val="2D5A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64" name="Oval 348"/>
          <p:cNvSpPr>
            <a:spLocks noChangeArrowheads="1"/>
          </p:cNvSpPr>
          <p:nvPr/>
        </p:nvSpPr>
        <p:spPr bwMode="auto">
          <a:xfrm>
            <a:off x="3143250" y="3746500"/>
            <a:ext cx="260350" cy="260350"/>
          </a:xfrm>
          <a:prstGeom prst="ellipse">
            <a:avLst/>
          </a:prstGeom>
          <a:solidFill>
            <a:srgbClr val="2E5C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65" name="Oval 349"/>
          <p:cNvSpPr>
            <a:spLocks noChangeArrowheads="1"/>
          </p:cNvSpPr>
          <p:nvPr/>
        </p:nvSpPr>
        <p:spPr bwMode="auto">
          <a:xfrm>
            <a:off x="3146425" y="3748088"/>
            <a:ext cx="250825" cy="252412"/>
          </a:xfrm>
          <a:prstGeom prst="ellipse">
            <a:avLst/>
          </a:prstGeom>
          <a:solidFill>
            <a:srgbClr val="2F5DE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66" name="Oval 350"/>
          <p:cNvSpPr>
            <a:spLocks noChangeArrowheads="1"/>
          </p:cNvSpPr>
          <p:nvPr/>
        </p:nvSpPr>
        <p:spPr bwMode="auto">
          <a:xfrm>
            <a:off x="3148013" y="3751263"/>
            <a:ext cx="244475" cy="244475"/>
          </a:xfrm>
          <a:prstGeom prst="ellipse">
            <a:avLst/>
          </a:prstGeom>
          <a:solidFill>
            <a:srgbClr val="2F5FE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67" name="Oval 351"/>
          <p:cNvSpPr>
            <a:spLocks noChangeArrowheads="1"/>
          </p:cNvSpPr>
          <p:nvPr/>
        </p:nvSpPr>
        <p:spPr bwMode="auto">
          <a:xfrm>
            <a:off x="3151188" y="3754438"/>
            <a:ext cx="234950" cy="234950"/>
          </a:xfrm>
          <a:prstGeom prst="ellipse">
            <a:avLst/>
          </a:prstGeom>
          <a:solidFill>
            <a:srgbClr val="306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68" name="Oval 352"/>
          <p:cNvSpPr>
            <a:spLocks noChangeArrowheads="1"/>
          </p:cNvSpPr>
          <p:nvPr/>
        </p:nvSpPr>
        <p:spPr bwMode="auto">
          <a:xfrm>
            <a:off x="3154363" y="3757613"/>
            <a:ext cx="225425" cy="225425"/>
          </a:xfrm>
          <a:prstGeom prst="ellipse">
            <a:avLst/>
          </a:prstGeom>
          <a:solidFill>
            <a:srgbClr val="3162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69" name="Oval 353"/>
          <p:cNvSpPr>
            <a:spLocks noChangeArrowheads="1"/>
          </p:cNvSpPr>
          <p:nvPr/>
        </p:nvSpPr>
        <p:spPr bwMode="auto">
          <a:xfrm>
            <a:off x="3157538" y="3760788"/>
            <a:ext cx="217487" cy="217487"/>
          </a:xfrm>
          <a:prstGeom prst="ellipse">
            <a:avLst/>
          </a:prstGeom>
          <a:solidFill>
            <a:srgbClr val="3263F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70" name="Oval 354"/>
          <p:cNvSpPr>
            <a:spLocks noChangeArrowheads="1"/>
          </p:cNvSpPr>
          <p:nvPr/>
        </p:nvSpPr>
        <p:spPr bwMode="auto">
          <a:xfrm>
            <a:off x="3160713" y="3762375"/>
            <a:ext cx="207962" cy="209550"/>
          </a:xfrm>
          <a:prstGeom prst="ellipse">
            <a:avLst/>
          </a:prstGeom>
          <a:solidFill>
            <a:srgbClr val="3265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71" name="Oval 355"/>
          <p:cNvSpPr>
            <a:spLocks noChangeArrowheads="1"/>
          </p:cNvSpPr>
          <p:nvPr/>
        </p:nvSpPr>
        <p:spPr bwMode="auto">
          <a:xfrm>
            <a:off x="3162300" y="3765550"/>
            <a:ext cx="201613" cy="201613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72" name="Oval 356"/>
          <p:cNvSpPr>
            <a:spLocks noChangeArrowheads="1"/>
          </p:cNvSpPr>
          <p:nvPr/>
        </p:nvSpPr>
        <p:spPr bwMode="auto">
          <a:xfrm>
            <a:off x="3165475" y="3768725"/>
            <a:ext cx="192088" cy="192088"/>
          </a:xfrm>
          <a:prstGeom prst="ellipse">
            <a:avLst/>
          </a:prstGeom>
          <a:solidFill>
            <a:srgbClr val="36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73" name="Oval 357"/>
          <p:cNvSpPr>
            <a:spLocks noChangeArrowheads="1"/>
          </p:cNvSpPr>
          <p:nvPr/>
        </p:nvSpPr>
        <p:spPr bwMode="auto">
          <a:xfrm>
            <a:off x="3168650" y="3771900"/>
            <a:ext cx="182563" cy="182563"/>
          </a:xfrm>
          <a:prstGeom prst="ellipse">
            <a:avLst/>
          </a:prstGeom>
          <a:solidFill>
            <a:srgbClr val="396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74" name="Oval 358"/>
          <p:cNvSpPr>
            <a:spLocks noChangeArrowheads="1"/>
          </p:cNvSpPr>
          <p:nvPr/>
        </p:nvSpPr>
        <p:spPr bwMode="auto">
          <a:xfrm>
            <a:off x="3171825" y="3775075"/>
            <a:ext cx="174625" cy="174625"/>
          </a:xfrm>
          <a:prstGeom prst="ellipse">
            <a:avLst/>
          </a:prstGeom>
          <a:solidFill>
            <a:srgbClr val="3C6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75" name="Oval 359"/>
          <p:cNvSpPr>
            <a:spLocks noChangeArrowheads="1"/>
          </p:cNvSpPr>
          <p:nvPr/>
        </p:nvSpPr>
        <p:spPr bwMode="auto">
          <a:xfrm>
            <a:off x="3175000" y="3776663"/>
            <a:ext cx="165100" cy="166687"/>
          </a:xfrm>
          <a:prstGeom prst="ellipse">
            <a:avLst/>
          </a:prstGeom>
          <a:solidFill>
            <a:srgbClr val="3F6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76" name="Oval 360"/>
          <p:cNvSpPr>
            <a:spLocks noChangeArrowheads="1"/>
          </p:cNvSpPr>
          <p:nvPr/>
        </p:nvSpPr>
        <p:spPr bwMode="auto">
          <a:xfrm>
            <a:off x="3176588" y="3779838"/>
            <a:ext cx="158750" cy="157162"/>
          </a:xfrm>
          <a:prstGeom prst="ellipse">
            <a:avLst/>
          </a:prstGeom>
          <a:solidFill>
            <a:srgbClr val="427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77" name="Oval 361"/>
          <p:cNvSpPr>
            <a:spLocks noChangeArrowheads="1"/>
          </p:cNvSpPr>
          <p:nvPr/>
        </p:nvSpPr>
        <p:spPr bwMode="auto">
          <a:xfrm>
            <a:off x="3179763" y="3783013"/>
            <a:ext cx="149225" cy="149225"/>
          </a:xfrm>
          <a:prstGeom prst="ellipse">
            <a:avLst/>
          </a:prstGeom>
          <a:solidFill>
            <a:srgbClr val="457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78" name="Oval 362"/>
          <p:cNvSpPr>
            <a:spLocks noChangeArrowheads="1"/>
          </p:cNvSpPr>
          <p:nvPr/>
        </p:nvSpPr>
        <p:spPr bwMode="auto">
          <a:xfrm>
            <a:off x="3182938" y="3786188"/>
            <a:ext cx="139700" cy="139700"/>
          </a:xfrm>
          <a:prstGeom prst="ellipse">
            <a:avLst/>
          </a:prstGeom>
          <a:solidFill>
            <a:srgbClr val="487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79" name="Oval 363"/>
          <p:cNvSpPr>
            <a:spLocks noChangeArrowheads="1"/>
          </p:cNvSpPr>
          <p:nvPr/>
        </p:nvSpPr>
        <p:spPr bwMode="auto">
          <a:xfrm>
            <a:off x="3186113" y="3789363"/>
            <a:ext cx="131762" cy="131762"/>
          </a:xfrm>
          <a:prstGeom prst="ellipse">
            <a:avLst/>
          </a:prstGeom>
          <a:solidFill>
            <a:srgbClr val="4A7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80" name="Oval 364"/>
          <p:cNvSpPr>
            <a:spLocks noChangeArrowheads="1"/>
          </p:cNvSpPr>
          <p:nvPr/>
        </p:nvSpPr>
        <p:spPr bwMode="auto">
          <a:xfrm>
            <a:off x="3189288" y="3790950"/>
            <a:ext cx="122237" cy="123825"/>
          </a:xfrm>
          <a:prstGeom prst="ellipse">
            <a:avLst/>
          </a:prstGeom>
          <a:solidFill>
            <a:srgbClr val="4D7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81" name="Oval 365"/>
          <p:cNvSpPr>
            <a:spLocks noChangeArrowheads="1"/>
          </p:cNvSpPr>
          <p:nvPr/>
        </p:nvSpPr>
        <p:spPr bwMode="auto">
          <a:xfrm>
            <a:off x="3190875" y="3794125"/>
            <a:ext cx="115888" cy="114300"/>
          </a:xfrm>
          <a:prstGeom prst="ellipse">
            <a:avLst/>
          </a:prstGeom>
          <a:solidFill>
            <a:srgbClr val="507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82" name="Oval 366"/>
          <p:cNvSpPr>
            <a:spLocks noChangeArrowheads="1"/>
          </p:cNvSpPr>
          <p:nvPr/>
        </p:nvSpPr>
        <p:spPr bwMode="auto">
          <a:xfrm>
            <a:off x="3194050" y="3797300"/>
            <a:ext cx="106363" cy="106363"/>
          </a:xfrm>
          <a:prstGeom prst="ellipse">
            <a:avLst/>
          </a:prstGeom>
          <a:solidFill>
            <a:srgbClr val="537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83" name="Oval 367"/>
          <p:cNvSpPr>
            <a:spLocks noChangeArrowheads="1"/>
          </p:cNvSpPr>
          <p:nvPr/>
        </p:nvSpPr>
        <p:spPr bwMode="auto">
          <a:xfrm>
            <a:off x="3197225" y="3800475"/>
            <a:ext cx="96838" cy="96838"/>
          </a:xfrm>
          <a:prstGeom prst="ellipse">
            <a:avLst/>
          </a:prstGeom>
          <a:solidFill>
            <a:srgbClr val="56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84" name="Oval 368"/>
          <p:cNvSpPr>
            <a:spLocks noChangeArrowheads="1"/>
          </p:cNvSpPr>
          <p:nvPr/>
        </p:nvSpPr>
        <p:spPr bwMode="auto">
          <a:xfrm>
            <a:off x="3200400" y="3803650"/>
            <a:ext cx="88900" cy="88900"/>
          </a:xfrm>
          <a:prstGeom prst="ellipse">
            <a:avLst/>
          </a:prstGeom>
          <a:solidFill>
            <a:srgbClr val="598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85" name="Oval 369"/>
          <p:cNvSpPr>
            <a:spLocks noChangeArrowheads="1"/>
          </p:cNvSpPr>
          <p:nvPr/>
        </p:nvSpPr>
        <p:spPr bwMode="auto">
          <a:xfrm>
            <a:off x="3203575" y="3805238"/>
            <a:ext cx="79375" cy="80962"/>
          </a:xfrm>
          <a:prstGeom prst="ellipse">
            <a:avLst/>
          </a:prstGeom>
          <a:solidFill>
            <a:srgbClr val="5C8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86" name="Oval 370"/>
          <p:cNvSpPr>
            <a:spLocks noChangeArrowheads="1"/>
          </p:cNvSpPr>
          <p:nvPr/>
        </p:nvSpPr>
        <p:spPr bwMode="auto">
          <a:xfrm>
            <a:off x="3205163" y="3808413"/>
            <a:ext cx="73025" cy="71437"/>
          </a:xfrm>
          <a:prstGeom prst="ellipse">
            <a:avLst/>
          </a:prstGeom>
          <a:solidFill>
            <a:srgbClr val="5F8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87" name="Oval 371"/>
          <p:cNvSpPr>
            <a:spLocks noChangeArrowheads="1"/>
          </p:cNvSpPr>
          <p:nvPr/>
        </p:nvSpPr>
        <p:spPr bwMode="auto">
          <a:xfrm>
            <a:off x="3208338" y="3811588"/>
            <a:ext cx="63500" cy="63500"/>
          </a:xfrm>
          <a:prstGeom prst="ellipse">
            <a:avLst/>
          </a:prstGeom>
          <a:solidFill>
            <a:srgbClr val="628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88" name="Oval 372"/>
          <p:cNvSpPr>
            <a:spLocks noChangeArrowheads="1"/>
          </p:cNvSpPr>
          <p:nvPr/>
        </p:nvSpPr>
        <p:spPr bwMode="auto">
          <a:xfrm>
            <a:off x="3211513" y="3814763"/>
            <a:ext cx="53975" cy="53975"/>
          </a:xfrm>
          <a:prstGeom prst="ellipse">
            <a:avLst/>
          </a:prstGeom>
          <a:solidFill>
            <a:srgbClr val="658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89" name="Oval 373"/>
          <p:cNvSpPr>
            <a:spLocks noChangeArrowheads="1"/>
          </p:cNvSpPr>
          <p:nvPr/>
        </p:nvSpPr>
        <p:spPr bwMode="auto">
          <a:xfrm>
            <a:off x="3214688" y="3817938"/>
            <a:ext cx="46037" cy="46037"/>
          </a:xfrm>
          <a:prstGeom prst="ellipse">
            <a:avLst/>
          </a:prstGeom>
          <a:solidFill>
            <a:srgbClr val="688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90" name="Oval 374"/>
          <p:cNvSpPr>
            <a:spLocks noChangeArrowheads="1"/>
          </p:cNvSpPr>
          <p:nvPr/>
        </p:nvSpPr>
        <p:spPr bwMode="auto">
          <a:xfrm>
            <a:off x="3217863" y="3821113"/>
            <a:ext cx="36512" cy="36512"/>
          </a:xfrm>
          <a:prstGeom prst="ellipse">
            <a:avLst/>
          </a:prstGeom>
          <a:solidFill>
            <a:srgbClr val="6B9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91" name="Oval 375"/>
          <p:cNvSpPr>
            <a:spLocks noChangeArrowheads="1"/>
          </p:cNvSpPr>
          <p:nvPr/>
        </p:nvSpPr>
        <p:spPr bwMode="auto">
          <a:xfrm>
            <a:off x="3219450" y="3822700"/>
            <a:ext cx="30163" cy="28575"/>
          </a:xfrm>
          <a:prstGeom prst="ellipse">
            <a:avLst/>
          </a:prstGeom>
          <a:solidFill>
            <a:srgbClr val="6E9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92" name="Oval 376"/>
          <p:cNvSpPr>
            <a:spLocks noChangeArrowheads="1"/>
          </p:cNvSpPr>
          <p:nvPr/>
        </p:nvSpPr>
        <p:spPr bwMode="auto">
          <a:xfrm>
            <a:off x="3222625" y="3825875"/>
            <a:ext cx="20638" cy="20638"/>
          </a:xfrm>
          <a:prstGeom prst="ellipse">
            <a:avLst/>
          </a:prstGeom>
          <a:solidFill>
            <a:srgbClr val="719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93" name="Oval 377"/>
          <p:cNvSpPr>
            <a:spLocks noChangeArrowheads="1"/>
          </p:cNvSpPr>
          <p:nvPr/>
        </p:nvSpPr>
        <p:spPr bwMode="auto">
          <a:xfrm>
            <a:off x="3225800" y="3829050"/>
            <a:ext cx="11113" cy="11113"/>
          </a:xfrm>
          <a:prstGeom prst="ellipse">
            <a:avLst/>
          </a:prstGeom>
          <a:solidFill>
            <a:srgbClr val="749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94" name="Oval 378"/>
          <p:cNvSpPr>
            <a:spLocks noChangeArrowheads="1"/>
          </p:cNvSpPr>
          <p:nvPr/>
        </p:nvSpPr>
        <p:spPr bwMode="auto">
          <a:xfrm>
            <a:off x="3097213" y="3700463"/>
            <a:ext cx="398462" cy="396875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95" name="Oval 379"/>
          <p:cNvSpPr>
            <a:spLocks noChangeArrowheads="1"/>
          </p:cNvSpPr>
          <p:nvPr/>
        </p:nvSpPr>
        <p:spPr bwMode="auto">
          <a:xfrm>
            <a:off x="7475538" y="1852613"/>
            <a:ext cx="398462" cy="398462"/>
          </a:xfrm>
          <a:prstGeom prst="ellipse">
            <a:avLst/>
          </a:prstGeom>
          <a:solidFill>
            <a:srgbClr val="2244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96" name="Oval 380"/>
          <p:cNvSpPr>
            <a:spLocks noChangeArrowheads="1"/>
          </p:cNvSpPr>
          <p:nvPr/>
        </p:nvSpPr>
        <p:spPr bwMode="auto">
          <a:xfrm>
            <a:off x="7478713" y="1855788"/>
            <a:ext cx="388937" cy="388937"/>
          </a:xfrm>
          <a:prstGeom prst="ellipse">
            <a:avLst/>
          </a:prstGeom>
          <a:solidFill>
            <a:srgbClr val="2346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97" name="Oval 381"/>
          <p:cNvSpPr>
            <a:spLocks noChangeArrowheads="1"/>
          </p:cNvSpPr>
          <p:nvPr/>
        </p:nvSpPr>
        <p:spPr bwMode="auto">
          <a:xfrm>
            <a:off x="7481888" y="1858963"/>
            <a:ext cx="381000" cy="381000"/>
          </a:xfrm>
          <a:prstGeom prst="ellipse">
            <a:avLst/>
          </a:prstGeom>
          <a:solidFill>
            <a:srgbClr val="2447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98" name="Oval 382"/>
          <p:cNvSpPr>
            <a:spLocks noChangeArrowheads="1"/>
          </p:cNvSpPr>
          <p:nvPr/>
        </p:nvSpPr>
        <p:spPr bwMode="auto">
          <a:xfrm>
            <a:off x="7485063" y="1862138"/>
            <a:ext cx="371475" cy="371475"/>
          </a:xfrm>
          <a:prstGeom prst="ellipse">
            <a:avLst/>
          </a:prstGeom>
          <a:solidFill>
            <a:srgbClr val="2449B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99" name="Oval 383"/>
          <p:cNvSpPr>
            <a:spLocks noChangeArrowheads="1"/>
          </p:cNvSpPr>
          <p:nvPr/>
        </p:nvSpPr>
        <p:spPr bwMode="auto">
          <a:xfrm>
            <a:off x="7486650" y="1863725"/>
            <a:ext cx="363538" cy="365125"/>
          </a:xfrm>
          <a:prstGeom prst="ellipse">
            <a:avLst/>
          </a:prstGeom>
          <a:solidFill>
            <a:srgbClr val="254AB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00" name="Oval 384"/>
          <p:cNvSpPr>
            <a:spLocks noChangeArrowheads="1"/>
          </p:cNvSpPr>
          <p:nvPr/>
        </p:nvSpPr>
        <p:spPr bwMode="auto">
          <a:xfrm>
            <a:off x="7489825" y="1866900"/>
            <a:ext cx="355600" cy="355600"/>
          </a:xfrm>
          <a:prstGeom prst="ellipse">
            <a:avLst/>
          </a:prstGeom>
          <a:solidFill>
            <a:srgbClr val="264C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01" name="Oval 385"/>
          <p:cNvSpPr>
            <a:spLocks noChangeArrowheads="1"/>
          </p:cNvSpPr>
          <p:nvPr/>
        </p:nvSpPr>
        <p:spPr bwMode="auto">
          <a:xfrm>
            <a:off x="7493000" y="1870075"/>
            <a:ext cx="346075" cy="346075"/>
          </a:xfrm>
          <a:prstGeom prst="ellipse">
            <a:avLst/>
          </a:prstGeom>
          <a:solidFill>
            <a:srgbClr val="274DC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02" name="Oval 386"/>
          <p:cNvSpPr>
            <a:spLocks noChangeArrowheads="1"/>
          </p:cNvSpPr>
          <p:nvPr/>
        </p:nvSpPr>
        <p:spPr bwMode="auto">
          <a:xfrm>
            <a:off x="7496175" y="1873250"/>
            <a:ext cx="338138" cy="338138"/>
          </a:xfrm>
          <a:prstGeom prst="ellipse">
            <a:avLst/>
          </a:prstGeom>
          <a:solidFill>
            <a:srgbClr val="274FC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03" name="Oval 387"/>
          <p:cNvSpPr>
            <a:spLocks noChangeArrowheads="1"/>
          </p:cNvSpPr>
          <p:nvPr/>
        </p:nvSpPr>
        <p:spPr bwMode="auto">
          <a:xfrm>
            <a:off x="7499350" y="1876425"/>
            <a:ext cx="328613" cy="328613"/>
          </a:xfrm>
          <a:prstGeom prst="ellipse">
            <a:avLst/>
          </a:prstGeom>
          <a:solidFill>
            <a:srgbClr val="2850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04" name="Oval 388"/>
          <p:cNvSpPr>
            <a:spLocks noChangeArrowheads="1"/>
          </p:cNvSpPr>
          <p:nvPr/>
        </p:nvSpPr>
        <p:spPr bwMode="auto">
          <a:xfrm>
            <a:off x="7500938" y="1879600"/>
            <a:ext cx="320675" cy="320675"/>
          </a:xfrm>
          <a:prstGeom prst="ellipse">
            <a:avLst/>
          </a:prstGeom>
          <a:solidFill>
            <a:srgbClr val="2951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05" name="Oval 389"/>
          <p:cNvSpPr>
            <a:spLocks noChangeArrowheads="1"/>
          </p:cNvSpPr>
          <p:nvPr/>
        </p:nvSpPr>
        <p:spPr bwMode="auto">
          <a:xfrm>
            <a:off x="7504113" y="1881188"/>
            <a:ext cx="312737" cy="312737"/>
          </a:xfrm>
          <a:prstGeom prst="ellipse">
            <a:avLst/>
          </a:prstGeom>
          <a:solidFill>
            <a:srgbClr val="2953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06" name="Oval 390"/>
          <p:cNvSpPr>
            <a:spLocks noChangeArrowheads="1"/>
          </p:cNvSpPr>
          <p:nvPr/>
        </p:nvSpPr>
        <p:spPr bwMode="auto">
          <a:xfrm>
            <a:off x="7507288" y="1884363"/>
            <a:ext cx="303212" cy="303212"/>
          </a:xfrm>
          <a:prstGeom prst="ellipse">
            <a:avLst/>
          </a:prstGeom>
          <a:solidFill>
            <a:srgbClr val="2A54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07" name="Oval 391"/>
          <p:cNvSpPr>
            <a:spLocks noChangeArrowheads="1"/>
          </p:cNvSpPr>
          <p:nvPr/>
        </p:nvSpPr>
        <p:spPr bwMode="auto">
          <a:xfrm>
            <a:off x="7510463" y="1887538"/>
            <a:ext cx="295275" cy="295275"/>
          </a:xfrm>
          <a:prstGeom prst="ellipse">
            <a:avLst/>
          </a:prstGeom>
          <a:solidFill>
            <a:srgbClr val="2B56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08" name="Oval 392"/>
          <p:cNvSpPr>
            <a:spLocks noChangeArrowheads="1"/>
          </p:cNvSpPr>
          <p:nvPr/>
        </p:nvSpPr>
        <p:spPr bwMode="auto">
          <a:xfrm>
            <a:off x="7513638" y="1890713"/>
            <a:ext cx="285750" cy="285750"/>
          </a:xfrm>
          <a:prstGeom prst="ellipse">
            <a:avLst/>
          </a:prstGeom>
          <a:solidFill>
            <a:srgbClr val="2C5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09" name="Oval 393"/>
          <p:cNvSpPr>
            <a:spLocks noChangeArrowheads="1"/>
          </p:cNvSpPr>
          <p:nvPr/>
        </p:nvSpPr>
        <p:spPr bwMode="auto">
          <a:xfrm>
            <a:off x="7515225" y="1893888"/>
            <a:ext cx="277813" cy="276225"/>
          </a:xfrm>
          <a:prstGeom prst="ellipse">
            <a:avLst/>
          </a:prstGeom>
          <a:solidFill>
            <a:srgbClr val="2C59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10" name="Oval 394"/>
          <p:cNvSpPr>
            <a:spLocks noChangeArrowheads="1"/>
          </p:cNvSpPr>
          <p:nvPr/>
        </p:nvSpPr>
        <p:spPr bwMode="auto">
          <a:xfrm>
            <a:off x="7518400" y="1895475"/>
            <a:ext cx="269875" cy="269875"/>
          </a:xfrm>
          <a:prstGeom prst="ellipse">
            <a:avLst/>
          </a:prstGeom>
          <a:solidFill>
            <a:srgbClr val="2D5A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11" name="Oval 395"/>
          <p:cNvSpPr>
            <a:spLocks noChangeArrowheads="1"/>
          </p:cNvSpPr>
          <p:nvPr/>
        </p:nvSpPr>
        <p:spPr bwMode="auto">
          <a:xfrm>
            <a:off x="7521575" y="1898650"/>
            <a:ext cx="260350" cy="260350"/>
          </a:xfrm>
          <a:prstGeom prst="ellipse">
            <a:avLst/>
          </a:prstGeom>
          <a:solidFill>
            <a:srgbClr val="2E5C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12" name="Oval 396"/>
          <p:cNvSpPr>
            <a:spLocks noChangeArrowheads="1"/>
          </p:cNvSpPr>
          <p:nvPr/>
        </p:nvSpPr>
        <p:spPr bwMode="auto">
          <a:xfrm>
            <a:off x="7524750" y="1901825"/>
            <a:ext cx="252413" cy="252413"/>
          </a:xfrm>
          <a:prstGeom prst="ellipse">
            <a:avLst/>
          </a:prstGeom>
          <a:solidFill>
            <a:srgbClr val="2F5DE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13" name="Oval 397"/>
          <p:cNvSpPr>
            <a:spLocks noChangeArrowheads="1"/>
          </p:cNvSpPr>
          <p:nvPr/>
        </p:nvSpPr>
        <p:spPr bwMode="auto">
          <a:xfrm>
            <a:off x="7527925" y="1905000"/>
            <a:ext cx="242888" cy="242888"/>
          </a:xfrm>
          <a:prstGeom prst="ellipse">
            <a:avLst/>
          </a:prstGeom>
          <a:solidFill>
            <a:srgbClr val="2F5FE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14" name="Oval 398"/>
          <p:cNvSpPr>
            <a:spLocks noChangeArrowheads="1"/>
          </p:cNvSpPr>
          <p:nvPr/>
        </p:nvSpPr>
        <p:spPr bwMode="auto">
          <a:xfrm>
            <a:off x="7529513" y="1908175"/>
            <a:ext cx="234950" cy="233363"/>
          </a:xfrm>
          <a:prstGeom prst="ellipse">
            <a:avLst/>
          </a:prstGeom>
          <a:solidFill>
            <a:srgbClr val="306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15" name="Oval 399"/>
          <p:cNvSpPr>
            <a:spLocks noChangeArrowheads="1"/>
          </p:cNvSpPr>
          <p:nvPr/>
        </p:nvSpPr>
        <p:spPr bwMode="auto">
          <a:xfrm>
            <a:off x="7532688" y="1909763"/>
            <a:ext cx="227012" cy="227012"/>
          </a:xfrm>
          <a:prstGeom prst="ellipse">
            <a:avLst/>
          </a:prstGeom>
          <a:solidFill>
            <a:srgbClr val="3162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16" name="Oval 400"/>
          <p:cNvSpPr>
            <a:spLocks noChangeArrowheads="1"/>
          </p:cNvSpPr>
          <p:nvPr/>
        </p:nvSpPr>
        <p:spPr bwMode="auto">
          <a:xfrm>
            <a:off x="7535863" y="1912938"/>
            <a:ext cx="217487" cy="217487"/>
          </a:xfrm>
          <a:prstGeom prst="ellipse">
            <a:avLst/>
          </a:prstGeom>
          <a:solidFill>
            <a:srgbClr val="3263F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17" name="Oval 401"/>
          <p:cNvSpPr>
            <a:spLocks noChangeArrowheads="1"/>
          </p:cNvSpPr>
          <p:nvPr/>
        </p:nvSpPr>
        <p:spPr bwMode="auto">
          <a:xfrm>
            <a:off x="7539038" y="1916113"/>
            <a:ext cx="209550" cy="209550"/>
          </a:xfrm>
          <a:prstGeom prst="ellipse">
            <a:avLst/>
          </a:prstGeom>
          <a:solidFill>
            <a:srgbClr val="3265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18" name="Oval 402"/>
          <p:cNvSpPr>
            <a:spLocks noChangeArrowheads="1"/>
          </p:cNvSpPr>
          <p:nvPr/>
        </p:nvSpPr>
        <p:spPr bwMode="auto">
          <a:xfrm>
            <a:off x="7542213" y="1919288"/>
            <a:ext cx="200025" cy="200025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19" name="Oval 403"/>
          <p:cNvSpPr>
            <a:spLocks noChangeArrowheads="1"/>
          </p:cNvSpPr>
          <p:nvPr/>
        </p:nvSpPr>
        <p:spPr bwMode="auto">
          <a:xfrm>
            <a:off x="7543800" y="1922463"/>
            <a:ext cx="192088" cy="190500"/>
          </a:xfrm>
          <a:prstGeom prst="ellipse">
            <a:avLst/>
          </a:prstGeom>
          <a:solidFill>
            <a:srgbClr val="36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20" name="Oval 404"/>
          <p:cNvSpPr>
            <a:spLocks noChangeArrowheads="1"/>
          </p:cNvSpPr>
          <p:nvPr/>
        </p:nvSpPr>
        <p:spPr bwMode="auto">
          <a:xfrm>
            <a:off x="7546975" y="1924050"/>
            <a:ext cx="184150" cy="184150"/>
          </a:xfrm>
          <a:prstGeom prst="ellipse">
            <a:avLst/>
          </a:prstGeom>
          <a:solidFill>
            <a:srgbClr val="396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21" name="Oval 405"/>
          <p:cNvSpPr>
            <a:spLocks noChangeArrowheads="1"/>
          </p:cNvSpPr>
          <p:nvPr/>
        </p:nvSpPr>
        <p:spPr bwMode="auto">
          <a:xfrm>
            <a:off x="7550150" y="1927225"/>
            <a:ext cx="174625" cy="174625"/>
          </a:xfrm>
          <a:prstGeom prst="ellipse">
            <a:avLst/>
          </a:prstGeom>
          <a:solidFill>
            <a:srgbClr val="3C6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22" name="Oval 406"/>
          <p:cNvSpPr>
            <a:spLocks noChangeArrowheads="1"/>
          </p:cNvSpPr>
          <p:nvPr/>
        </p:nvSpPr>
        <p:spPr bwMode="auto">
          <a:xfrm>
            <a:off x="7553325" y="1930400"/>
            <a:ext cx="165100" cy="166688"/>
          </a:xfrm>
          <a:prstGeom prst="ellipse">
            <a:avLst/>
          </a:prstGeom>
          <a:solidFill>
            <a:srgbClr val="3F6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23" name="Oval 407"/>
          <p:cNvSpPr>
            <a:spLocks noChangeArrowheads="1"/>
          </p:cNvSpPr>
          <p:nvPr/>
        </p:nvSpPr>
        <p:spPr bwMode="auto">
          <a:xfrm>
            <a:off x="7556500" y="1933575"/>
            <a:ext cx="157163" cy="157163"/>
          </a:xfrm>
          <a:prstGeom prst="ellipse">
            <a:avLst/>
          </a:prstGeom>
          <a:solidFill>
            <a:srgbClr val="427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25" name="Oval 409"/>
          <p:cNvSpPr>
            <a:spLocks noChangeArrowheads="1"/>
          </p:cNvSpPr>
          <p:nvPr/>
        </p:nvSpPr>
        <p:spPr bwMode="auto">
          <a:xfrm>
            <a:off x="7559675" y="1936750"/>
            <a:ext cx="147638" cy="147638"/>
          </a:xfrm>
          <a:prstGeom prst="ellipse">
            <a:avLst/>
          </a:prstGeom>
          <a:solidFill>
            <a:srgbClr val="457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26" name="Oval 410"/>
          <p:cNvSpPr>
            <a:spLocks noChangeArrowheads="1"/>
          </p:cNvSpPr>
          <p:nvPr/>
        </p:nvSpPr>
        <p:spPr bwMode="auto">
          <a:xfrm>
            <a:off x="7561263" y="1938338"/>
            <a:ext cx="141287" cy="141287"/>
          </a:xfrm>
          <a:prstGeom prst="ellipse">
            <a:avLst/>
          </a:prstGeom>
          <a:solidFill>
            <a:srgbClr val="487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27" name="Oval 411"/>
          <p:cNvSpPr>
            <a:spLocks noChangeArrowheads="1"/>
          </p:cNvSpPr>
          <p:nvPr/>
        </p:nvSpPr>
        <p:spPr bwMode="auto">
          <a:xfrm>
            <a:off x="7564438" y="1941513"/>
            <a:ext cx="131762" cy="131762"/>
          </a:xfrm>
          <a:prstGeom prst="ellipse">
            <a:avLst/>
          </a:prstGeom>
          <a:solidFill>
            <a:srgbClr val="4A7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28" name="Oval 412"/>
          <p:cNvSpPr>
            <a:spLocks noChangeArrowheads="1"/>
          </p:cNvSpPr>
          <p:nvPr/>
        </p:nvSpPr>
        <p:spPr bwMode="auto">
          <a:xfrm>
            <a:off x="7567613" y="1944688"/>
            <a:ext cx="122237" cy="123825"/>
          </a:xfrm>
          <a:prstGeom prst="ellipse">
            <a:avLst/>
          </a:prstGeom>
          <a:solidFill>
            <a:srgbClr val="4D7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29" name="Oval 413"/>
          <p:cNvSpPr>
            <a:spLocks noChangeArrowheads="1"/>
          </p:cNvSpPr>
          <p:nvPr/>
        </p:nvSpPr>
        <p:spPr bwMode="auto">
          <a:xfrm>
            <a:off x="7570788" y="1947863"/>
            <a:ext cx="114300" cy="114300"/>
          </a:xfrm>
          <a:prstGeom prst="ellipse">
            <a:avLst/>
          </a:prstGeom>
          <a:solidFill>
            <a:srgbClr val="507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30" name="Oval 414"/>
          <p:cNvSpPr>
            <a:spLocks noChangeArrowheads="1"/>
          </p:cNvSpPr>
          <p:nvPr/>
        </p:nvSpPr>
        <p:spPr bwMode="auto">
          <a:xfrm>
            <a:off x="7573963" y="1951038"/>
            <a:ext cx="104775" cy="104775"/>
          </a:xfrm>
          <a:prstGeom prst="ellipse">
            <a:avLst/>
          </a:prstGeom>
          <a:solidFill>
            <a:srgbClr val="537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31" name="Oval 415"/>
          <p:cNvSpPr>
            <a:spLocks noChangeArrowheads="1"/>
          </p:cNvSpPr>
          <p:nvPr/>
        </p:nvSpPr>
        <p:spPr bwMode="auto">
          <a:xfrm>
            <a:off x="7575550" y="1952625"/>
            <a:ext cx="98425" cy="98425"/>
          </a:xfrm>
          <a:prstGeom prst="ellipse">
            <a:avLst/>
          </a:prstGeom>
          <a:solidFill>
            <a:srgbClr val="56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32" name="Oval 416"/>
          <p:cNvSpPr>
            <a:spLocks noChangeArrowheads="1"/>
          </p:cNvSpPr>
          <p:nvPr/>
        </p:nvSpPr>
        <p:spPr bwMode="auto">
          <a:xfrm>
            <a:off x="7578725" y="1955800"/>
            <a:ext cx="88900" cy="88900"/>
          </a:xfrm>
          <a:prstGeom prst="ellipse">
            <a:avLst/>
          </a:prstGeom>
          <a:solidFill>
            <a:srgbClr val="598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33" name="Oval 417"/>
          <p:cNvSpPr>
            <a:spLocks noChangeArrowheads="1"/>
          </p:cNvSpPr>
          <p:nvPr/>
        </p:nvSpPr>
        <p:spPr bwMode="auto">
          <a:xfrm>
            <a:off x="7581900" y="1958975"/>
            <a:ext cx="79375" cy="80963"/>
          </a:xfrm>
          <a:prstGeom prst="ellipse">
            <a:avLst/>
          </a:prstGeom>
          <a:solidFill>
            <a:srgbClr val="5C8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34" name="Oval 418"/>
          <p:cNvSpPr>
            <a:spLocks noChangeArrowheads="1"/>
          </p:cNvSpPr>
          <p:nvPr/>
        </p:nvSpPr>
        <p:spPr bwMode="auto">
          <a:xfrm>
            <a:off x="7585075" y="1962150"/>
            <a:ext cx="71438" cy="71438"/>
          </a:xfrm>
          <a:prstGeom prst="ellipse">
            <a:avLst/>
          </a:prstGeom>
          <a:solidFill>
            <a:srgbClr val="5F8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35" name="Oval 419"/>
          <p:cNvSpPr>
            <a:spLocks noChangeArrowheads="1"/>
          </p:cNvSpPr>
          <p:nvPr/>
        </p:nvSpPr>
        <p:spPr bwMode="auto">
          <a:xfrm>
            <a:off x="7588250" y="1965325"/>
            <a:ext cx="61913" cy="61913"/>
          </a:xfrm>
          <a:prstGeom prst="ellipse">
            <a:avLst/>
          </a:prstGeom>
          <a:solidFill>
            <a:srgbClr val="628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36" name="Oval 420"/>
          <p:cNvSpPr>
            <a:spLocks noChangeArrowheads="1"/>
          </p:cNvSpPr>
          <p:nvPr/>
        </p:nvSpPr>
        <p:spPr bwMode="auto">
          <a:xfrm>
            <a:off x="7589838" y="1966913"/>
            <a:ext cx="55562" cy="55562"/>
          </a:xfrm>
          <a:prstGeom prst="ellipse">
            <a:avLst/>
          </a:prstGeom>
          <a:solidFill>
            <a:srgbClr val="658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37" name="Oval 421"/>
          <p:cNvSpPr>
            <a:spLocks noChangeArrowheads="1"/>
          </p:cNvSpPr>
          <p:nvPr/>
        </p:nvSpPr>
        <p:spPr bwMode="auto">
          <a:xfrm>
            <a:off x="7593013" y="1970088"/>
            <a:ext cx="46037" cy="46037"/>
          </a:xfrm>
          <a:prstGeom prst="ellipse">
            <a:avLst/>
          </a:prstGeom>
          <a:solidFill>
            <a:srgbClr val="688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38" name="Oval 422"/>
          <p:cNvSpPr>
            <a:spLocks noChangeArrowheads="1"/>
          </p:cNvSpPr>
          <p:nvPr/>
        </p:nvSpPr>
        <p:spPr bwMode="auto">
          <a:xfrm>
            <a:off x="7596188" y="1973263"/>
            <a:ext cx="36512" cy="36512"/>
          </a:xfrm>
          <a:prstGeom prst="ellipse">
            <a:avLst/>
          </a:prstGeom>
          <a:solidFill>
            <a:srgbClr val="6B9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39" name="Oval 423"/>
          <p:cNvSpPr>
            <a:spLocks noChangeArrowheads="1"/>
          </p:cNvSpPr>
          <p:nvPr/>
        </p:nvSpPr>
        <p:spPr bwMode="auto">
          <a:xfrm>
            <a:off x="7599363" y="1976438"/>
            <a:ext cx="28575" cy="28575"/>
          </a:xfrm>
          <a:prstGeom prst="ellipse">
            <a:avLst/>
          </a:prstGeom>
          <a:solidFill>
            <a:srgbClr val="6E9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40" name="Oval 424"/>
          <p:cNvSpPr>
            <a:spLocks noChangeArrowheads="1"/>
          </p:cNvSpPr>
          <p:nvPr/>
        </p:nvSpPr>
        <p:spPr bwMode="auto">
          <a:xfrm>
            <a:off x="7602538" y="1979613"/>
            <a:ext cx="19050" cy="19050"/>
          </a:xfrm>
          <a:prstGeom prst="ellipse">
            <a:avLst/>
          </a:prstGeom>
          <a:solidFill>
            <a:srgbClr val="719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41" name="Oval 425"/>
          <p:cNvSpPr>
            <a:spLocks noChangeArrowheads="1"/>
          </p:cNvSpPr>
          <p:nvPr/>
        </p:nvSpPr>
        <p:spPr bwMode="auto">
          <a:xfrm>
            <a:off x="7604125" y="1981200"/>
            <a:ext cx="12700" cy="12700"/>
          </a:xfrm>
          <a:prstGeom prst="ellipse">
            <a:avLst/>
          </a:prstGeom>
          <a:solidFill>
            <a:srgbClr val="749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42" name="Oval 426"/>
          <p:cNvSpPr>
            <a:spLocks noChangeArrowheads="1"/>
          </p:cNvSpPr>
          <p:nvPr/>
        </p:nvSpPr>
        <p:spPr bwMode="auto">
          <a:xfrm>
            <a:off x="7475538" y="1852613"/>
            <a:ext cx="398462" cy="398462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43" name="Oval 427"/>
          <p:cNvSpPr>
            <a:spLocks noChangeArrowheads="1"/>
          </p:cNvSpPr>
          <p:nvPr/>
        </p:nvSpPr>
        <p:spPr bwMode="auto">
          <a:xfrm>
            <a:off x="1362075" y="4884738"/>
            <a:ext cx="398463" cy="396875"/>
          </a:xfrm>
          <a:prstGeom prst="ellipse">
            <a:avLst/>
          </a:prstGeom>
          <a:solidFill>
            <a:srgbClr val="2244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44" name="Oval 428"/>
          <p:cNvSpPr>
            <a:spLocks noChangeArrowheads="1"/>
          </p:cNvSpPr>
          <p:nvPr/>
        </p:nvSpPr>
        <p:spPr bwMode="auto">
          <a:xfrm>
            <a:off x="1365250" y="4886325"/>
            <a:ext cx="388938" cy="390525"/>
          </a:xfrm>
          <a:prstGeom prst="ellipse">
            <a:avLst/>
          </a:prstGeom>
          <a:solidFill>
            <a:srgbClr val="2346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45" name="Oval 429"/>
          <p:cNvSpPr>
            <a:spLocks noChangeArrowheads="1"/>
          </p:cNvSpPr>
          <p:nvPr/>
        </p:nvSpPr>
        <p:spPr bwMode="auto">
          <a:xfrm>
            <a:off x="1368425" y="4889500"/>
            <a:ext cx="381000" cy="381000"/>
          </a:xfrm>
          <a:prstGeom prst="ellipse">
            <a:avLst/>
          </a:prstGeom>
          <a:solidFill>
            <a:srgbClr val="2447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46" name="Oval 430"/>
          <p:cNvSpPr>
            <a:spLocks noChangeArrowheads="1"/>
          </p:cNvSpPr>
          <p:nvPr/>
        </p:nvSpPr>
        <p:spPr bwMode="auto">
          <a:xfrm>
            <a:off x="1370013" y="4892675"/>
            <a:ext cx="373062" cy="373063"/>
          </a:xfrm>
          <a:prstGeom prst="ellipse">
            <a:avLst/>
          </a:prstGeom>
          <a:solidFill>
            <a:srgbClr val="2449B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47" name="Oval 431"/>
          <p:cNvSpPr>
            <a:spLocks noChangeArrowheads="1"/>
          </p:cNvSpPr>
          <p:nvPr/>
        </p:nvSpPr>
        <p:spPr bwMode="auto">
          <a:xfrm>
            <a:off x="1373188" y="4895850"/>
            <a:ext cx="363537" cy="363538"/>
          </a:xfrm>
          <a:prstGeom prst="ellipse">
            <a:avLst/>
          </a:prstGeom>
          <a:solidFill>
            <a:srgbClr val="254AB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48" name="Oval 432"/>
          <p:cNvSpPr>
            <a:spLocks noChangeArrowheads="1"/>
          </p:cNvSpPr>
          <p:nvPr/>
        </p:nvSpPr>
        <p:spPr bwMode="auto">
          <a:xfrm>
            <a:off x="1376363" y="4899025"/>
            <a:ext cx="355600" cy="354013"/>
          </a:xfrm>
          <a:prstGeom prst="ellipse">
            <a:avLst/>
          </a:prstGeom>
          <a:solidFill>
            <a:srgbClr val="264C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49" name="Oval 433"/>
          <p:cNvSpPr>
            <a:spLocks noChangeArrowheads="1"/>
          </p:cNvSpPr>
          <p:nvPr/>
        </p:nvSpPr>
        <p:spPr bwMode="auto">
          <a:xfrm>
            <a:off x="1379538" y="4900613"/>
            <a:ext cx="346075" cy="347662"/>
          </a:xfrm>
          <a:prstGeom prst="ellipse">
            <a:avLst/>
          </a:prstGeom>
          <a:solidFill>
            <a:srgbClr val="274DC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50" name="Oval 434"/>
          <p:cNvSpPr>
            <a:spLocks noChangeArrowheads="1"/>
          </p:cNvSpPr>
          <p:nvPr/>
        </p:nvSpPr>
        <p:spPr bwMode="auto">
          <a:xfrm>
            <a:off x="1382713" y="4903788"/>
            <a:ext cx="338137" cy="338137"/>
          </a:xfrm>
          <a:prstGeom prst="ellipse">
            <a:avLst/>
          </a:prstGeom>
          <a:solidFill>
            <a:srgbClr val="274FC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51" name="Oval 435"/>
          <p:cNvSpPr>
            <a:spLocks noChangeArrowheads="1"/>
          </p:cNvSpPr>
          <p:nvPr/>
        </p:nvSpPr>
        <p:spPr bwMode="auto">
          <a:xfrm>
            <a:off x="1385888" y="4906963"/>
            <a:ext cx="328612" cy="330200"/>
          </a:xfrm>
          <a:prstGeom prst="ellipse">
            <a:avLst/>
          </a:prstGeom>
          <a:solidFill>
            <a:srgbClr val="2850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52" name="Oval 436"/>
          <p:cNvSpPr>
            <a:spLocks noChangeArrowheads="1"/>
          </p:cNvSpPr>
          <p:nvPr/>
        </p:nvSpPr>
        <p:spPr bwMode="auto">
          <a:xfrm>
            <a:off x="1387475" y="4910138"/>
            <a:ext cx="320675" cy="320675"/>
          </a:xfrm>
          <a:prstGeom prst="ellipse">
            <a:avLst/>
          </a:prstGeom>
          <a:solidFill>
            <a:srgbClr val="2951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53" name="Oval 437"/>
          <p:cNvSpPr>
            <a:spLocks noChangeArrowheads="1"/>
          </p:cNvSpPr>
          <p:nvPr/>
        </p:nvSpPr>
        <p:spPr bwMode="auto">
          <a:xfrm>
            <a:off x="1390650" y="4913313"/>
            <a:ext cx="312738" cy="311150"/>
          </a:xfrm>
          <a:prstGeom prst="ellipse">
            <a:avLst/>
          </a:prstGeom>
          <a:solidFill>
            <a:srgbClr val="2953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54" name="Oval 438"/>
          <p:cNvSpPr>
            <a:spLocks noChangeArrowheads="1"/>
          </p:cNvSpPr>
          <p:nvPr/>
        </p:nvSpPr>
        <p:spPr bwMode="auto">
          <a:xfrm>
            <a:off x="1393825" y="4914900"/>
            <a:ext cx="303213" cy="304800"/>
          </a:xfrm>
          <a:prstGeom prst="ellipse">
            <a:avLst/>
          </a:prstGeom>
          <a:solidFill>
            <a:srgbClr val="2A54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55" name="Oval 439"/>
          <p:cNvSpPr>
            <a:spLocks noChangeArrowheads="1"/>
          </p:cNvSpPr>
          <p:nvPr/>
        </p:nvSpPr>
        <p:spPr bwMode="auto">
          <a:xfrm>
            <a:off x="1397000" y="4918075"/>
            <a:ext cx="293688" cy="295275"/>
          </a:xfrm>
          <a:prstGeom prst="ellipse">
            <a:avLst/>
          </a:prstGeom>
          <a:solidFill>
            <a:srgbClr val="2B56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56" name="Oval 440"/>
          <p:cNvSpPr>
            <a:spLocks noChangeArrowheads="1"/>
          </p:cNvSpPr>
          <p:nvPr/>
        </p:nvSpPr>
        <p:spPr bwMode="auto">
          <a:xfrm>
            <a:off x="1400175" y="4921250"/>
            <a:ext cx="285750" cy="285750"/>
          </a:xfrm>
          <a:prstGeom prst="ellipse">
            <a:avLst/>
          </a:prstGeom>
          <a:solidFill>
            <a:srgbClr val="2C5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57" name="Oval 441"/>
          <p:cNvSpPr>
            <a:spLocks noChangeArrowheads="1"/>
          </p:cNvSpPr>
          <p:nvPr/>
        </p:nvSpPr>
        <p:spPr bwMode="auto">
          <a:xfrm>
            <a:off x="1401763" y="4924425"/>
            <a:ext cx="277812" cy="277813"/>
          </a:xfrm>
          <a:prstGeom prst="ellipse">
            <a:avLst/>
          </a:prstGeom>
          <a:solidFill>
            <a:srgbClr val="2C59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58" name="Oval 442"/>
          <p:cNvSpPr>
            <a:spLocks noChangeArrowheads="1"/>
          </p:cNvSpPr>
          <p:nvPr/>
        </p:nvSpPr>
        <p:spPr bwMode="auto">
          <a:xfrm>
            <a:off x="1404938" y="4927600"/>
            <a:ext cx="269875" cy="268288"/>
          </a:xfrm>
          <a:prstGeom prst="ellipse">
            <a:avLst/>
          </a:prstGeom>
          <a:solidFill>
            <a:srgbClr val="2D5A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59" name="Oval 443"/>
          <p:cNvSpPr>
            <a:spLocks noChangeArrowheads="1"/>
          </p:cNvSpPr>
          <p:nvPr/>
        </p:nvSpPr>
        <p:spPr bwMode="auto">
          <a:xfrm>
            <a:off x="1408113" y="4929188"/>
            <a:ext cx="260350" cy="261937"/>
          </a:xfrm>
          <a:prstGeom prst="ellipse">
            <a:avLst/>
          </a:prstGeom>
          <a:solidFill>
            <a:srgbClr val="2E5C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60" name="Oval 444"/>
          <p:cNvSpPr>
            <a:spLocks noChangeArrowheads="1"/>
          </p:cNvSpPr>
          <p:nvPr/>
        </p:nvSpPr>
        <p:spPr bwMode="auto">
          <a:xfrm>
            <a:off x="1411288" y="4932363"/>
            <a:ext cx="250825" cy="252412"/>
          </a:xfrm>
          <a:prstGeom prst="ellipse">
            <a:avLst/>
          </a:prstGeom>
          <a:solidFill>
            <a:srgbClr val="2F5DE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61" name="Oval 445"/>
          <p:cNvSpPr>
            <a:spLocks noChangeArrowheads="1"/>
          </p:cNvSpPr>
          <p:nvPr/>
        </p:nvSpPr>
        <p:spPr bwMode="auto">
          <a:xfrm>
            <a:off x="1414463" y="4935538"/>
            <a:ext cx="242887" cy="242887"/>
          </a:xfrm>
          <a:prstGeom prst="ellipse">
            <a:avLst/>
          </a:prstGeom>
          <a:solidFill>
            <a:srgbClr val="2F5FE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62" name="Oval 446"/>
          <p:cNvSpPr>
            <a:spLocks noChangeArrowheads="1"/>
          </p:cNvSpPr>
          <p:nvPr/>
        </p:nvSpPr>
        <p:spPr bwMode="auto">
          <a:xfrm>
            <a:off x="1416050" y="4938713"/>
            <a:ext cx="234950" cy="234950"/>
          </a:xfrm>
          <a:prstGeom prst="ellipse">
            <a:avLst/>
          </a:prstGeom>
          <a:solidFill>
            <a:srgbClr val="306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63" name="Oval 447"/>
          <p:cNvSpPr>
            <a:spLocks noChangeArrowheads="1"/>
          </p:cNvSpPr>
          <p:nvPr/>
        </p:nvSpPr>
        <p:spPr bwMode="auto">
          <a:xfrm>
            <a:off x="1419225" y="4941888"/>
            <a:ext cx="227013" cy="225425"/>
          </a:xfrm>
          <a:prstGeom prst="ellipse">
            <a:avLst/>
          </a:prstGeom>
          <a:solidFill>
            <a:srgbClr val="3162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64" name="Oval 448"/>
          <p:cNvSpPr>
            <a:spLocks noChangeArrowheads="1"/>
          </p:cNvSpPr>
          <p:nvPr/>
        </p:nvSpPr>
        <p:spPr bwMode="auto">
          <a:xfrm>
            <a:off x="1422400" y="4945063"/>
            <a:ext cx="217488" cy="217487"/>
          </a:xfrm>
          <a:prstGeom prst="ellipse">
            <a:avLst/>
          </a:prstGeom>
          <a:solidFill>
            <a:srgbClr val="3263F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65" name="Oval 449"/>
          <p:cNvSpPr>
            <a:spLocks noChangeArrowheads="1"/>
          </p:cNvSpPr>
          <p:nvPr/>
        </p:nvSpPr>
        <p:spPr bwMode="auto">
          <a:xfrm>
            <a:off x="1425575" y="4946650"/>
            <a:ext cx="207963" cy="209550"/>
          </a:xfrm>
          <a:prstGeom prst="ellipse">
            <a:avLst/>
          </a:prstGeom>
          <a:solidFill>
            <a:srgbClr val="3265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66" name="Oval 450"/>
          <p:cNvSpPr>
            <a:spLocks noChangeArrowheads="1"/>
          </p:cNvSpPr>
          <p:nvPr/>
        </p:nvSpPr>
        <p:spPr bwMode="auto">
          <a:xfrm>
            <a:off x="1428750" y="4949825"/>
            <a:ext cx="200025" cy="200025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67" name="Oval 451"/>
          <p:cNvSpPr>
            <a:spLocks noChangeArrowheads="1"/>
          </p:cNvSpPr>
          <p:nvPr/>
        </p:nvSpPr>
        <p:spPr bwMode="auto">
          <a:xfrm>
            <a:off x="1430338" y="4953000"/>
            <a:ext cx="192087" cy="192088"/>
          </a:xfrm>
          <a:prstGeom prst="ellipse">
            <a:avLst/>
          </a:prstGeom>
          <a:solidFill>
            <a:srgbClr val="36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68" name="Oval 452"/>
          <p:cNvSpPr>
            <a:spLocks noChangeArrowheads="1"/>
          </p:cNvSpPr>
          <p:nvPr/>
        </p:nvSpPr>
        <p:spPr bwMode="auto">
          <a:xfrm>
            <a:off x="1433513" y="4956175"/>
            <a:ext cx="184150" cy="182563"/>
          </a:xfrm>
          <a:prstGeom prst="ellipse">
            <a:avLst/>
          </a:prstGeom>
          <a:solidFill>
            <a:srgbClr val="396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69" name="Oval 453"/>
          <p:cNvSpPr>
            <a:spLocks noChangeArrowheads="1"/>
          </p:cNvSpPr>
          <p:nvPr/>
        </p:nvSpPr>
        <p:spPr bwMode="auto">
          <a:xfrm>
            <a:off x="1436688" y="4959350"/>
            <a:ext cx="174625" cy="174625"/>
          </a:xfrm>
          <a:prstGeom prst="ellipse">
            <a:avLst/>
          </a:prstGeom>
          <a:solidFill>
            <a:srgbClr val="3C6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70" name="Oval 454"/>
          <p:cNvSpPr>
            <a:spLocks noChangeArrowheads="1"/>
          </p:cNvSpPr>
          <p:nvPr/>
        </p:nvSpPr>
        <p:spPr bwMode="auto">
          <a:xfrm>
            <a:off x="1439863" y="4960938"/>
            <a:ext cx="165100" cy="166687"/>
          </a:xfrm>
          <a:prstGeom prst="ellipse">
            <a:avLst/>
          </a:prstGeom>
          <a:solidFill>
            <a:srgbClr val="3F6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71" name="Oval 455"/>
          <p:cNvSpPr>
            <a:spLocks noChangeArrowheads="1"/>
          </p:cNvSpPr>
          <p:nvPr/>
        </p:nvSpPr>
        <p:spPr bwMode="auto">
          <a:xfrm>
            <a:off x="1443038" y="4964113"/>
            <a:ext cx="157162" cy="157162"/>
          </a:xfrm>
          <a:prstGeom prst="ellipse">
            <a:avLst/>
          </a:prstGeom>
          <a:solidFill>
            <a:srgbClr val="427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72" name="Oval 456"/>
          <p:cNvSpPr>
            <a:spLocks noChangeArrowheads="1"/>
          </p:cNvSpPr>
          <p:nvPr/>
        </p:nvSpPr>
        <p:spPr bwMode="auto">
          <a:xfrm>
            <a:off x="1444625" y="4967288"/>
            <a:ext cx="149225" cy="149225"/>
          </a:xfrm>
          <a:prstGeom prst="ellipse">
            <a:avLst/>
          </a:prstGeom>
          <a:solidFill>
            <a:srgbClr val="457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73" name="Oval 457"/>
          <p:cNvSpPr>
            <a:spLocks noChangeArrowheads="1"/>
          </p:cNvSpPr>
          <p:nvPr/>
        </p:nvSpPr>
        <p:spPr bwMode="auto">
          <a:xfrm>
            <a:off x="1447800" y="4970463"/>
            <a:ext cx="141288" cy="139700"/>
          </a:xfrm>
          <a:prstGeom prst="ellipse">
            <a:avLst/>
          </a:prstGeom>
          <a:solidFill>
            <a:srgbClr val="487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74" name="Oval 458"/>
          <p:cNvSpPr>
            <a:spLocks noChangeArrowheads="1"/>
          </p:cNvSpPr>
          <p:nvPr/>
        </p:nvSpPr>
        <p:spPr bwMode="auto">
          <a:xfrm>
            <a:off x="1450975" y="4973638"/>
            <a:ext cx="131763" cy="131762"/>
          </a:xfrm>
          <a:prstGeom prst="ellipse">
            <a:avLst/>
          </a:prstGeom>
          <a:solidFill>
            <a:srgbClr val="4A7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75" name="Oval 459"/>
          <p:cNvSpPr>
            <a:spLocks noChangeArrowheads="1"/>
          </p:cNvSpPr>
          <p:nvPr/>
        </p:nvSpPr>
        <p:spPr bwMode="auto">
          <a:xfrm>
            <a:off x="1454150" y="4975225"/>
            <a:ext cx="122238" cy="123825"/>
          </a:xfrm>
          <a:prstGeom prst="ellipse">
            <a:avLst/>
          </a:prstGeom>
          <a:solidFill>
            <a:srgbClr val="4D7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76" name="Oval 460"/>
          <p:cNvSpPr>
            <a:spLocks noChangeArrowheads="1"/>
          </p:cNvSpPr>
          <p:nvPr/>
        </p:nvSpPr>
        <p:spPr bwMode="auto">
          <a:xfrm>
            <a:off x="1457325" y="4978400"/>
            <a:ext cx="114300" cy="114300"/>
          </a:xfrm>
          <a:prstGeom prst="ellipse">
            <a:avLst/>
          </a:prstGeom>
          <a:solidFill>
            <a:srgbClr val="507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77" name="Oval 461"/>
          <p:cNvSpPr>
            <a:spLocks noChangeArrowheads="1"/>
          </p:cNvSpPr>
          <p:nvPr/>
        </p:nvSpPr>
        <p:spPr bwMode="auto">
          <a:xfrm>
            <a:off x="1458913" y="4981575"/>
            <a:ext cx="106362" cy="106363"/>
          </a:xfrm>
          <a:prstGeom prst="ellipse">
            <a:avLst/>
          </a:prstGeom>
          <a:solidFill>
            <a:srgbClr val="537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78" name="Oval 462"/>
          <p:cNvSpPr>
            <a:spLocks noChangeArrowheads="1"/>
          </p:cNvSpPr>
          <p:nvPr/>
        </p:nvSpPr>
        <p:spPr bwMode="auto">
          <a:xfrm>
            <a:off x="1462088" y="4984750"/>
            <a:ext cx="98425" cy="96838"/>
          </a:xfrm>
          <a:prstGeom prst="ellipse">
            <a:avLst/>
          </a:prstGeom>
          <a:solidFill>
            <a:srgbClr val="56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79" name="Oval 463"/>
          <p:cNvSpPr>
            <a:spLocks noChangeArrowheads="1"/>
          </p:cNvSpPr>
          <p:nvPr/>
        </p:nvSpPr>
        <p:spPr bwMode="auto">
          <a:xfrm>
            <a:off x="1465263" y="4987925"/>
            <a:ext cx="88900" cy="87313"/>
          </a:xfrm>
          <a:prstGeom prst="ellipse">
            <a:avLst/>
          </a:prstGeom>
          <a:solidFill>
            <a:srgbClr val="598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80" name="Oval 464"/>
          <p:cNvSpPr>
            <a:spLocks noChangeArrowheads="1"/>
          </p:cNvSpPr>
          <p:nvPr/>
        </p:nvSpPr>
        <p:spPr bwMode="auto">
          <a:xfrm>
            <a:off x="1468438" y="4989513"/>
            <a:ext cx="79375" cy="80962"/>
          </a:xfrm>
          <a:prstGeom prst="ellipse">
            <a:avLst/>
          </a:prstGeom>
          <a:solidFill>
            <a:srgbClr val="5C8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81" name="Oval 465"/>
          <p:cNvSpPr>
            <a:spLocks noChangeArrowheads="1"/>
          </p:cNvSpPr>
          <p:nvPr/>
        </p:nvSpPr>
        <p:spPr bwMode="auto">
          <a:xfrm>
            <a:off x="1471613" y="4992688"/>
            <a:ext cx="71437" cy="71437"/>
          </a:xfrm>
          <a:prstGeom prst="ellipse">
            <a:avLst/>
          </a:prstGeom>
          <a:solidFill>
            <a:srgbClr val="5F8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82" name="Oval 466"/>
          <p:cNvSpPr>
            <a:spLocks noChangeArrowheads="1"/>
          </p:cNvSpPr>
          <p:nvPr/>
        </p:nvSpPr>
        <p:spPr bwMode="auto">
          <a:xfrm>
            <a:off x="1473200" y="4995863"/>
            <a:ext cx="63500" cy="63500"/>
          </a:xfrm>
          <a:prstGeom prst="ellipse">
            <a:avLst/>
          </a:prstGeom>
          <a:solidFill>
            <a:srgbClr val="628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83" name="Oval 467"/>
          <p:cNvSpPr>
            <a:spLocks noChangeArrowheads="1"/>
          </p:cNvSpPr>
          <p:nvPr/>
        </p:nvSpPr>
        <p:spPr bwMode="auto">
          <a:xfrm>
            <a:off x="1476375" y="4999038"/>
            <a:ext cx="53975" cy="53975"/>
          </a:xfrm>
          <a:prstGeom prst="ellipse">
            <a:avLst/>
          </a:prstGeom>
          <a:solidFill>
            <a:srgbClr val="658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84" name="Oval 468"/>
          <p:cNvSpPr>
            <a:spLocks noChangeArrowheads="1"/>
          </p:cNvSpPr>
          <p:nvPr/>
        </p:nvSpPr>
        <p:spPr bwMode="auto">
          <a:xfrm>
            <a:off x="1479550" y="5002213"/>
            <a:ext cx="46038" cy="44450"/>
          </a:xfrm>
          <a:prstGeom prst="ellipse">
            <a:avLst/>
          </a:prstGeom>
          <a:solidFill>
            <a:srgbClr val="688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85" name="Oval 469"/>
          <p:cNvSpPr>
            <a:spLocks noChangeArrowheads="1"/>
          </p:cNvSpPr>
          <p:nvPr/>
        </p:nvSpPr>
        <p:spPr bwMode="auto">
          <a:xfrm>
            <a:off x="1482725" y="5003800"/>
            <a:ext cx="36513" cy="38100"/>
          </a:xfrm>
          <a:prstGeom prst="ellipse">
            <a:avLst/>
          </a:prstGeom>
          <a:solidFill>
            <a:srgbClr val="6B9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86" name="Oval 470"/>
          <p:cNvSpPr>
            <a:spLocks noChangeArrowheads="1"/>
          </p:cNvSpPr>
          <p:nvPr/>
        </p:nvSpPr>
        <p:spPr bwMode="auto">
          <a:xfrm>
            <a:off x="1485900" y="5006975"/>
            <a:ext cx="28575" cy="28575"/>
          </a:xfrm>
          <a:prstGeom prst="ellipse">
            <a:avLst/>
          </a:prstGeom>
          <a:solidFill>
            <a:srgbClr val="6E9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87" name="Oval 471"/>
          <p:cNvSpPr>
            <a:spLocks noChangeArrowheads="1"/>
          </p:cNvSpPr>
          <p:nvPr/>
        </p:nvSpPr>
        <p:spPr bwMode="auto">
          <a:xfrm>
            <a:off x="1487488" y="5010150"/>
            <a:ext cx="20637" cy="20638"/>
          </a:xfrm>
          <a:prstGeom prst="ellipse">
            <a:avLst/>
          </a:prstGeom>
          <a:solidFill>
            <a:srgbClr val="719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88" name="Oval 472"/>
          <p:cNvSpPr>
            <a:spLocks noChangeArrowheads="1"/>
          </p:cNvSpPr>
          <p:nvPr/>
        </p:nvSpPr>
        <p:spPr bwMode="auto">
          <a:xfrm>
            <a:off x="1490663" y="5013325"/>
            <a:ext cx="11112" cy="11113"/>
          </a:xfrm>
          <a:prstGeom prst="ellipse">
            <a:avLst/>
          </a:prstGeom>
          <a:solidFill>
            <a:srgbClr val="749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89" name="Oval 473"/>
          <p:cNvSpPr>
            <a:spLocks noChangeArrowheads="1"/>
          </p:cNvSpPr>
          <p:nvPr/>
        </p:nvSpPr>
        <p:spPr bwMode="auto">
          <a:xfrm>
            <a:off x="1362075" y="4884738"/>
            <a:ext cx="398463" cy="396875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90" name="Oval 474"/>
          <p:cNvSpPr>
            <a:spLocks noChangeArrowheads="1"/>
          </p:cNvSpPr>
          <p:nvPr/>
        </p:nvSpPr>
        <p:spPr bwMode="auto">
          <a:xfrm>
            <a:off x="2767013" y="3054350"/>
            <a:ext cx="396875" cy="398463"/>
          </a:xfrm>
          <a:prstGeom prst="ellipse">
            <a:avLst/>
          </a:prstGeom>
          <a:solidFill>
            <a:srgbClr val="2244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91" name="Oval 475"/>
          <p:cNvSpPr>
            <a:spLocks noChangeArrowheads="1"/>
          </p:cNvSpPr>
          <p:nvPr/>
        </p:nvSpPr>
        <p:spPr bwMode="auto">
          <a:xfrm>
            <a:off x="2768600" y="3057525"/>
            <a:ext cx="390525" cy="388938"/>
          </a:xfrm>
          <a:prstGeom prst="ellipse">
            <a:avLst/>
          </a:prstGeom>
          <a:solidFill>
            <a:srgbClr val="2346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92" name="Oval 476"/>
          <p:cNvSpPr>
            <a:spLocks noChangeArrowheads="1"/>
          </p:cNvSpPr>
          <p:nvPr/>
        </p:nvSpPr>
        <p:spPr bwMode="auto">
          <a:xfrm>
            <a:off x="2771775" y="3060700"/>
            <a:ext cx="381000" cy="381000"/>
          </a:xfrm>
          <a:prstGeom prst="ellipse">
            <a:avLst/>
          </a:prstGeom>
          <a:solidFill>
            <a:srgbClr val="2447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93" name="Oval 477"/>
          <p:cNvSpPr>
            <a:spLocks noChangeArrowheads="1"/>
          </p:cNvSpPr>
          <p:nvPr/>
        </p:nvSpPr>
        <p:spPr bwMode="auto">
          <a:xfrm>
            <a:off x="2774950" y="3062288"/>
            <a:ext cx="371475" cy="373062"/>
          </a:xfrm>
          <a:prstGeom prst="ellipse">
            <a:avLst/>
          </a:prstGeom>
          <a:solidFill>
            <a:srgbClr val="2449B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94" name="Oval 478"/>
          <p:cNvSpPr>
            <a:spLocks noChangeArrowheads="1"/>
          </p:cNvSpPr>
          <p:nvPr/>
        </p:nvSpPr>
        <p:spPr bwMode="auto">
          <a:xfrm>
            <a:off x="2778125" y="3065463"/>
            <a:ext cx="363538" cy="363537"/>
          </a:xfrm>
          <a:prstGeom prst="ellipse">
            <a:avLst/>
          </a:prstGeom>
          <a:solidFill>
            <a:srgbClr val="254AB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95" name="Oval 479"/>
          <p:cNvSpPr>
            <a:spLocks noChangeArrowheads="1"/>
          </p:cNvSpPr>
          <p:nvPr/>
        </p:nvSpPr>
        <p:spPr bwMode="auto">
          <a:xfrm>
            <a:off x="2781300" y="3068638"/>
            <a:ext cx="354013" cy="355600"/>
          </a:xfrm>
          <a:prstGeom prst="ellipse">
            <a:avLst/>
          </a:prstGeom>
          <a:solidFill>
            <a:srgbClr val="264C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96" name="Oval 480"/>
          <p:cNvSpPr>
            <a:spLocks noChangeArrowheads="1"/>
          </p:cNvSpPr>
          <p:nvPr/>
        </p:nvSpPr>
        <p:spPr bwMode="auto">
          <a:xfrm>
            <a:off x="2782888" y="3071813"/>
            <a:ext cx="347662" cy="346075"/>
          </a:xfrm>
          <a:prstGeom prst="ellipse">
            <a:avLst/>
          </a:prstGeom>
          <a:solidFill>
            <a:srgbClr val="274DC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97" name="Oval 481"/>
          <p:cNvSpPr>
            <a:spLocks noChangeArrowheads="1"/>
          </p:cNvSpPr>
          <p:nvPr/>
        </p:nvSpPr>
        <p:spPr bwMode="auto">
          <a:xfrm>
            <a:off x="2786063" y="3074988"/>
            <a:ext cx="338137" cy="336550"/>
          </a:xfrm>
          <a:prstGeom prst="ellipse">
            <a:avLst/>
          </a:prstGeom>
          <a:solidFill>
            <a:srgbClr val="274FC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98" name="Oval 482"/>
          <p:cNvSpPr>
            <a:spLocks noChangeArrowheads="1"/>
          </p:cNvSpPr>
          <p:nvPr/>
        </p:nvSpPr>
        <p:spPr bwMode="auto">
          <a:xfrm>
            <a:off x="2789238" y="3076575"/>
            <a:ext cx="328612" cy="330200"/>
          </a:xfrm>
          <a:prstGeom prst="ellipse">
            <a:avLst/>
          </a:prstGeom>
          <a:solidFill>
            <a:srgbClr val="2850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99" name="Oval 483"/>
          <p:cNvSpPr>
            <a:spLocks noChangeArrowheads="1"/>
          </p:cNvSpPr>
          <p:nvPr/>
        </p:nvSpPr>
        <p:spPr bwMode="auto">
          <a:xfrm>
            <a:off x="2792413" y="3079750"/>
            <a:ext cx="320675" cy="320675"/>
          </a:xfrm>
          <a:prstGeom prst="ellipse">
            <a:avLst/>
          </a:prstGeom>
          <a:solidFill>
            <a:srgbClr val="2951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00" name="Oval 484"/>
          <p:cNvSpPr>
            <a:spLocks noChangeArrowheads="1"/>
          </p:cNvSpPr>
          <p:nvPr/>
        </p:nvSpPr>
        <p:spPr bwMode="auto">
          <a:xfrm>
            <a:off x="2795588" y="3082925"/>
            <a:ext cx="311150" cy="312738"/>
          </a:xfrm>
          <a:prstGeom prst="ellipse">
            <a:avLst/>
          </a:prstGeom>
          <a:solidFill>
            <a:srgbClr val="2953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01" name="Oval 485"/>
          <p:cNvSpPr>
            <a:spLocks noChangeArrowheads="1"/>
          </p:cNvSpPr>
          <p:nvPr/>
        </p:nvSpPr>
        <p:spPr bwMode="auto">
          <a:xfrm>
            <a:off x="2797175" y="3086100"/>
            <a:ext cx="304800" cy="303213"/>
          </a:xfrm>
          <a:prstGeom prst="ellipse">
            <a:avLst/>
          </a:prstGeom>
          <a:solidFill>
            <a:srgbClr val="2A54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02" name="Oval 486"/>
          <p:cNvSpPr>
            <a:spLocks noChangeArrowheads="1"/>
          </p:cNvSpPr>
          <p:nvPr/>
        </p:nvSpPr>
        <p:spPr bwMode="auto">
          <a:xfrm>
            <a:off x="2800350" y="3089275"/>
            <a:ext cx="295275" cy="293688"/>
          </a:xfrm>
          <a:prstGeom prst="ellipse">
            <a:avLst/>
          </a:prstGeom>
          <a:solidFill>
            <a:srgbClr val="2B56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03" name="Oval 487"/>
          <p:cNvSpPr>
            <a:spLocks noChangeArrowheads="1"/>
          </p:cNvSpPr>
          <p:nvPr/>
        </p:nvSpPr>
        <p:spPr bwMode="auto">
          <a:xfrm>
            <a:off x="2803525" y="3090863"/>
            <a:ext cx="285750" cy="287337"/>
          </a:xfrm>
          <a:prstGeom prst="ellipse">
            <a:avLst/>
          </a:prstGeom>
          <a:solidFill>
            <a:srgbClr val="2C5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04" name="Oval 488"/>
          <p:cNvSpPr>
            <a:spLocks noChangeArrowheads="1"/>
          </p:cNvSpPr>
          <p:nvPr/>
        </p:nvSpPr>
        <p:spPr bwMode="auto">
          <a:xfrm>
            <a:off x="2806700" y="3094038"/>
            <a:ext cx="277813" cy="277812"/>
          </a:xfrm>
          <a:prstGeom prst="ellipse">
            <a:avLst/>
          </a:prstGeom>
          <a:solidFill>
            <a:srgbClr val="2C59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05" name="Oval 489"/>
          <p:cNvSpPr>
            <a:spLocks noChangeArrowheads="1"/>
          </p:cNvSpPr>
          <p:nvPr/>
        </p:nvSpPr>
        <p:spPr bwMode="auto">
          <a:xfrm>
            <a:off x="2809875" y="3097213"/>
            <a:ext cx="268288" cy="269875"/>
          </a:xfrm>
          <a:prstGeom prst="ellipse">
            <a:avLst/>
          </a:prstGeom>
          <a:solidFill>
            <a:srgbClr val="2D5A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06" name="Oval 490"/>
          <p:cNvSpPr>
            <a:spLocks noChangeArrowheads="1"/>
          </p:cNvSpPr>
          <p:nvPr/>
        </p:nvSpPr>
        <p:spPr bwMode="auto">
          <a:xfrm>
            <a:off x="2811463" y="3100388"/>
            <a:ext cx="261937" cy="260350"/>
          </a:xfrm>
          <a:prstGeom prst="ellipse">
            <a:avLst/>
          </a:prstGeom>
          <a:solidFill>
            <a:srgbClr val="2E5C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07" name="Oval 491"/>
          <p:cNvSpPr>
            <a:spLocks noChangeArrowheads="1"/>
          </p:cNvSpPr>
          <p:nvPr/>
        </p:nvSpPr>
        <p:spPr bwMode="auto">
          <a:xfrm>
            <a:off x="2814638" y="3103563"/>
            <a:ext cx="252412" cy="250825"/>
          </a:xfrm>
          <a:prstGeom prst="ellipse">
            <a:avLst/>
          </a:prstGeom>
          <a:solidFill>
            <a:srgbClr val="2F5DE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08" name="Oval 492"/>
          <p:cNvSpPr>
            <a:spLocks noChangeArrowheads="1"/>
          </p:cNvSpPr>
          <p:nvPr/>
        </p:nvSpPr>
        <p:spPr bwMode="auto">
          <a:xfrm>
            <a:off x="2817813" y="3105150"/>
            <a:ext cx="242887" cy="244475"/>
          </a:xfrm>
          <a:prstGeom prst="ellipse">
            <a:avLst/>
          </a:prstGeom>
          <a:solidFill>
            <a:srgbClr val="2F5FE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09" name="Oval 493"/>
          <p:cNvSpPr>
            <a:spLocks noChangeArrowheads="1"/>
          </p:cNvSpPr>
          <p:nvPr/>
        </p:nvSpPr>
        <p:spPr bwMode="auto">
          <a:xfrm>
            <a:off x="2820988" y="3108325"/>
            <a:ext cx="234950" cy="234950"/>
          </a:xfrm>
          <a:prstGeom prst="ellipse">
            <a:avLst/>
          </a:prstGeom>
          <a:solidFill>
            <a:srgbClr val="306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10" name="Oval 494"/>
          <p:cNvSpPr>
            <a:spLocks noChangeArrowheads="1"/>
          </p:cNvSpPr>
          <p:nvPr/>
        </p:nvSpPr>
        <p:spPr bwMode="auto">
          <a:xfrm>
            <a:off x="2824163" y="3111500"/>
            <a:ext cx="225425" cy="227013"/>
          </a:xfrm>
          <a:prstGeom prst="ellipse">
            <a:avLst/>
          </a:prstGeom>
          <a:solidFill>
            <a:srgbClr val="3162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11" name="Oval 495"/>
          <p:cNvSpPr>
            <a:spLocks noChangeArrowheads="1"/>
          </p:cNvSpPr>
          <p:nvPr/>
        </p:nvSpPr>
        <p:spPr bwMode="auto">
          <a:xfrm>
            <a:off x="2827338" y="3114675"/>
            <a:ext cx="217487" cy="217488"/>
          </a:xfrm>
          <a:prstGeom prst="ellipse">
            <a:avLst/>
          </a:prstGeom>
          <a:solidFill>
            <a:srgbClr val="3263F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12" name="Oval 496"/>
          <p:cNvSpPr>
            <a:spLocks noChangeArrowheads="1"/>
          </p:cNvSpPr>
          <p:nvPr/>
        </p:nvSpPr>
        <p:spPr bwMode="auto">
          <a:xfrm>
            <a:off x="2828925" y="3117850"/>
            <a:ext cx="209550" cy="207963"/>
          </a:xfrm>
          <a:prstGeom prst="ellipse">
            <a:avLst/>
          </a:prstGeom>
          <a:solidFill>
            <a:srgbClr val="3265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13" name="Oval 497"/>
          <p:cNvSpPr>
            <a:spLocks noChangeArrowheads="1"/>
          </p:cNvSpPr>
          <p:nvPr/>
        </p:nvSpPr>
        <p:spPr bwMode="auto">
          <a:xfrm>
            <a:off x="2832100" y="3119438"/>
            <a:ext cx="200025" cy="201612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14" name="Oval 498"/>
          <p:cNvSpPr>
            <a:spLocks noChangeArrowheads="1"/>
          </p:cNvSpPr>
          <p:nvPr/>
        </p:nvSpPr>
        <p:spPr bwMode="auto">
          <a:xfrm>
            <a:off x="2835275" y="3122613"/>
            <a:ext cx="192088" cy="192087"/>
          </a:xfrm>
          <a:prstGeom prst="ellipse">
            <a:avLst/>
          </a:prstGeom>
          <a:solidFill>
            <a:srgbClr val="36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15" name="Oval 499"/>
          <p:cNvSpPr>
            <a:spLocks noChangeArrowheads="1"/>
          </p:cNvSpPr>
          <p:nvPr/>
        </p:nvSpPr>
        <p:spPr bwMode="auto">
          <a:xfrm>
            <a:off x="2838450" y="3125788"/>
            <a:ext cx="182563" cy="184150"/>
          </a:xfrm>
          <a:prstGeom prst="ellipse">
            <a:avLst/>
          </a:prstGeom>
          <a:solidFill>
            <a:srgbClr val="396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16" name="Oval 500"/>
          <p:cNvSpPr>
            <a:spLocks noChangeArrowheads="1"/>
          </p:cNvSpPr>
          <p:nvPr/>
        </p:nvSpPr>
        <p:spPr bwMode="auto">
          <a:xfrm>
            <a:off x="2841625" y="3128963"/>
            <a:ext cx="174625" cy="174625"/>
          </a:xfrm>
          <a:prstGeom prst="ellipse">
            <a:avLst/>
          </a:prstGeom>
          <a:solidFill>
            <a:srgbClr val="3C6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17" name="Oval 501"/>
          <p:cNvSpPr>
            <a:spLocks noChangeArrowheads="1"/>
          </p:cNvSpPr>
          <p:nvPr/>
        </p:nvSpPr>
        <p:spPr bwMode="auto">
          <a:xfrm>
            <a:off x="2843213" y="3132138"/>
            <a:ext cx="166687" cy="165100"/>
          </a:xfrm>
          <a:prstGeom prst="ellipse">
            <a:avLst/>
          </a:prstGeom>
          <a:solidFill>
            <a:srgbClr val="3F6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18" name="Oval 502"/>
          <p:cNvSpPr>
            <a:spLocks noChangeArrowheads="1"/>
          </p:cNvSpPr>
          <p:nvPr/>
        </p:nvSpPr>
        <p:spPr bwMode="auto">
          <a:xfrm>
            <a:off x="2846388" y="3133725"/>
            <a:ext cx="157162" cy="158750"/>
          </a:xfrm>
          <a:prstGeom prst="ellipse">
            <a:avLst/>
          </a:prstGeom>
          <a:solidFill>
            <a:srgbClr val="427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19" name="Oval 503"/>
          <p:cNvSpPr>
            <a:spLocks noChangeArrowheads="1"/>
          </p:cNvSpPr>
          <p:nvPr/>
        </p:nvSpPr>
        <p:spPr bwMode="auto">
          <a:xfrm>
            <a:off x="2849563" y="3136900"/>
            <a:ext cx="149225" cy="149225"/>
          </a:xfrm>
          <a:prstGeom prst="ellipse">
            <a:avLst/>
          </a:prstGeom>
          <a:solidFill>
            <a:srgbClr val="457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20" name="Oval 504"/>
          <p:cNvSpPr>
            <a:spLocks noChangeArrowheads="1"/>
          </p:cNvSpPr>
          <p:nvPr/>
        </p:nvSpPr>
        <p:spPr bwMode="auto">
          <a:xfrm>
            <a:off x="2852738" y="3140075"/>
            <a:ext cx="139700" cy="139700"/>
          </a:xfrm>
          <a:prstGeom prst="ellipse">
            <a:avLst/>
          </a:prstGeom>
          <a:solidFill>
            <a:srgbClr val="487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21" name="Oval 505"/>
          <p:cNvSpPr>
            <a:spLocks noChangeArrowheads="1"/>
          </p:cNvSpPr>
          <p:nvPr/>
        </p:nvSpPr>
        <p:spPr bwMode="auto">
          <a:xfrm>
            <a:off x="2855913" y="3143250"/>
            <a:ext cx="131762" cy="131763"/>
          </a:xfrm>
          <a:prstGeom prst="ellipse">
            <a:avLst/>
          </a:prstGeom>
          <a:solidFill>
            <a:srgbClr val="4A7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22" name="Oval 506"/>
          <p:cNvSpPr>
            <a:spLocks noChangeArrowheads="1"/>
          </p:cNvSpPr>
          <p:nvPr/>
        </p:nvSpPr>
        <p:spPr bwMode="auto">
          <a:xfrm>
            <a:off x="2857500" y="3146425"/>
            <a:ext cx="123825" cy="122238"/>
          </a:xfrm>
          <a:prstGeom prst="ellipse">
            <a:avLst/>
          </a:prstGeom>
          <a:solidFill>
            <a:srgbClr val="4D7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23" name="Oval 507"/>
          <p:cNvSpPr>
            <a:spLocks noChangeArrowheads="1"/>
          </p:cNvSpPr>
          <p:nvPr/>
        </p:nvSpPr>
        <p:spPr bwMode="auto">
          <a:xfrm>
            <a:off x="2860675" y="3149600"/>
            <a:ext cx="114300" cy="114300"/>
          </a:xfrm>
          <a:prstGeom prst="ellipse">
            <a:avLst/>
          </a:prstGeom>
          <a:solidFill>
            <a:srgbClr val="507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24" name="Oval 508"/>
          <p:cNvSpPr>
            <a:spLocks noChangeArrowheads="1"/>
          </p:cNvSpPr>
          <p:nvPr/>
        </p:nvSpPr>
        <p:spPr bwMode="auto">
          <a:xfrm>
            <a:off x="2863850" y="3151188"/>
            <a:ext cx="106363" cy="106362"/>
          </a:xfrm>
          <a:prstGeom prst="ellipse">
            <a:avLst/>
          </a:prstGeom>
          <a:solidFill>
            <a:srgbClr val="537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25" name="Oval 509"/>
          <p:cNvSpPr>
            <a:spLocks noChangeArrowheads="1"/>
          </p:cNvSpPr>
          <p:nvPr/>
        </p:nvSpPr>
        <p:spPr bwMode="auto">
          <a:xfrm>
            <a:off x="2867025" y="3154363"/>
            <a:ext cx="96838" cy="96837"/>
          </a:xfrm>
          <a:prstGeom prst="ellipse">
            <a:avLst/>
          </a:prstGeom>
          <a:solidFill>
            <a:srgbClr val="56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26" name="Oval 510"/>
          <p:cNvSpPr>
            <a:spLocks noChangeArrowheads="1"/>
          </p:cNvSpPr>
          <p:nvPr/>
        </p:nvSpPr>
        <p:spPr bwMode="auto">
          <a:xfrm>
            <a:off x="2870200" y="3157538"/>
            <a:ext cx="87313" cy="88900"/>
          </a:xfrm>
          <a:prstGeom prst="ellipse">
            <a:avLst/>
          </a:prstGeom>
          <a:solidFill>
            <a:srgbClr val="598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27" name="Oval 511"/>
          <p:cNvSpPr>
            <a:spLocks noChangeArrowheads="1"/>
          </p:cNvSpPr>
          <p:nvPr/>
        </p:nvSpPr>
        <p:spPr bwMode="auto">
          <a:xfrm>
            <a:off x="2871788" y="3160713"/>
            <a:ext cx="80962" cy="79375"/>
          </a:xfrm>
          <a:prstGeom prst="ellipse">
            <a:avLst/>
          </a:prstGeom>
          <a:solidFill>
            <a:srgbClr val="5C8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28" name="Oval 512"/>
          <p:cNvSpPr>
            <a:spLocks noChangeArrowheads="1"/>
          </p:cNvSpPr>
          <p:nvPr/>
        </p:nvSpPr>
        <p:spPr bwMode="auto">
          <a:xfrm>
            <a:off x="2874963" y="3163888"/>
            <a:ext cx="71437" cy="71437"/>
          </a:xfrm>
          <a:prstGeom prst="ellipse">
            <a:avLst/>
          </a:prstGeom>
          <a:solidFill>
            <a:srgbClr val="5F8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29" name="Oval 513"/>
          <p:cNvSpPr>
            <a:spLocks noChangeArrowheads="1"/>
          </p:cNvSpPr>
          <p:nvPr/>
        </p:nvSpPr>
        <p:spPr bwMode="auto">
          <a:xfrm>
            <a:off x="2878138" y="3165475"/>
            <a:ext cx="63500" cy="63500"/>
          </a:xfrm>
          <a:prstGeom prst="ellipse">
            <a:avLst/>
          </a:prstGeom>
          <a:solidFill>
            <a:srgbClr val="628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30" name="Oval 514"/>
          <p:cNvSpPr>
            <a:spLocks noChangeArrowheads="1"/>
          </p:cNvSpPr>
          <p:nvPr/>
        </p:nvSpPr>
        <p:spPr bwMode="auto">
          <a:xfrm>
            <a:off x="2881313" y="3168650"/>
            <a:ext cx="53975" cy="53975"/>
          </a:xfrm>
          <a:prstGeom prst="ellipse">
            <a:avLst/>
          </a:prstGeom>
          <a:solidFill>
            <a:srgbClr val="658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31" name="Oval 515"/>
          <p:cNvSpPr>
            <a:spLocks noChangeArrowheads="1"/>
          </p:cNvSpPr>
          <p:nvPr/>
        </p:nvSpPr>
        <p:spPr bwMode="auto">
          <a:xfrm>
            <a:off x="2884488" y="3171825"/>
            <a:ext cx="44450" cy="46038"/>
          </a:xfrm>
          <a:prstGeom prst="ellipse">
            <a:avLst/>
          </a:prstGeom>
          <a:solidFill>
            <a:srgbClr val="688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32" name="Oval 516"/>
          <p:cNvSpPr>
            <a:spLocks noChangeArrowheads="1"/>
          </p:cNvSpPr>
          <p:nvPr/>
        </p:nvSpPr>
        <p:spPr bwMode="auto">
          <a:xfrm>
            <a:off x="2886075" y="3175000"/>
            <a:ext cx="38100" cy="36513"/>
          </a:xfrm>
          <a:prstGeom prst="ellipse">
            <a:avLst/>
          </a:prstGeom>
          <a:solidFill>
            <a:srgbClr val="6B9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33" name="Oval 517"/>
          <p:cNvSpPr>
            <a:spLocks noChangeArrowheads="1"/>
          </p:cNvSpPr>
          <p:nvPr/>
        </p:nvSpPr>
        <p:spPr bwMode="auto">
          <a:xfrm>
            <a:off x="2889250" y="3178175"/>
            <a:ext cx="28575" cy="28575"/>
          </a:xfrm>
          <a:prstGeom prst="ellipse">
            <a:avLst/>
          </a:prstGeom>
          <a:solidFill>
            <a:srgbClr val="6E9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34" name="Oval 518"/>
          <p:cNvSpPr>
            <a:spLocks noChangeArrowheads="1"/>
          </p:cNvSpPr>
          <p:nvPr/>
        </p:nvSpPr>
        <p:spPr bwMode="auto">
          <a:xfrm>
            <a:off x="2892425" y="3179763"/>
            <a:ext cx="20638" cy="20637"/>
          </a:xfrm>
          <a:prstGeom prst="ellipse">
            <a:avLst/>
          </a:prstGeom>
          <a:solidFill>
            <a:srgbClr val="719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35" name="Oval 519"/>
          <p:cNvSpPr>
            <a:spLocks noChangeArrowheads="1"/>
          </p:cNvSpPr>
          <p:nvPr/>
        </p:nvSpPr>
        <p:spPr bwMode="auto">
          <a:xfrm>
            <a:off x="2895600" y="3182938"/>
            <a:ext cx="11113" cy="11112"/>
          </a:xfrm>
          <a:prstGeom prst="ellipse">
            <a:avLst/>
          </a:prstGeom>
          <a:solidFill>
            <a:srgbClr val="749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36" name="Oval 520"/>
          <p:cNvSpPr>
            <a:spLocks noChangeArrowheads="1"/>
          </p:cNvSpPr>
          <p:nvPr/>
        </p:nvSpPr>
        <p:spPr bwMode="auto">
          <a:xfrm>
            <a:off x="2767013" y="3054350"/>
            <a:ext cx="396875" cy="398463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37" name="Oval 521"/>
          <p:cNvSpPr>
            <a:spLocks noChangeArrowheads="1"/>
          </p:cNvSpPr>
          <p:nvPr/>
        </p:nvSpPr>
        <p:spPr bwMode="auto">
          <a:xfrm>
            <a:off x="6400800" y="1333500"/>
            <a:ext cx="398463" cy="398463"/>
          </a:xfrm>
          <a:prstGeom prst="ellipse">
            <a:avLst/>
          </a:prstGeom>
          <a:solidFill>
            <a:srgbClr val="2244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38" name="Oval 522"/>
          <p:cNvSpPr>
            <a:spLocks noChangeArrowheads="1"/>
          </p:cNvSpPr>
          <p:nvPr/>
        </p:nvSpPr>
        <p:spPr bwMode="auto">
          <a:xfrm>
            <a:off x="6403975" y="1336675"/>
            <a:ext cx="388938" cy="388938"/>
          </a:xfrm>
          <a:prstGeom prst="ellipse">
            <a:avLst/>
          </a:prstGeom>
          <a:solidFill>
            <a:srgbClr val="2346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39" name="Oval 523"/>
          <p:cNvSpPr>
            <a:spLocks noChangeArrowheads="1"/>
          </p:cNvSpPr>
          <p:nvPr/>
        </p:nvSpPr>
        <p:spPr bwMode="auto">
          <a:xfrm>
            <a:off x="6407150" y="1338263"/>
            <a:ext cx="379413" cy="381000"/>
          </a:xfrm>
          <a:prstGeom prst="ellipse">
            <a:avLst/>
          </a:prstGeom>
          <a:solidFill>
            <a:srgbClr val="2447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40" name="Oval 524"/>
          <p:cNvSpPr>
            <a:spLocks noChangeArrowheads="1"/>
          </p:cNvSpPr>
          <p:nvPr/>
        </p:nvSpPr>
        <p:spPr bwMode="auto">
          <a:xfrm>
            <a:off x="6408738" y="1341438"/>
            <a:ext cx="373062" cy="373062"/>
          </a:xfrm>
          <a:prstGeom prst="ellipse">
            <a:avLst/>
          </a:prstGeom>
          <a:solidFill>
            <a:srgbClr val="2449B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41" name="Oval 525"/>
          <p:cNvSpPr>
            <a:spLocks noChangeArrowheads="1"/>
          </p:cNvSpPr>
          <p:nvPr/>
        </p:nvSpPr>
        <p:spPr bwMode="auto">
          <a:xfrm>
            <a:off x="6411913" y="1344613"/>
            <a:ext cx="363537" cy="363537"/>
          </a:xfrm>
          <a:prstGeom prst="ellipse">
            <a:avLst/>
          </a:prstGeom>
          <a:solidFill>
            <a:srgbClr val="254AB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42" name="Oval 526"/>
          <p:cNvSpPr>
            <a:spLocks noChangeArrowheads="1"/>
          </p:cNvSpPr>
          <p:nvPr/>
        </p:nvSpPr>
        <p:spPr bwMode="auto">
          <a:xfrm>
            <a:off x="6415088" y="1347788"/>
            <a:ext cx="355600" cy="355600"/>
          </a:xfrm>
          <a:prstGeom prst="ellipse">
            <a:avLst/>
          </a:prstGeom>
          <a:solidFill>
            <a:srgbClr val="264C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43" name="Oval 527"/>
          <p:cNvSpPr>
            <a:spLocks noChangeArrowheads="1"/>
          </p:cNvSpPr>
          <p:nvPr/>
        </p:nvSpPr>
        <p:spPr bwMode="auto">
          <a:xfrm>
            <a:off x="6418263" y="1350963"/>
            <a:ext cx="346075" cy="346075"/>
          </a:xfrm>
          <a:prstGeom prst="ellipse">
            <a:avLst/>
          </a:prstGeom>
          <a:solidFill>
            <a:srgbClr val="274DC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44" name="Oval 528"/>
          <p:cNvSpPr>
            <a:spLocks noChangeArrowheads="1"/>
          </p:cNvSpPr>
          <p:nvPr/>
        </p:nvSpPr>
        <p:spPr bwMode="auto">
          <a:xfrm>
            <a:off x="6421438" y="1352550"/>
            <a:ext cx="336550" cy="338138"/>
          </a:xfrm>
          <a:prstGeom prst="ellipse">
            <a:avLst/>
          </a:prstGeom>
          <a:solidFill>
            <a:srgbClr val="274FC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45" name="Oval 529"/>
          <p:cNvSpPr>
            <a:spLocks noChangeArrowheads="1"/>
          </p:cNvSpPr>
          <p:nvPr/>
        </p:nvSpPr>
        <p:spPr bwMode="auto">
          <a:xfrm>
            <a:off x="6423025" y="1355725"/>
            <a:ext cx="330200" cy="330200"/>
          </a:xfrm>
          <a:prstGeom prst="ellipse">
            <a:avLst/>
          </a:prstGeom>
          <a:solidFill>
            <a:srgbClr val="2850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46" name="Oval 530"/>
          <p:cNvSpPr>
            <a:spLocks noChangeArrowheads="1"/>
          </p:cNvSpPr>
          <p:nvPr/>
        </p:nvSpPr>
        <p:spPr bwMode="auto">
          <a:xfrm>
            <a:off x="6426200" y="1358900"/>
            <a:ext cx="320675" cy="320675"/>
          </a:xfrm>
          <a:prstGeom prst="ellipse">
            <a:avLst/>
          </a:prstGeom>
          <a:solidFill>
            <a:srgbClr val="2951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47" name="Oval 531"/>
          <p:cNvSpPr>
            <a:spLocks noChangeArrowheads="1"/>
          </p:cNvSpPr>
          <p:nvPr/>
        </p:nvSpPr>
        <p:spPr bwMode="auto">
          <a:xfrm>
            <a:off x="6429375" y="1362075"/>
            <a:ext cx="312738" cy="312738"/>
          </a:xfrm>
          <a:prstGeom prst="ellipse">
            <a:avLst/>
          </a:prstGeom>
          <a:solidFill>
            <a:srgbClr val="2953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48" name="Oval 532"/>
          <p:cNvSpPr>
            <a:spLocks noChangeArrowheads="1"/>
          </p:cNvSpPr>
          <p:nvPr/>
        </p:nvSpPr>
        <p:spPr bwMode="auto">
          <a:xfrm>
            <a:off x="6432550" y="1365250"/>
            <a:ext cx="303213" cy="303213"/>
          </a:xfrm>
          <a:prstGeom prst="ellipse">
            <a:avLst/>
          </a:prstGeom>
          <a:solidFill>
            <a:srgbClr val="2A54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49" name="Oval 533"/>
          <p:cNvSpPr>
            <a:spLocks noChangeArrowheads="1"/>
          </p:cNvSpPr>
          <p:nvPr/>
        </p:nvSpPr>
        <p:spPr bwMode="auto">
          <a:xfrm>
            <a:off x="6435725" y="1368425"/>
            <a:ext cx="293688" cy="293688"/>
          </a:xfrm>
          <a:prstGeom prst="ellipse">
            <a:avLst/>
          </a:prstGeom>
          <a:solidFill>
            <a:srgbClr val="2B56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50" name="Oval 534"/>
          <p:cNvSpPr>
            <a:spLocks noChangeArrowheads="1"/>
          </p:cNvSpPr>
          <p:nvPr/>
        </p:nvSpPr>
        <p:spPr bwMode="auto">
          <a:xfrm>
            <a:off x="6437313" y="1370013"/>
            <a:ext cx="287337" cy="287337"/>
          </a:xfrm>
          <a:prstGeom prst="ellipse">
            <a:avLst/>
          </a:prstGeom>
          <a:solidFill>
            <a:srgbClr val="2C5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51" name="Oval 535"/>
          <p:cNvSpPr>
            <a:spLocks noChangeArrowheads="1"/>
          </p:cNvSpPr>
          <p:nvPr/>
        </p:nvSpPr>
        <p:spPr bwMode="auto">
          <a:xfrm>
            <a:off x="6440488" y="1373188"/>
            <a:ext cx="277812" cy="277812"/>
          </a:xfrm>
          <a:prstGeom prst="ellipse">
            <a:avLst/>
          </a:prstGeom>
          <a:solidFill>
            <a:srgbClr val="2C59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52" name="Oval 536"/>
          <p:cNvSpPr>
            <a:spLocks noChangeArrowheads="1"/>
          </p:cNvSpPr>
          <p:nvPr/>
        </p:nvSpPr>
        <p:spPr bwMode="auto">
          <a:xfrm>
            <a:off x="6443663" y="1376363"/>
            <a:ext cx="269875" cy="268287"/>
          </a:xfrm>
          <a:prstGeom prst="ellipse">
            <a:avLst/>
          </a:prstGeom>
          <a:solidFill>
            <a:srgbClr val="2D5A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53" name="Oval 537"/>
          <p:cNvSpPr>
            <a:spLocks noChangeArrowheads="1"/>
          </p:cNvSpPr>
          <p:nvPr/>
        </p:nvSpPr>
        <p:spPr bwMode="auto">
          <a:xfrm>
            <a:off x="6446838" y="1379538"/>
            <a:ext cx="260350" cy="260350"/>
          </a:xfrm>
          <a:prstGeom prst="ellipse">
            <a:avLst/>
          </a:prstGeom>
          <a:solidFill>
            <a:srgbClr val="2E5C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54" name="Oval 538"/>
          <p:cNvSpPr>
            <a:spLocks noChangeArrowheads="1"/>
          </p:cNvSpPr>
          <p:nvPr/>
        </p:nvSpPr>
        <p:spPr bwMode="auto">
          <a:xfrm>
            <a:off x="6450013" y="1382713"/>
            <a:ext cx="250825" cy="250825"/>
          </a:xfrm>
          <a:prstGeom prst="ellipse">
            <a:avLst/>
          </a:prstGeom>
          <a:solidFill>
            <a:srgbClr val="2F5DE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55" name="Oval 539"/>
          <p:cNvSpPr>
            <a:spLocks noChangeArrowheads="1"/>
          </p:cNvSpPr>
          <p:nvPr/>
        </p:nvSpPr>
        <p:spPr bwMode="auto">
          <a:xfrm>
            <a:off x="6453188" y="1384300"/>
            <a:ext cx="242887" cy="244475"/>
          </a:xfrm>
          <a:prstGeom prst="ellipse">
            <a:avLst/>
          </a:prstGeom>
          <a:solidFill>
            <a:srgbClr val="2F5FE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56" name="Oval 540"/>
          <p:cNvSpPr>
            <a:spLocks noChangeArrowheads="1"/>
          </p:cNvSpPr>
          <p:nvPr/>
        </p:nvSpPr>
        <p:spPr bwMode="auto">
          <a:xfrm>
            <a:off x="6454775" y="1387475"/>
            <a:ext cx="234950" cy="234950"/>
          </a:xfrm>
          <a:prstGeom prst="ellipse">
            <a:avLst/>
          </a:prstGeom>
          <a:solidFill>
            <a:srgbClr val="306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57" name="Oval 541"/>
          <p:cNvSpPr>
            <a:spLocks noChangeArrowheads="1"/>
          </p:cNvSpPr>
          <p:nvPr/>
        </p:nvSpPr>
        <p:spPr bwMode="auto">
          <a:xfrm>
            <a:off x="6457950" y="1390650"/>
            <a:ext cx="227013" cy="225425"/>
          </a:xfrm>
          <a:prstGeom prst="ellipse">
            <a:avLst/>
          </a:prstGeom>
          <a:solidFill>
            <a:srgbClr val="3162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58" name="Oval 542"/>
          <p:cNvSpPr>
            <a:spLocks noChangeArrowheads="1"/>
          </p:cNvSpPr>
          <p:nvPr/>
        </p:nvSpPr>
        <p:spPr bwMode="auto">
          <a:xfrm>
            <a:off x="6461125" y="1393825"/>
            <a:ext cx="217488" cy="217488"/>
          </a:xfrm>
          <a:prstGeom prst="ellipse">
            <a:avLst/>
          </a:prstGeom>
          <a:solidFill>
            <a:srgbClr val="3263F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59" name="Oval 543"/>
          <p:cNvSpPr>
            <a:spLocks noChangeArrowheads="1"/>
          </p:cNvSpPr>
          <p:nvPr/>
        </p:nvSpPr>
        <p:spPr bwMode="auto">
          <a:xfrm>
            <a:off x="6464300" y="1397000"/>
            <a:ext cx="207963" cy="207963"/>
          </a:xfrm>
          <a:prstGeom prst="ellipse">
            <a:avLst/>
          </a:prstGeom>
          <a:solidFill>
            <a:srgbClr val="3265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60" name="Oval 544"/>
          <p:cNvSpPr>
            <a:spLocks noChangeArrowheads="1"/>
          </p:cNvSpPr>
          <p:nvPr/>
        </p:nvSpPr>
        <p:spPr bwMode="auto">
          <a:xfrm>
            <a:off x="6467475" y="1398588"/>
            <a:ext cx="200025" cy="201612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61" name="Oval 545"/>
          <p:cNvSpPr>
            <a:spLocks noChangeArrowheads="1"/>
          </p:cNvSpPr>
          <p:nvPr/>
        </p:nvSpPr>
        <p:spPr bwMode="auto">
          <a:xfrm>
            <a:off x="6469063" y="1401763"/>
            <a:ext cx="192087" cy="192087"/>
          </a:xfrm>
          <a:prstGeom prst="ellipse">
            <a:avLst/>
          </a:prstGeom>
          <a:solidFill>
            <a:srgbClr val="36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62" name="Oval 546"/>
          <p:cNvSpPr>
            <a:spLocks noChangeArrowheads="1"/>
          </p:cNvSpPr>
          <p:nvPr/>
        </p:nvSpPr>
        <p:spPr bwMode="auto">
          <a:xfrm>
            <a:off x="6472238" y="1404938"/>
            <a:ext cx="184150" cy="182562"/>
          </a:xfrm>
          <a:prstGeom prst="ellipse">
            <a:avLst/>
          </a:prstGeom>
          <a:solidFill>
            <a:srgbClr val="396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63" name="Oval 547"/>
          <p:cNvSpPr>
            <a:spLocks noChangeArrowheads="1"/>
          </p:cNvSpPr>
          <p:nvPr/>
        </p:nvSpPr>
        <p:spPr bwMode="auto">
          <a:xfrm>
            <a:off x="6475413" y="1408113"/>
            <a:ext cx="174625" cy="174625"/>
          </a:xfrm>
          <a:prstGeom prst="ellipse">
            <a:avLst/>
          </a:prstGeom>
          <a:solidFill>
            <a:srgbClr val="3C6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64" name="Oval 548"/>
          <p:cNvSpPr>
            <a:spLocks noChangeArrowheads="1"/>
          </p:cNvSpPr>
          <p:nvPr/>
        </p:nvSpPr>
        <p:spPr bwMode="auto">
          <a:xfrm>
            <a:off x="6478588" y="1411288"/>
            <a:ext cx="165100" cy="165100"/>
          </a:xfrm>
          <a:prstGeom prst="ellipse">
            <a:avLst/>
          </a:prstGeom>
          <a:solidFill>
            <a:srgbClr val="3F6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65" name="Oval 549"/>
          <p:cNvSpPr>
            <a:spLocks noChangeArrowheads="1"/>
          </p:cNvSpPr>
          <p:nvPr/>
        </p:nvSpPr>
        <p:spPr bwMode="auto">
          <a:xfrm>
            <a:off x="6481763" y="1412875"/>
            <a:ext cx="157162" cy="158750"/>
          </a:xfrm>
          <a:prstGeom prst="ellipse">
            <a:avLst/>
          </a:prstGeom>
          <a:solidFill>
            <a:srgbClr val="427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66" name="Oval 550"/>
          <p:cNvSpPr>
            <a:spLocks noChangeArrowheads="1"/>
          </p:cNvSpPr>
          <p:nvPr/>
        </p:nvSpPr>
        <p:spPr bwMode="auto">
          <a:xfrm>
            <a:off x="6483350" y="1416050"/>
            <a:ext cx="149225" cy="149225"/>
          </a:xfrm>
          <a:prstGeom prst="ellipse">
            <a:avLst/>
          </a:prstGeom>
          <a:solidFill>
            <a:srgbClr val="457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67" name="Oval 551"/>
          <p:cNvSpPr>
            <a:spLocks noChangeArrowheads="1"/>
          </p:cNvSpPr>
          <p:nvPr/>
        </p:nvSpPr>
        <p:spPr bwMode="auto">
          <a:xfrm>
            <a:off x="6486525" y="1419225"/>
            <a:ext cx="141288" cy="139700"/>
          </a:xfrm>
          <a:prstGeom prst="ellipse">
            <a:avLst/>
          </a:prstGeom>
          <a:solidFill>
            <a:srgbClr val="487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68" name="Oval 552"/>
          <p:cNvSpPr>
            <a:spLocks noChangeArrowheads="1"/>
          </p:cNvSpPr>
          <p:nvPr/>
        </p:nvSpPr>
        <p:spPr bwMode="auto">
          <a:xfrm>
            <a:off x="6489700" y="1422400"/>
            <a:ext cx="131763" cy="131763"/>
          </a:xfrm>
          <a:prstGeom prst="ellipse">
            <a:avLst/>
          </a:prstGeom>
          <a:solidFill>
            <a:srgbClr val="4A7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69" name="Oval 553"/>
          <p:cNvSpPr>
            <a:spLocks noChangeArrowheads="1"/>
          </p:cNvSpPr>
          <p:nvPr/>
        </p:nvSpPr>
        <p:spPr bwMode="auto">
          <a:xfrm>
            <a:off x="6492875" y="1425575"/>
            <a:ext cx="122238" cy="122238"/>
          </a:xfrm>
          <a:prstGeom prst="ellipse">
            <a:avLst/>
          </a:prstGeom>
          <a:solidFill>
            <a:srgbClr val="4D7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70" name="Oval 554"/>
          <p:cNvSpPr>
            <a:spLocks noChangeArrowheads="1"/>
          </p:cNvSpPr>
          <p:nvPr/>
        </p:nvSpPr>
        <p:spPr bwMode="auto">
          <a:xfrm>
            <a:off x="6496050" y="1427163"/>
            <a:ext cx="114300" cy="115887"/>
          </a:xfrm>
          <a:prstGeom prst="ellipse">
            <a:avLst/>
          </a:prstGeom>
          <a:solidFill>
            <a:srgbClr val="507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71" name="Oval 555"/>
          <p:cNvSpPr>
            <a:spLocks noChangeArrowheads="1"/>
          </p:cNvSpPr>
          <p:nvPr/>
        </p:nvSpPr>
        <p:spPr bwMode="auto">
          <a:xfrm>
            <a:off x="6497638" y="1430338"/>
            <a:ext cx="106362" cy="106362"/>
          </a:xfrm>
          <a:prstGeom prst="ellipse">
            <a:avLst/>
          </a:prstGeom>
          <a:solidFill>
            <a:srgbClr val="537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72" name="Oval 556"/>
          <p:cNvSpPr>
            <a:spLocks noChangeArrowheads="1"/>
          </p:cNvSpPr>
          <p:nvPr/>
        </p:nvSpPr>
        <p:spPr bwMode="auto">
          <a:xfrm>
            <a:off x="6500813" y="1433513"/>
            <a:ext cx="96837" cy="96837"/>
          </a:xfrm>
          <a:prstGeom prst="ellipse">
            <a:avLst/>
          </a:prstGeom>
          <a:solidFill>
            <a:srgbClr val="56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73" name="Oval 557"/>
          <p:cNvSpPr>
            <a:spLocks noChangeArrowheads="1"/>
          </p:cNvSpPr>
          <p:nvPr/>
        </p:nvSpPr>
        <p:spPr bwMode="auto">
          <a:xfrm>
            <a:off x="6503988" y="1436688"/>
            <a:ext cx="88900" cy="88900"/>
          </a:xfrm>
          <a:prstGeom prst="ellipse">
            <a:avLst/>
          </a:prstGeom>
          <a:solidFill>
            <a:srgbClr val="598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74" name="Oval 558"/>
          <p:cNvSpPr>
            <a:spLocks noChangeArrowheads="1"/>
          </p:cNvSpPr>
          <p:nvPr/>
        </p:nvSpPr>
        <p:spPr bwMode="auto">
          <a:xfrm>
            <a:off x="6507163" y="1439863"/>
            <a:ext cx="79375" cy="79375"/>
          </a:xfrm>
          <a:prstGeom prst="ellipse">
            <a:avLst/>
          </a:prstGeom>
          <a:solidFill>
            <a:srgbClr val="5C8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75" name="Oval 559"/>
          <p:cNvSpPr>
            <a:spLocks noChangeArrowheads="1"/>
          </p:cNvSpPr>
          <p:nvPr/>
        </p:nvSpPr>
        <p:spPr bwMode="auto">
          <a:xfrm>
            <a:off x="6510338" y="1441450"/>
            <a:ext cx="71437" cy="73025"/>
          </a:xfrm>
          <a:prstGeom prst="ellipse">
            <a:avLst/>
          </a:prstGeom>
          <a:solidFill>
            <a:srgbClr val="5F8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76" name="Oval 560"/>
          <p:cNvSpPr>
            <a:spLocks noChangeArrowheads="1"/>
          </p:cNvSpPr>
          <p:nvPr/>
        </p:nvSpPr>
        <p:spPr bwMode="auto">
          <a:xfrm>
            <a:off x="6511925" y="1444625"/>
            <a:ext cx="63500" cy="63500"/>
          </a:xfrm>
          <a:prstGeom prst="ellipse">
            <a:avLst/>
          </a:prstGeom>
          <a:solidFill>
            <a:srgbClr val="628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77" name="Oval 561"/>
          <p:cNvSpPr>
            <a:spLocks noChangeArrowheads="1"/>
          </p:cNvSpPr>
          <p:nvPr/>
        </p:nvSpPr>
        <p:spPr bwMode="auto">
          <a:xfrm>
            <a:off x="6515100" y="1447800"/>
            <a:ext cx="53975" cy="53975"/>
          </a:xfrm>
          <a:prstGeom prst="ellipse">
            <a:avLst/>
          </a:prstGeom>
          <a:solidFill>
            <a:srgbClr val="658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78" name="Oval 562"/>
          <p:cNvSpPr>
            <a:spLocks noChangeArrowheads="1"/>
          </p:cNvSpPr>
          <p:nvPr/>
        </p:nvSpPr>
        <p:spPr bwMode="auto">
          <a:xfrm>
            <a:off x="6518275" y="1450975"/>
            <a:ext cx="46038" cy="46038"/>
          </a:xfrm>
          <a:prstGeom prst="ellipse">
            <a:avLst/>
          </a:prstGeom>
          <a:solidFill>
            <a:srgbClr val="688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79" name="Oval 563"/>
          <p:cNvSpPr>
            <a:spLocks noChangeArrowheads="1"/>
          </p:cNvSpPr>
          <p:nvPr/>
        </p:nvSpPr>
        <p:spPr bwMode="auto">
          <a:xfrm>
            <a:off x="6521450" y="1454150"/>
            <a:ext cx="36513" cy="36513"/>
          </a:xfrm>
          <a:prstGeom prst="ellipse">
            <a:avLst/>
          </a:prstGeom>
          <a:solidFill>
            <a:srgbClr val="6B9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80" name="Oval 564"/>
          <p:cNvSpPr>
            <a:spLocks noChangeArrowheads="1"/>
          </p:cNvSpPr>
          <p:nvPr/>
        </p:nvSpPr>
        <p:spPr bwMode="auto">
          <a:xfrm>
            <a:off x="6524625" y="1455738"/>
            <a:ext cx="28575" cy="28575"/>
          </a:xfrm>
          <a:prstGeom prst="ellipse">
            <a:avLst/>
          </a:prstGeom>
          <a:solidFill>
            <a:srgbClr val="6E9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81" name="Oval 565"/>
          <p:cNvSpPr>
            <a:spLocks noChangeArrowheads="1"/>
          </p:cNvSpPr>
          <p:nvPr/>
        </p:nvSpPr>
        <p:spPr bwMode="auto">
          <a:xfrm>
            <a:off x="6526213" y="1458913"/>
            <a:ext cx="20637" cy="20637"/>
          </a:xfrm>
          <a:prstGeom prst="ellipse">
            <a:avLst/>
          </a:prstGeom>
          <a:solidFill>
            <a:srgbClr val="719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82" name="Oval 566"/>
          <p:cNvSpPr>
            <a:spLocks noChangeArrowheads="1"/>
          </p:cNvSpPr>
          <p:nvPr/>
        </p:nvSpPr>
        <p:spPr bwMode="auto">
          <a:xfrm>
            <a:off x="6529388" y="1462088"/>
            <a:ext cx="11112" cy="11112"/>
          </a:xfrm>
          <a:prstGeom prst="ellipse">
            <a:avLst/>
          </a:prstGeom>
          <a:solidFill>
            <a:srgbClr val="749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83" name="Oval 567"/>
          <p:cNvSpPr>
            <a:spLocks noChangeArrowheads="1"/>
          </p:cNvSpPr>
          <p:nvPr/>
        </p:nvSpPr>
        <p:spPr bwMode="auto">
          <a:xfrm>
            <a:off x="6400800" y="1333500"/>
            <a:ext cx="398463" cy="398463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84" name="Rectangle 568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385" name="Rectangle 569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386" name="Rectangle 570"/>
          <p:cNvSpPr>
            <a:spLocks noChangeArrowheads="1"/>
          </p:cNvSpPr>
          <p:nvPr/>
        </p:nvSpPr>
        <p:spPr bwMode="auto">
          <a:xfrm>
            <a:off x="6883400" y="1436688"/>
            <a:ext cx="636588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Украина</a:t>
            </a:r>
            <a:endParaRPr lang="ru-RU"/>
          </a:p>
        </p:txBody>
      </p:sp>
      <p:sp>
        <p:nvSpPr>
          <p:cNvPr id="35387" name="Rectangle 571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388" name="Rectangle 572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389" name="Rectangle 573"/>
          <p:cNvSpPr>
            <a:spLocks noChangeArrowheads="1"/>
          </p:cNvSpPr>
          <p:nvPr/>
        </p:nvSpPr>
        <p:spPr bwMode="auto">
          <a:xfrm>
            <a:off x="3249613" y="3157538"/>
            <a:ext cx="874712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Узбекистан</a:t>
            </a:r>
            <a:endParaRPr lang="ru-RU"/>
          </a:p>
        </p:txBody>
      </p:sp>
      <p:sp>
        <p:nvSpPr>
          <p:cNvPr id="35390" name="Rectangle 574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391" name="Rectangle 575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392" name="Rectangle 576"/>
          <p:cNvSpPr>
            <a:spLocks noChangeArrowheads="1"/>
          </p:cNvSpPr>
          <p:nvPr/>
        </p:nvSpPr>
        <p:spPr bwMode="auto">
          <a:xfrm>
            <a:off x="1844675" y="4987925"/>
            <a:ext cx="1000125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Таджикистан</a:t>
            </a:r>
            <a:endParaRPr lang="ru-RU"/>
          </a:p>
        </p:txBody>
      </p:sp>
      <p:sp>
        <p:nvSpPr>
          <p:cNvPr id="35393" name="Rectangle 577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394" name="Rectangle 578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395" name="Rectangle 579"/>
          <p:cNvSpPr>
            <a:spLocks noChangeArrowheads="1"/>
          </p:cNvSpPr>
          <p:nvPr/>
        </p:nvSpPr>
        <p:spPr bwMode="auto">
          <a:xfrm>
            <a:off x="7958138" y="1955800"/>
            <a:ext cx="547687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Россия</a:t>
            </a:r>
            <a:endParaRPr lang="ru-RU"/>
          </a:p>
        </p:txBody>
      </p:sp>
      <p:sp>
        <p:nvSpPr>
          <p:cNvPr id="35396" name="Rectangle 580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397" name="Rectangle 581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398" name="Rectangle 582"/>
          <p:cNvSpPr>
            <a:spLocks noChangeArrowheads="1"/>
          </p:cNvSpPr>
          <p:nvPr/>
        </p:nvSpPr>
        <p:spPr bwMode="auto">
          <a:xfrm>
            <a:off x="3579813" y="3803650"/>
            <a:ext cx="784225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Молдавия</a:t>
            </a:r>
            <a:endParaRPr lang="ru-RU"/>
          </a:p>
        </p:txBody>
      </p:sp>
      <p:sp>
        <p:nvSpPr>
          <p:cNvPr id="35399" name="Rectangle 583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400" name="Rectangle 584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401" name="Rectangle 585"/>
          <p:cNvSpPr>
            <a:spLocks noChangeArrowheads="1"/>
          </p:cNvSpPr>
          <p:nvPr/>
        </p:nvSpPr>
        <p:spPr bwMode="auto">
          <a:xfrm>
            <a:off x="2174875" y="3911600"/>
            <a:ext cx="909993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 smtClean="0">
                <a:solidFill>
                  <a:srgbClr val="000000"/>
                </a:solidFill>
              </a:rPr>
              <a:t>Кыргызстан</a:t>
            </a:r>
            <a:endParaRPr lang="ru-RU" dirty="0"/>
          </a:p>
        </p:txBody>
      </p:sp>
      <p:sp>
        <p:nvSpPr>
          <p:cNvPr id="35402" name="Rectangle 586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403" name="Rectangle 587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404" name="Rectangle 588"/>
          <p:cNvSpPr>
            <a:spLocks noChangeArrowheads="1"/>
          </p:cNvSpPr>
          <p:nvPr/>
        </p:nvSpPr>
        <p:spPr bwMode="auto">
          <a:xfrm>
            <a:off x="7543800" y="3630613"/>
            <a:ext cx="781050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Казахстан</a:t>
            </a:r>
            <a:endParaRPr lang="ru-RU"/>
          </a:p>
        </p:txBody>
      </p:sp>
      <p:sp>
        <p:nvSpPr>
          <p:cNvPr id="35405" name="Rectangle 589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406" name="Rectangle 590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407" name="Rectangle 591"/>
          <p:cNvSpPr>
            <a:spLocks noChangeArrowheads="1"/>
          </p:cNvSpPr>
          <p:nvPr/>
        </p:nvSpPr>
        <p:spPr bwMode="auto">
          <a:xfrm>
            <a:off x="6157913" y="3605213"/>
            <a:ext cx="520700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Грузия</a:t>
            </a:r>
            <a:endParaRPr lang="ru-RU"/>
          </a:p>
        </p:txBody>
      </p:sp>
      <p:sp>
        <p:nvSpPr>
          <p:cNvPr id="35408" name="Rectangle 592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409" name="Rectangle 593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410" name="Rectangle 594"/>
          <p:cNvSpPr>
            <a:spLocks noChangeArrowheads="1"/>
          </p:cNvSpPr>
          <p:nvPr/>
        </p:nvSpPr>
        <p:spPr bwMode="auto">
          <a:xfrm>
            <a:off x="7997825" y="3092450"/>
            <a:ext cx="909638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Белоруссия</a:t>
            </a:r>
            <a:endParaRPr lang="ru-RU"/>
          </a:p>
        </p:txBody>
      </p:sp>
      <p:sp>
        <p:nvSpPr>
          <p:cNvPr id="35411" name="Rectangle 595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412" name="Rectangle 596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413" name="Rectangle 597"/>
          <p:cNvSpPr>
            <a:spLocks noChangeArrowheads="1"/>
          </p:cNvSpPr>
          <p:nvPr/>
        </p:nvSpPr>
        <p:spPr bwMode="auto">
          <a:xfrm>
            <a:off x="6138863" y="2798763"/>
            <a:ext cx="679450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Армения</a:t>
            </a:r>
            <a:endParaRPr lang="ru-RU"/>
          </a:p>
        </p:txBody>
      </p:sp>
      <p:sp>
        <p:nvSpPr>
          <p:cNvPr id="35414" name="Rectangle 598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415" name="Rectangle 599"/>
          <p:cNvSpPr>
            <a:spLocks noChangeArrowheads="1"/>
          </p:cNvSpPr>
          <p:nvPr/>
        </p:nvSpPr>
        <p:spPr bwMode="auto">
          <a:xfrm>
            <a:off x="358775" y="830263"/>
            <a:ext cx="15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5416" name="Rectangle 600"/>
          <p:cNvSpPr>
            <a:spLocks noChangeArrowheads="1"/>
          </p:cNvSpPr>
          <p:nvPr/>
        </p:nvSpPr>
        <p:spPr bwMode="auto">
          <a:xfrm>
            <a:off x="4860925" y="2751138"/>
            <a:ext cx="1039813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Азербайджан</a:t>
            </a:r>
            <a:endParaRPr lang="ru-RU"/>
          </a:p>
        </p:txBody>
      </p:sp>
      <p:sp>
        <p:nvSpPr>
          <p:cNvPr id="35417" name="Rectangle 601"/>
          <p:cNvSpPr>
            <a:spLocks noChangeArrowheads="1"/>
          </p:cNvSpPr>
          <p:nvPr/>
        </p:nvSpPr>
        <p:spPr bwMode="auto">
          <a:xfrm>
            <a:off x="846138" y="5476875"/>
            <a:ext cx="2936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-5%</a:t>
            </a:r>
            <a:endParaRPr lang="ru-RU"/>
          </a:p>
        </p:txBody>
      </p:sp>
      <p:sp>
        <p:nvSpPr>
          <p:cNvPr id="35418" name="Rectangle 602"/>
          <p:cNvSpPr>
            <a:spLocks noChangeArrowheads="1"/>
          </p:cNvSpPr>
          <p:nvPr/>
        </p:nvSpPr>
        <p:spPr bwMode="auto">
          <a:xfrm>
            <a:off x="903288" y="4997450"/>
            <a:ext cx="238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0%</a:t>
            </a:r>
            <a:endParaRPr lang="ru-RU"/>
          </a:p>
        </p:txBody>
      </p:sp>
      <p:sp>
        <p:nvSpPr>
          <p:cNvPr id="35419" name="Rectangle 603"/>
          <p:cNvSpPr>
            <a:spLocks noChangeArrowheads="1"/>
          </p:cNvSpPr>
          <p:nvPr/>
        </p:nvSpPr>
        <p:spPr bwMode="auto">
          <a:xfrm>
            <a:off x="903288" y="4519613"/>
            <a:ext cx="238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5%</a:t>
            </a:r>
            <a:endParaRPr lang="ru-RU"/>
          </a:p>
        </p:txBody>
      </p:sp>
      <p:sp>
        <p:nvSpPr>
          <p:cNvPr id="35420" name="Rectangle 604"/>
          <p:cNvSpPr>
            <a:spLocks noChangeArrowheads="1"/>
          </p:cNvSpPr>
          <p:nvPr/>
        </p:nvSpPr>
        <p:spPr bwMode="auto">
          <a:xfrm>
            <a:off x="809625" y="4040188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10%</a:t>
            </a:r>
            <a:endParaRPr lang="ru-RU"/>
          </a:p>
        </p:txBody>
      </p:sp>
      <p:sp>
        <p:nvSpPr>
          <p:cNvPr id="35421" name="Rectangle 605"/>
          <p:cNvSpPr>
            <a:spLocks noChangeArrowheads="1"/>
          </p:cNvSpPr>
          <p:nvPr/>
        </p:nvSpPr>
        <p:spPr bwMode="auto">
          <a:xfrm>
            <a:off x="809625" y="3560763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15%</a:t>
            </a:r>
            <a:endParaRPr lang="ru-RU"/>
          </a:p>
        </p:txBody>
      </p:sp>
      <p:sp>
        <p:nvSpPr>
          <p:cNvPr id="35422" name="Rectangle 606"/>
          <p:cNvSpPr>
            <a:spLocks noChangeArrowheads="1"/>
          </p:cNvSpPr>
          <p:nvPr/>
        </p:nvSpPr>
        <p:spPr bwMode="auto">
          <a:xfrm>
            <a:off x="809625" y="3081338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20%</a:t>
            </a:r>
            <a:endParaRPr lang="ru-RU"/>
          </a:p>
        </p:txBody>
      </p:sp>
      <p:sp>
        <p:nvSpPr>
          <p:cNvPr id="35423" name="Rectangle 607"/>
          <p:cNvSpPr>
            <a:spLocks noChangeArrowheads="1"/>
          </p:cNvSpPr>
          <p:nvPr/>
        </p:nvSpPr>
        <p:spPr bwMode="auto">
          <a:xfrm>
            <a:off x="809625" y="2603500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25%</a:t>
            </a:r>
            <a:endParaRPr lang="ru-RU"/>
          </a:p>
        </p:txBody>
      </p:sp>
      <p:sp>
        <p:nvSpPr>
          <p:cNvPr id="35424" name="Rectangle 608"/>
          <p:cNvSpPr>
            <a:spLocks noChangeArrowheads="1"/>
          </p:cNvSpPr>
          <p:nvPr/>
        </p:nvSpPr>
        <p:spPr bwMode="auto">
          <a:xfrm>
            <a:off x="809625" y="2124075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30%</a:t>
            </a:r>
            <a:endParaRPr lang="ru-RU"/>
          </a:p>
        </p:txBody>
      </p:sp>
      <p:sp>
        <p:nvSpPr>
          <p:cNvPr id="35426" name="Rectangle 610"/>
          <p:cNvSpPr>
            <a:spLocks noChangeArrowheads="1"/>
          </p:cNvSpPr>
          <p:nvPr/>
        </p:nvSpPr>
        <p:spPr bwMode="auto">
          <a:xfrm>
            <a:off x="809625" y="1644650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35%</a:t>
            </a:r>
            <a:endParaRPr lang="ru-RU"/>
          </a:p>
        </p:txBody>
      </p:sp>
      <p:sp>
        <p:nvSpPr>
          <p:cNvPr id="35427" name="Rectangle 611"/>
          <p:cNvSpPr>
            <a:spLocks noChangeArrowheads="1"/>
          </p:cNvSpPr>
          <p:nvPr/>
        </p:nvSpPr>
        <p:spPr bwMode="auto">
          <a:xfrm>
            <a:off x="809625" y="1165225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40%</a:t>
            </a:r>
            <a:endParaRPr lang="ru-RU"/>
          </a:p>
        </p:txBody>
      </p:sp>
      <p:sp>
        <p:nvSpPr>
          <p:cNvPr id="35428" name="Rectangle 612"/>
          <p:cNvSpPr>
            <a:spLocks noChangeArrowheads="1"/>
          </p:cNvSpPr>
          <p:nvPr/>
        </p:nvSpPr>
        <p:spPr bwMode="auto">
          <a:xfrm>
            <a:off x="1108075" y="571817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0,60</a:t>
            </a:r>
            <a:endParaRPr lang="ru-RU"/>
          </a:p>
        </p:txBody>
      </p:sp>
      <p:sp>
        <p:nvSpPr>
          <p:cNvPr id="35429" name="Rectangle 613"/>
          <p:cNvSpPr>
            <a:spLocks noChangeArrowheads="1"/>
          </p:cNvSpPr>
          <p:nvPr/>
        </p:nvSpPr>
        <p:spPr bwMode="auto">
          <a:xfrm>
            <a:off x="1935163" y="5718175"/>
            <a:ext cx="3222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0,62</a:t>
            </a:r>
            <a:endParaRPr lang="ru-RU"/>
          </a:p>
        </p:txBody>
      </p:sp>
      <p:sp>
        <p:nvSpPr>
          <p:cNvPr id="35430" name="Rectangle 614"/>
          <p:cNvSpPr>
            <a:spLocks noChangeArrowheads="1"/>
          </p:cNvSpPr>
          <p:nvPr/>
        </p:nvSpPr>
        <p:spPr bwMode="auto">
          <a:xfrm>
            <a:off x="2760663" y="5718175"/>
            <a:ext cx="3222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0,64</a:t>
            </a:r>
            <a:endParaRPr lang="ru-RU"/>
          </a:p>
        </p:txBody>
      </p:sp>
      <p:sp>
        <p:nvSpPr>
          <p:cNvPr id="35431" name="Rectangle 615"/>
          <p:cNvSpPr>
            <a:spLocks noChangeArrowheads="1"/>
          </p:cNvSpPr>
          <p:nvPr/>
        </p:nvSpPr>
        <p:spPr bwMode="auto">
          <a:xfrm>
            <a:off x="3586163" y="5718175"/>
            <a:ext cx="3222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0,66</a:t>
            </a:r>
            <a:endParaRPr lang="ru-RU"/>
          </a:p>
        </p:txBody>
      </p:sp>
      <p:sp>
        <p:nvSpPr>
          <p:cNvPr id="35432" name="Rectangle 616"/>
          <p:cNvSpPr>
            <a:spLocks noChangeArrowheads="1"/>
          </p:cNvSpPr>
          <p:nvPr/>
        </p:nvSpPr>
        <p:spPr bwMode="auto">
          <a:xfrm>
            <a:off x="4413250" y="571817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0,68</a:t>
            </a:r>
            <a:endParaRPr lang="ru-RU"/>
          </a:p>
        </p:txBody>
      </p:sp>
      <p:sp>
        <p:nvSpPr>
          <p:cNvPr id="35433" name="Rectangle 617"/>
          <p:cNvSpPr>
            <a:spLocks noChangeArrowheads="1"/>
          </p:cNvSpPr>
          <p:nvPr/>
        </p:nvSpPr>
        <p:spPr bwMode="auto">
          <a:xfrm>
            <a:off x="5240338" y="5718175"/>
            <a:ext cx="3222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0,70</a:t>
            </a:r>
            <a:endParaRPr lang="ru-RU"/>
          </a:p>
        </p:txBody>
      </p:sp>
      <p:sp>
        <p:nvSpPr>
          <p:cNvPr id="35434" name="Rectangle 618"/>
          <p:cNvSpPr>
            <a:spLocks noChangeArrowheads="1"/>
          </p:cNvSpPr>
          <p:nvPr/>
        </p:nvSpPr>
        <p:spPr bwMode="auto">
          <a:xfrm>
            <a:off x="6065838" y="5718175"/>
            <a:ext cx="3222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0,72</a:t>
            </a:r>
            <a:endParaRPr lang="ru-RU"/>
          </a:p>
        </p:txBody>
      </p:sp>
      <p:sp>
        <p:nvSpPr>
          <p:cNvPr id="35435" name="Rectangle 619"/>
          <p:cNvSpPr>
            <a:spLocks noChangeArrowheads="1"/>
          </p:cNvSpPr>
          <p:nvPr/>
        </p:nvSpPr>
        <p:spPr bwMode="auto">
          <a:xfrm>
            <a:off x="6891338" y="5718175"/>
            <a:ext cx="3222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0,74</a:t>
            </a:r>
            <a:endParaRPr lang="ru-RU"/>
          </a:p>
        </p:txBody>
      </p:sp>
      <p:sp>
        <p:nvSpPr>
          <p:cNvPr id="35436" name="Rectangle 620"/>
          <p:cNvSpPr>
            <a:spLocks noChangeArrowheads="1"/>
          </p:cNvSpPr>
          <p:nvPr/>
        </p:nvSpPr>
        <p:spPr bwMode="auto">
          <a:xfrm>
            <a:off x="7718425" y="571817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0,76</a:t>
            </a:r>
            <a:endParaRPr lang="ru-RU"/>
          </a:p>
        </p:txBody>
      </p:sp>
      <p:sp>
        <p:nvSpPr>
          <p:cNvPr id="35437" name="Rectangle 621"/>
          <p:cNvSpPr>
            <a:spLocks noChangeArrowheads="1"/>
          </p:cNvSpPr>
          <p:nvPr/>
        </p:nvSpPr>
        <p:spPr bwMode="auto">
          <a:xfrm>
            <a:off x="8543925" y="5718175"/>
            <a:ext cx="32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0,78</a:t>
            </a:r>
            <a:endParaRPr lang="ru-RU"/>
          </a:p>
        </p:txBody>
      </p:sp>
      <p:sp>
        <p:nvSpPr>
          <p:cNvPr id="35438" name="Rectangle 622"/>
          <p:cNvSpPr>
            <a:spLocks noChangeArrowheads="1"/>
          </p:cNvSpPr>
          <p:nvPr/>
        </p:nvSpPr>
        <p:spPr bwMode="auto">
          <a:xfrm>
            <a:off x="4521200" y="5997575"/>
            <a:ext cx="9239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ИРЧП, 2011</a:t>
            </a:r>
            <a:endParaRPr lang="ru-RU"/>
          </a:p>
        </p:txBody>
      </p:sp>
      <p:sp>
        <p:nvSpPr>
          <p:cNvPr id="35439" name="Rectangle 623"/>
          <p:cNvSpPr>
            <a:spLocks noChangeArrowheads="1"/>
          </p:cNvSpPr>
          <p:nvPr/>
        </p:nvSpPr>
        <p:spPr bwMode="auto">
          <a:xfrm rot="16200000">
            <a:off x="-1414518" y="3325158"/>
            <a:ext cx="41038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b="1" dirty="0" smtClean="0">
                <a:solidFill>
                  <a:srgbClr val="000000"/>
                </a:solidFill>
              </a:rPr>
              <a:t>Доля склонных к автономному развитию страны</a:t>
            </a:r>
            <a:endParaRPr lang="ru-RU" dirty="0"/>
          </a:p>
        </p:txBody>
      </p:sp>
      <p:cxnSp>
        <p:nvCxnSpPr>
          <p:cNvPr id="3" name="Прямая соединительная линия 2"/>
          <p:cNvCxnSpPr>
            <a:endCxn id="34830" idx="1"/>
          </p:cNvCxnSpPr>
          <p:nvPr/>
        </p:nvCxnSpPr>
        <p:spPr>
          <a:xfrm flipV="1">
            <a:off x="1273175" y="2220913"/>
            <a:ext cx="7434263" cy="269240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436368" y="274301"/>
            <a:ext cx="552824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МИГРАЦИЯ и АВТОНОМНОСТЬ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271588" y="1262063"/>
            <a:ext cx="7478712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271588" y="5364163"/>
            <a:ext cx="7478712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1271588" y="4451350"/>
            <a:ext cx="74787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271588" y="3995738"/>
            <a:ext cx="7478712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271588" y="3541713"/>
            <a:ext cx="7478712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1271588" y="3084513"/>
            <a:ext cx="7478712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271588" y="2628900"/>
            <a:ext cx="74787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1271588" y="2173288"/>
            <a:ext cx="7478712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1271588" y="1717675"/>
            <a:ext cx="74787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1271588" y="1262063"/>
            <a:ext cx="7478712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1271588" y="1262063"/>
            <a:ext cx="1587" cy="41021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2339975" y="1262063"/>
            <a:ext cx="1588" cy="41021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3409950" y="1262063"/>
            <a:ext cx="1588" cy="41021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4476750" y="1262063"/>
            <a:ext cx="1588" cy="41021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5545138" y="1262063"/>
            <a:ext cx="1587" cy="41021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6611938" y="1262063"/>
            <a:ext cx="1587" cy="41021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8750300" y="1262063"/>
            <a:ext cx="1588" cy="41021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1271588" y="1262063"/>
            <a:ext cx="7478712" cy="41021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7681913" y="1262063"/>
            <a:ext cx="1587" cy="4102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7631113" y="53641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7631113" y="4908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7631113" y="44513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7631113" y="399573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>
            <a:off x="7631113" y="35417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>
            <a:off x="7631113" y="30845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7631113" y="26289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7631113" y="21732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7631113" y="171767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7631113" y="12620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>
            <a:off x="1271588" y="4908550"/>
            <a:ext cx="74787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 flipV="1">
            <a:off x="1271588" y="490855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 flipV="1">
            <a:off x="2339975" y="490855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V="1">
            <a:off x="3409950" y="490855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 flipV="1">
            <a:off x="4476750" y="490855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 flipV="1">
            <a:off x="5545138" y="490855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 flipV="1">
            <a:off x="6611938" y="490855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 flipV="1">
            <a:off x="7681913" y="490855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 flipV="1">
            <a:off x="8750300" y="490855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14" name="Oval 46"/>
          <p:cNvSpPr>
            <a:spLocks noChangeArrowheads="1"/>
          </p:cNvSpPr>
          <p:nvPr/>
        </p:nvSpPr>
        <p:spPr bwMode="auto">
          <a:xfrm>
            <a:off x="7491413" y="2941638"/>
            <a:ext cx="381000" cy="381000"/>
          </a:xfrm>
          <a:prstGeom prst="ellipse">
            <a:avLst/>
          </a:prstGeom>
          <a:solidFill>
            <a:srgbClr val="AB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15" name="Oval 47"/>
          <p:cNvSpPr>
            <a:spLocks noChangeArrowheads="1"/>
          </p:cNvSpPr>
          <p:nvPr/>
        </p:nvSpPr>
        <p:spPr bwMode="auto">
          <a:xfrm>
            <a:off x="7494588" y="2944813"/>
            <a:ext cx="371475" cy="371475"/>
          </a:xfrm>
          <a:prstGeom prst="ellipse">
            <a:avLst/>
          </a:prstGeom>
          <a:solidFill>
            <a:srgbClr val="AE6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16" name="Oval 48"/>
          <p:cNvSpPr>
            <a:spLocks noChangeArrowheads="1"/>
          </p:cNvSpPr>
          <p:nvPr/>
        </p:nvSpPr>
        <p:spPr bwMode="auto">
          <a:xfrm>
            <a:off x="7497763" y="2946400"/>
            <a:ext cx="363537" cy="363538"/>
          </a:xfrm>
          <a:prstGeom prst="ellipse">
            <a:avLst/>
          </a:prstGeom>
          <a:solidFill>
            <a:srgbClr val="B26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17" name="Oval 49"/>
          <p:cNvSpPr>
            <a:spLocks noChangeArrowheads="1"/>
          </p:cNvSpPr>
          <p:nvPr/>
        </p:nvSpPr>
        <p:spPr bwMode="auto">
          <a:xfrm>
            <a:off x="7500938" y="2949575"/>
            <a:ext cx="354012" cy="355600"/>
          </a:xfrm>
          <a:prstGeom prst="ellipse">
            <a:avLst/>
          </a:prstGeom>
          <a:solidFill>
            <a:srgbClr val="B66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18" name="Oval 50"/>
          <p:cNvSpPr>
            <a:spLocks noChangeArrowheads="1"/>
          </p:cNvSpPr>
          <p:nvPr/>
        </p:nvSpPr>
        <p:spPr bwMode="auto">
          <a:xfrm>
            <a:off x="7502525" y="2952750"/>
            <a:ext cx="347663" cy="346075"/>
          </a:xfrm>
          <a:prstGeom prst="ellipse">
            <a:avLst/>
          </a:prstGeom>
          <a:solidFill>
            <a:srgbClr val="BA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19" name="Oval 51"/>
          <p:cNvSpPr>
            <a:spLocks noChangeArrowheads="1"/>
          </p:cNvSpPr>
          <p:nvPr/>
        </p:nvSpPr>
        <p:spPr bwMode="auto">
          <a:xfrm>
            <a:off x="7505700" y="2955925"/>
            <a:ext cx="338138" cy="338138"/>
          </a:xfrm>
          <a:prstGeom prst="ellipse">
            <a:avLst/>
          </a:prstGeom>
          <a:solidFill>
            <a:srgbClr val="BE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20" name="Oval 52"/>
          <p:cNvSpPr>
            <a:spLocks noChangeArrowheads="1"/>
          </p:cNvSpPr>
          <p:nvPr/>
        </p:nvSpPr>
        <p:spPr bwMode="auto">
          <a:xfrm>
            <a:off x="7508875" y="2959100"/>
            <a:ext cx="328613" cy="328613"/>
          </a:xfrm>
          <a:prstGeom prst="ellipse">
            <a:avLst/>
          </a:prstGeom>
          <a:solidFill>
            <a:srgbClr val="C27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21" name="Oval 53"/>
          <p:cNvSpPr>
            <a:spLocks noChangeArrowheads="1"/>
          </p:cNvSpPr>
          <p:nvPr/>
        </p:nvSpPr>
        <p:spPr bwMode="auto">
          <a:xfrm>
            <a:off x="7512050" y="2960688"/>
            <a:ext cx="320675" cy="320675"/>
          </a:xfrm>
          <a:prstGeom prst="ellipse">
            <a:avLst/>
          </a:prstGeom>
          <a:solidFill>
            <a:srgbClr val="C57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22" name="Oval 54"/>
          <p:cNvSpPr>
            <a:spLocks noChangeArrowheads="1"/>
          </p:cNvSpPr>
          <p:nvPr/>
        </p:nvSpPr>
        <p:spPr bwMode="auto">
          <a:xfrm>
            <a:off x="7515225" y="2963863"/>
            <a:ext cx="311150" cy="312737"/>
          </a:xfrm>
          <a:prstGeom prst="ellipse">
            <a:avLst/>
          </a:prstGeom>
          <a:solidFill>
            <a:srgbClr val="C97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23" name="Oval 55"/>
          <p:cNvSpPr>
            <a:spLocks noChangeArrowheads="1"/>
          </p:cNvSpPr>
          <p:nvPr/>
        </p:nvSpPr>
        <p:spPr bwMode="auto">
          <a:xfrm>
            <a:off x="7516813" y="2967038"/>
            <a:ext cx="304800" cy="303212"/>
          </a:xfrm>
          <a:prstGeom prst="ellipse">
            <a:avLst/>
          </a:prstGeom>
          <a:solidFill>
            <a:srgbClr val="CD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24" name="Oval 56"/>
          <p:cNvSpPr>
            <a:spLocks noChangeArrowheads="1"/>
          </p:cNvSpPr>
          <p:nvPr/>
        </p:nvSpPr>
        <p:spPr bwMode="auto">
          <a:xfrm>
            <a:off x="7519988" y="2970213"/>
            <a:ext cx="295275" cy="295275"/>
          </a:xfrm>
          <a:prstGeom prst="ellipse">
            <a:avLst/>
          </a:prstGeom>
          <a:solidFill>
            <a:srgbClr val="D17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25" name="Oval 57"/>
          <p:cNvSpPr>
            <a:spLocks noChangeArrowheads="1"/>
          </p:cNvSpPr>
          <p:nvPr/>
        </p:nvSpPr>
        <p:spPr bwMode="auto">
          <a:xfrm>
            <a:off x="7523163" y="2973388"/>
            <a:ext cx="285750" cy="285750"/>
          </a:xfrm>
          <a:prstGeom prst="ellipse">
            <a:avLst/>
          </a:prstGeom>
          <a:solidFill>
            <a:srgbClr val="D5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26" name="Oval 58"/>
          <p:cNvSpPr>
            <a:spLocks noChangeArrowheads="1"/>
          </p:cNvSpPr>
          <p:nvPr/>
        </p:nvSpPr>
        <p:spPr bwMode="auto">
          <a:xfrm>
            <a:off x="7526338" y="2974975"/>
            <a:ext cx="277812" cy="277813"/>
          </a:xfrm>
          <a:prstGeom prst="ellipse">
            <a:avLst/>
          </a:prstGeom>
          <a:solidFill>
            <a:srgbClr val="D98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27" name="Oval 59"/>
          <p:cNvSpPr>
            <a:spLocks noChangeArrowheads="1"/>
          </p:cNvSpPr>
          <p:nvPr/>
        </p:nvSpPr>
        <p:spPr bwMode="auto">
          <a:xfrm>
            <a:off x="7529513" y="2978150"/>
            <a:ext cx="268287" cy="269875"/>
          </a:xfrm>
          <a:prstGeom prst="ellipse">
            <a:avLst/>
          </a:prstGeom>
          <a:solidFill>
            <a:srgbClr val="DC8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28" name="Oval 60"/>
          <p:cNvSpPr>
            <a:spLocks noChangeArrowheads="1"/>
          </p:cNvSpPr>
          <p:nvPr/>
        </p:nvSpPr>
        <p:spPr bwMode="auto">
          <a:xfrm>
            <a:off x="7531100" y="2981325"/>
            <a:ext cx="260350" cy="260350"/>
          </a:xfrm>
          <a:prstGeom prst="ellipse">
            <a:avLst/>
          </a:prstGeom>
          <a:solidFill>
            <a:srgbClr val="E08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29" name="Oval 61"/>
          <p:cNvSpPr>
            <a:spLocks noChangeArrowheads="1"/>
          </p:cNvSpPr>
          <p:nvPr/>
        </p:nvSpPr>
        <p:spPr bwMode="auto">
          <a:xfrm>
            <a:off x="7534275" y="2984500"/>
            <a:ext cx="252413" cy="252413"/>
          </a:xfrm>
          <a:prstGeom prst="ellipse">
            <a:avLst/>
          </a:prstGeom>
          <a:solidFill>
            <a:srgbClr val="E48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30" name="Oval 62"/>
          <p:cNvSpPr>
            <a:spLocks noChangeArrowheads="1"/>
          </p:cNvSpPr>
          <p:nvPr/>
        </p:nvSpPr>
        <p:spPr bwMode="auto">
          <a:xfrm>
            <a:off x="7537450" y="2987675"/>
            <a:ext cx="242888" cy="242888"/>
          </a:xfrm>
          <a:prstGeom prst="ellipse">
            <a:avLst/>
          </a:prstGeom>
          <a:solidFill>
            <a:srgbClr val="E8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31" name="Oval 63"/>
          <p:cNvSpPr>
            <a:spLocks noChangeArrowheads="1"/>
          </p:cNvSpPr>
          <p:nvPr/>
        </p:nvSpPr>
        <p:spPr bwMode="auto">
          <a:xfrm>
            <a:off x="7540625" y="2989263"/>
            <a:ext cx="234950" cy="234950"/>
          </a:xfrm>
          <a:prstGeom prst="ellipse">
            <a:avLst/>
          </a:prstGeom>
          <a:solidFill>
            <a:srgbClr val="EC8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32" name="Oval 64"/>
          <p:cNvSpPr>
            <a:spLocks noChangeArrowheads="1"/>
          </p:cNvSpPr>
          <p:nvPr/>
        </p:nvSpPr>
        <p:spPr bwMode="auto">
          <a:xfrm>
            <a:off x="7543800" y="2992438"/>
            <a:ext cx="225425" cy="227012"/>
          </a:xfrm>
          <a:prstGeom prst="ellipse">
            <a:avLst/>
          </a:prstGeom>
          <a:solidFill>
            <a:srgbClr val="F09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33" name="Oval 65"/>
          <p:cNvSpPr>
            <a:spLocks noChangeArrowheads="1"/>
          </p:cNvSpPr>
          <p:nvPr/>
        </p:nvSpPr>
        <p:spPr bwMode="auto">
          <a:xfrm>
            <a:off x="7545388" y="2995613"/>
            <a:ext cx="217487" cy="217487"/>
          </a:xfrm>
          <a:prstGeom prst="ellipse">
            <a:avLst/>
          </a:prstGeom>
          <a:solidFill>
            <a:srgbClr val="F39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34" name="Oval 66"/>
          <p:cNvSpPr>
            <a:spLocks noChangeArrowheads="1"/>
          </p:cNvSpPr>
          <p:nvPr/>
        </p:nvSpPr>
        <p:spPr bwMode="auto">
          <a:xfrm>
            <a:off x="7548563" y="2998788"/>
            <a:ext cx="209550" cy="207962"/>
          </a:xfrm>
          <a:prstGeom prst="ellipse">
            <a:avLst/>
          </a:prstGeom>
          <a:solidFill>
            <a:srgbClr val="F7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35" name="Oval 67"/>
          <p:cNvSpPr>
            <a:spLocks noChangeArrowheads="1"/>
          </p:cNvSpPr>
          <p:nvPr/>
        </p:nvSpPr>
        <p:spPr bwMode="auto">
          <a:xfrm>
            <a:off x="7551738" y="3001963"/>
            <a:ext cx="200025" cy="200025"/>
          </a:xfrm>
          <a:prstGeom prst="ellipse">
            <a:avLst/>
          </a:prstGeom>
          <a:solidFill>
            <a:srgbClr val="FB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36" name="Oval 68"/>
          <p:cNvSpPr>
            <a:spLocks noChangeArrowheads="1"/>
          </p:cNvSpPr>
          <p:nvPr/>
        </p:nvSpPr>
        <p:spPr bwMode="auto">
          <a:xfrm>
            <a:off x="7554913" y="3003550"/>
            <a:ext cx="192087" cy="19208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37" name="Oval 69"/>
          <p:cNvSpPr>
            <a:spLocks noChangeArrowheads="1"/>
          </p:cNvSpPr>
          <p:nvPr/>
        </p:nvSpPr>
        <p:spPr bwMode="auto">
          <a:xfrm>
            <a:off x="7558088" y="3006725"/>
            <a:ext cx="182562" cy="184150"/>
          </a:xfrm>
          <a:prstGeom prst="ellipse">
            <a:avLst/>
          </a:prstGeom>
          <a:solidFill>
            <a:srgbClr val="FF9B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38" name="Oval 70"/>
          <p:cNvSpPr>
            <a:spLocks noChangeArrowheads="1"/>
          </p:cNvSpPr>
          <p:nvPr/>
        </p:nvSpPr>
        <p:spPr bwMode="auto">
          <a:xfrm>
            <a:off x="7559675" y="3009900"/>
            <a:ext cx="174625" cy="174625"/>
          </a:xfrm>
          <a:prstGeom prst="ellipse">
            <a:avLst/>
          </a:prstGeom>
          <a:solidFill>
            <a:srgbClr val="FF9C0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39" name="Oval 71"/>
          <p:cNvSpPr>
            <a:spLocks noChangeArrowheads="1"/>
          </p:cNvSpPr>
          <p:nvPr/>
        </p:nvSpPr>
        <p:spPr bwMode="auto">
          <a:xfrm>
            <a:off x="7562850" y="3013075"/>
            <a:ext cx="166688" cy="165100"/>
          </a:xfrm>
          <a:prstGeom prst="ellipse">
            <a:avLst/>
          </a:prstGeom>
          <a:solidFill>
            <a:srgbClr val="FF9E0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40" name="Oval 72"/>
          <p:cNvSpPr>
            <a:spLocks noChangeArrowheads="1"/>
          </p:cNvSpPr>
          <p:nvPr/>
        </p:nvSpPr>
        <p:spPr bwMode="auto">
          <a:xfrm>
            <a:off x="7566025" y="3016250"/>
            <a:ext cx="157163" cy="157163"/>
          </a:xfrm>
          <a:prstGeom prst="ellipse">
            <a:avLst/>
          </a:prstGeom>
          <a:solidFill>
            <a:srgbClr val="FF9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41" name="Oval 73"/>
          <p:cNvSpPr>
            <a:spLocks noChangeArrowheads="1"/>
          </p:cNvSpPr>
          <p:nvPr/>
        </p:nvSpPr>
        <p:spPr bwMode="auto">
          <a:xfrm>
            <a:off x="7569200" y="3017838"/>
            <a:ext cx="149225" cy="149225"/>
          </a:xfrm>
          <a:prstGeom prst="ellipse">
            <a:avLst/>
          </a:prstGeom>
          <a:solidFill>
            <a:srgbClr val="FFA1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42" name="Oval 74"/>
          <p:cNvSpPr>
            <a:spLocks noChangeArrowheads="1"/>
          </p:cNvSpPr>
          <p:nvPr/>
        </p:nvSpPr>
        <p:spPr bwMode="auto">
          <a:xfrm>
            <a:off x="7572375" y="3021013"/>
            <a:ext cx="139700" cy="141287"/>
          </a:xfrm>
          <a:prstGeom prst="ellipse">
            <a:avLst/>
          </a:prstGeom>
          <a:solidFill>
            <a:srgbClr val="FFA2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43" name="Oval 75"/>
          <p:cNvSpPr>
            <a:spLocks noChangeArrowheads="1"/>
          </p:cNvSpPr>
          <p:nvPr/>
        </p:nvSpPr>
        <p:spPr bwMode="auto">
          <a:xfrm>
            <a:off x="7573963" y="3024188"/>
            <a:ext cx="131762" cy="131762"/>
          </a:xfrm>
          <a:prstGeom prst="ellipse">
            <a:avLst/>
          </a:prstGeom>
          <a:solidFill>
            <a:srgbClr val="FFA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44" name="Oval 76"/>
          <p:cNvSpPr>
            <a:spLocks noChangeArrowheads="1"/>
          </p:cNvSpPr>
          <p:nvPr/>
        </p:nvSpPr>
        <p:spPr bwMode="auto">
          <a:xfrm>
            <a:off x="7577138" y="3027363"/>
            <a:ext cx="123825" cy="122237"/>
          </a:xfrm>
          <a:prstGeom prst="ellipse">
            <a:avLst/>
          </a:prstGeom>
          <a:solidFill>
            <a:srgbClr val="FFA5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45" name="Oval 77"/>
          <p:cNvSpPr>
            <a:spLocks noChangeArrowheads="1"/>
          </p:cNvSpPr>
          <p:nvPr/>
        </p:nvSpPr>
        <p:spPr bwMode="auto">
          <a:xfrm>
            <a:off x="7580313" y="3030538"/>
            <a:ext cx="114300" cy="114300"/>
          </a:xfrm>
          <a:prstGeom prst="ellipse">
            <a:avLst/>
          </a:prstGeom>
          <a:solidFill>
            <a:srgbClr val="FFA72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46" name="Oval 78"/>
          <p:cNvSpPr>
            <a:spLocks noChangeArrowheads="1"/>
          </p:cNvSpPr>
          <p:nvPr/>
        </p:nvSpPr>
        <p:spPr bwMode="auto">
          <a:xfrm>
            <a:off x="7583488" y="3032125"/>
            <a:ext cx="106362" cy="106363"/>
          </a:xfrm>
          <a:prstGeom prst="ellipse">
            <a:avLst/>
          </a:prstGeom>
          <a:solidFill>
            <a:srgbClr val="FFA8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47" name="Oval 79"/>
          <p:cNvSpPr>
            <a:spLocks noChangeArrowheads="1"/>
          </p:cNvSpPr>
          <p:nvPr/>
        </p:nvSpPr>
        <p:spPr bwMode="auto">
          <a:xfrm>
            <a:off x="7586663" y="3035300"/>
            <a:ext cx="96837" cy="98425"/>
          </a:xfrm>
          <a:prstGeom prst="ellipse">
            <a:avLst/>
          </a:prstGeom>
          <a:solidFill>
            <a:srgbClr val="FFAA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48" name="Oval 80"/>
          <p:cNvSpPr>
            <a:spLocks noChangeArrowheads="1"/>
          </p:cNvSpPr>
          <p:nvPr/>
        </p:nvSpPr>
        <p:spPr bwMode="auto">
          <a:xfrm>
            <a:off x="7588250" y="3038475"/>
            <a:ext cx="88900" cy="88900"/>
          </a:xfrm>
          <a:prstGeom prst="ellipse">
            <a:avLst/>
          </a:prstGeom>
          <a:solidFill>
            <a:srgbClr val="FFAB2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49" name="Oval 81"/>
          <p:cNvSpPr>
            <a:spLocks noChangeArrowheads="1"/>
          </p:cNvSpPr>
          <p:nvPr/>
        </p:nvSpPr>
        <p:spPr bwMode="auto">
          <a:xfrm>
            <a:off x="7591425" y="3041650"/>
            <a:ext cx="80963" cy="79375"/>
          </a:xfrm>
          <a:prstGeom prst="ellipse">
            <a:avLst/>
          </a:prstGeom>
          <a:solidFill>
            <a:srgbClr val="FFAD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50" name="Oval 82"/>
          <p:cNvSpPr>
            <a:spLocks noChangeArrowheads="1"/>
          </p:cNvSpPr>
          <p:nvPr/>
        </p:nvSpPr>
        <p:spPr bwMode="auto">
          <a:xfrm>
            <a:off x="7594600" y="3044825"/>
            <a:ext cx="71438" cy="71438"/>
          </a:xfrm>
          <a:prstGeom prst="ellipse">
            <a:avLst/>
          </a:prstGeom>
          <a:solidFill>
            <a:srgbClr val="FFAE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51" name="Oval 83"/>
          <p:cNvSpPr>
            <a:spLocks noChangeArrowheads="1"/>
          </p:cNvSpPr>
          <p:nvPr/>
        </p:nvSpPr>
        <p:spPr bwMode="auto">
          <a:xfrm>
            <a:off x="7597775" y="3046413"/>
            <a:ext cx="63500" cy="63500"/>
          </a:xfrm>
          <a:prstGeom prst="ellipse">
            <a:avLst/>
          </a:prstGeom>
          <a:solidFill>
            <a:srgbClr val="FFB0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52" name="Oval 84"/>
          <p:cNvSpPr>
            <a:spLocks noChangeArrowheads="1"/>
          </p:cNvSpPr>
          <p:nvPr/>
        </p:nvSpPr>
        <p:spPr bwMode="auto">
          <a:xfrm>
            <a:off x="7600950" y="3049588"/>
            <a:ext cx="53975" cy="55562"/>
          </a:xfrm>
          <a:prstGeom prst="ellipse">
            <a:avLst/>
          </a:prstGeom>
          <a:solidFill>
            <a:srgbClr val="FFB2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53" name="Oval 85"/>
          <p:cNvSpPr>
            <a:spLocks noChangeArrowheads="1"/>
          </p:cNvSpPr>
          <p:nvPr/>
        </p:nvSpPr>
        <p:spPr bwMode="auto">
          <a:xfrm>
            <a:off x="7602538" y="3052763"/>
            <a:ext cx="46037" cy="46037"/>
          </a:xfrm>
          <a:prstGeom prst="ellipse">
            <a:avLst/>
          </a:prstGeom>
          <a:solidFill>
            <a:srgbClr val="FFB3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54" name="Oval 86"/>
          <p:cNvSpPr>
            <a:spLocks noChangeArrowheads="1"/>
          </p:cNvSpPr>
          <p:nvPr/>
        </p:nvSpPr>
        <p:spPr bwMode="auto">
          <a:xfrm>
            <a:off x="7605713" y="3055938"/>
            <a:ext cx="38100" cy="36512"/>
          </a:xfrm>
          <a:prstGeom prst="ellipse">
            <a:avLst/>
          </a:prstGeom>
          <a:solidFill>
            <a:srgbClr val="FFB5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55" name="Oval 87"/>
          <p:cNvSpPr>
            <a:spLocks noChangeArrowheads="1"/>
          </p:cNvSpPr>
          <p:nvPr/>
        </p:nvSpPr>
        <p:spPr bwMode="auto">
          <a:xfrm>
            <a:off x="7608888" y="3059113"/>
            <a:ext cx="28575" cy="28575"/>
          </a:xfrm>
          <a:prstGeom prst="ellipse">
            <a:avLst/>
          </a:prstGeom>
          <a:solidFill>
            <a:srgbClr val="FFB6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56" name="Oval 88"/>
          <p:cNvSpPr>
            <a:spLocks noChangeArrowheads="1"/>
          </p:cNvSpPr>
          <p:nvPr/>
        </p:nvSpPr>
        <p:spPr bwMode="auto">
          <a:xfrm>
            <a:off x="7612063" y="3060700"/>
            <a:ext cx="19050" cy="20638"/>
          </a:xfrm>
          <a:prstGeom prst="ellipse">
            <a:avLst/>
          </a:prstGeom>
          <a:solidFill>
            <a:srgbClr val="FFB8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57" name="Oval 89"/>
          <p:cNvSpPr>
            <a:spLocks noChangeArrowheads="1"/>
          </p:cNvSpPr>
          <p:nvPr/>
        </p:nvSpPr>
        <p:spPr bwMode="auto">
          <a:xfrm>
            <a:off x="7615238" y="3063875"/>
            <a:ext cx="11112" cy="12700"/>
          </a:xfrm>
          <a:prstGeom prst="ellipse">
            <a:avLst/>
          </a:prstGeom>
          <a:solidFill>
            <a:srgbClr val="FFB9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58" name="Oval 90"/>
          <p:cNvSpPr>
            <a:spLocks noChangeArrowheads="1"/>
          </p:cNvSpPr>
          <p:nvPr/>
        </p:nvSpPr>
        <p:spPr bwMode="auto">
          <a:xfrm>
            <a:off x="7491413" y="2941638"/>
            <a:ext cx="381000" cy="381000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59" name="Oval 91"/>
          <p:cNvSpPr>
            <a:spLocks noChangeArrowheads="1"/>
          </p:cNvSpPr>
          <p:nvPr/>
        </p:nvSpPr>
        <p:spPr bwMode="auto">
          <a:xfrm>
            <a:off x="5702300" y="2905125"/>
            <a:ext cx="381000" cy="381000"/>
          </a:xfrm>
          <a:prstGeom prst="ellipse">
            <a:avLst/>
          </a:prstGeom>
          <a:solidFill>
            <a:srgbClr val="AB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60" name="Oval 92"/>
          <p:cNvSpPr>
            <a:spLocks noChangeArrowheads="1"/>
          </p:cNvSpPr>
          <p:nvPr/>
        </p:nvSpPr>
        <p:spPr bwMode="auto">
          <a:xfrm>
            <a:off x="5705475" y="2908300"/>
            <a:ext cx="371475" cy="371475"/>
          </a:xfrm>
          <a:prstGeom prst="ellipse">
            <a:avLst/>
          </a:prstGeom>
          <a:solidFill>
            <a:srgbClr val="AE6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61" name="Oval 93"/>
          <p:cNvSpPr>
            <a:spLocks noChangeArrowheads="1"/>
          </p:cNvSpPr>
          <p:nvPr/>
        </p:nvSpPr>
        <p:spPr bwMode="auto">
          <a:xfrm>
            <a:off x="5708650" y="2911475"/>
            <a:ext cx="363538" cy="363538"/>
          </a:xfrm>
          <a:prstGeom prst="ellipse">
            <a:avLst/>
          </a:prstGeom>
          <a:solidFill>
            <a:srgbClr val="B26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62" name="Oval 94"/>
          <p:cNvSpPr>
            <a:spLocks noChangeArrowheads="1"/>
          </p:cNvSpPr>
          <p:nvPr/>
        </p:nvSpPr>
        <p:spPr bwMode="auto">
          <a:xfrm>
            <a:off x="5710238" y="2914650"/>
            <a:ext cx="355600" cy="354013"/>
          </a:xfrm>
          <a:prstGeom prst="ellipse">
            <a:avLst/>
          </a:prstGeom>
          <a:solidFill>
            <a:srgbClr val="B66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63" name="Oval 95"/>
          <p:cNvSpPr>
            <a:spLocks noChangeArrowheads="1"/>
          </p:cNvSpPr>
          <p:nvPr/>
        </p:nvSpPr>
        <p:spPr bwMode="auto">
          <a:xfrm>
            <a:off x="5713413" y="2916238"/>
            <a:ext cx="346075" cy="347662"/>
          </a:xfrm>
          <a:prstGeom prst="ellipse">
            <a:avLst/>
          </a:prstGeom>
          <a:solidFill>
            <a:srgbClr val="BA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64" name="Oval 96"/>
          <p:cNvSpPr>
            <a:spLocks noChangeArrowheads="1"/>
          </p:cNvSpPr>
          <p:nvPr/>
        </p:nvSpPr>
        <p:spPr bwMode="auto">
          <a:xfrm>
            <a:off x="5716588" y="2919413"/>
            <a:ext cx="338137" cy="338137"/>
          </a:xfrm>
          <a:prstGeom prst="ellipse">
            <a:avLst/>
          </a:prstGeom>
          <a:solidFill>
            <a:srgbClr val="BE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65" name="Oval 97"/>
          <p:cNvSpPr>
            <a:spLocks noChangeArrowheads="1"/>
          </p:cNvSpPr>
          <p:nvPr/>
        </p:nvSpPr>
        <p:spPr bwMode="auto">
          <a:xfrm>
            <a:off x="5719763" y="2922588"/>
            <a:ext cx="328612" cy="328612"/>
          </a:xfrm>
          <a:prstGeom prst="ellipse">
            <a:avLst/>
          </a:prstGeom>
          <a:solidFill>
            <a:srgbClr val="C27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66" name="Oval 98"/>
          <p:cNvSpPr>
            <a:spLocks noChangeArrowheads="1"/>
          </p:cNvSpPr>
          <p:nvPr/>
        </p:nvSpPr>
        <p:spPr bwMode="auto">
          <a:xfrm>
            <a:off x="5722938" y="2925763"/>
            <a:ext cx="320675" cy="320675"/>
          </a:xfrm>
          <a:prstGeom prst="ellipse">
            <a:avLst/>
          </a:prstGeom>
          <a:solidFill>
            <a:srgbClr val="C57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67" name="Oval 99"/>
          <p:cNvSpPr>
            <a:spLocks noChangeArrowheads="1"/>
          </p:cNvSpPr>
          <p:nvPr/>
        </p:nvSpPr>
        <p:spPr bwMode="auto">
          <a:xfrm>
            <a:off x="5724525" y="2928938"/>
            <a:ext cx="312738" cy="311150"/>
          </a:xfrm>
          <a:prstGeom prst="ellipse">
            <a:avLst/>
          </a:prstGeom>
          <a:solidFill>
            <a:srgbClr val="C97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68" name="Oval 100"/>
          <p:cNvSpPr>
            <a:spLocks noChangeArrowheads="1"/>
          </p:cNvSpPr>
          <p:nvPr/>
        </p:nvSpPr>
        <p:spPr bwMode="auto">
          <a:xfrm>
            <a:off x="5727700" y="2930525"/>
            <a:ext cx="303213" cy="304800"/>
          </a:xfrm>
          <a:prstGeom prst="ellipse">
            <a:avLst/>
          </a:prstGeom>
          <a:solidFill>
            <a:srgbClr val="CD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69" name="Oval 101"/>
          <p:cNvSpPr>
            <a:spLocks noChangeArrowheads="1"/>
          </p:cNvSpPr>
          <p:nvPr/>
        </p:nvSpPr>
        <p:spPr bwMode="auto">
          <a:xfrm>
            <a:off x="5730875" y="2933700"/>
            <a:ext cx="295275" cy="295275"/>
          </a:xfrm>
          <a:prstGeom prst="ellipse">
            <a:avLst/>
          </a:prstGeom>
          <a:solidFill>
            <a:srgbClr val="D17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70" name="Oval 102"/>
          <p:cNvSpPr>
            <a:spLocks noChangeArrowheads="1"/>
          </p:cNvSpPr>
          <p:nvPr/>
        </p:nvSpPr>
        <p:spPr bwMode="auto">
          <a:xfrm>
            <a:off x="5734050" y="2936875"/>
            <a:ext cx="285750" cy="285750"/>
          </a:xfrm>
          <a:prstGeom prst="ellipse">
            <a:avLst/>
          </a:prstGeom>
          <a:solidFill>
            <a:srgbClr val="D5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71" name="Oval 103"/>
          <p:cNvSpPr>
            <a:spLocks noChangeArrowheads="1"/>
          </p:cNvSpPr>
          <p:nvPr/>
        </p:nvSpPr>
        <p:spPr bwMode="auto">
          <a:xfrm>
            <a:off x="5737225" y="2940050"/>
            <a:ext cx="277813" cy="277813"/>
          </a:xfrm>
          <a:prstGeom prst="ellipse">
            <a:avLst/>
          </a:prstGeom>
          <a:solidFill>
            <a:srgbClr val="D98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72" name="Oval 104"/>
          <p:cNvSpPr>
            <a:spLocks noChangeArrowheads="1"/>
          </p:cNvSpPr>
          <p:nvPr/>
        </p:nvSpPr>
        <p:spPr bwMode="auto">
          <a:xfrm>
            <a:off x="5738813" y="2943225"/>
            <a:ext cx="269875" cy="268288"/>
          </a:xfrm>
          <a:prstGeom prst="ellipse">
            <a:avLst/>
          </a:prstGeom>
          <a:solidFill>
            <a:srgbClr val="DC8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73" name="Oval 105"/>
          <p:cNvSpPr>
            <a:spLocks noChangeArrowheads="1"/>
          </p:cNvSpPr>
          <p:nvPr/>
        </p:nvSpPr>
        <p:spPr bwMode="auto">
          <a:xfrm>
            <a:off x="5741988" y="2944813"/>
            <a:ext cx="260350" cy="261937"/>
          </a:xfrm>
          <a:prstGeom prst="ellipse">
            <a:avLst/>
          </a:prstGeom>
          <a:solidFill>
            <a:srgbClr val="E08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74" name="Oval 106"/>
          <p:cNvSpPr>
            <a:spLocks noChangeArrowheads="1"/>
          </p:cNvSpPr>
          <p:nvPr/>
        </p:nvSpPr>
        <p:spPr bwMode="auto">
          <a:xfrm>
            <a:off x="5745163" y="2947988"/>
            <a:ext cx="252412" cy="252412"/>
          </a:xfrm>
          <a:prstGeom prst="ellipse">
            <a:avLst/>
          </a:prstGeom>
          <a:solidFill>
            <a:srgbClr val="E48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75" name="Oval 107"/>
          <p:cNvSpPr>
            <a:spLocks noChangeArrowheads="1"/>
          </p:cNvSpPr>
          <p:nvPr/>
        </p:nvSpPr>
        <p:spPr bwMode="auto">
          <a:xfrm>
            <a:off x="5748338" y="2951163"/>
            <a:ext cx="242887" cy="242887"/>
          </a:xfrm>
          <a:prstGeom prst="ellipse">
            <a:avLst/>
          </a:prstGeom>
          <a:solidFill>
            <a:srgbClr val="E8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76" name="Oval 108"/>
          <p:cNvSpPr>
            <a:spLocks noChangeArrowheads="1"/>
          </p:cNvSpPr>
          <p:nvPr/>
        </p:nvSpPr>
        <p:spPr bwMode="auto">
          <a:xfrm>
            <a:off x="5751513" y="2954338"/>
            <a:ext cx="234950" cy="234950"/>
          </a:xfrm>
          <a:prstGeom prst="ellipse">
            <a:avLst/>
          </a:prstGeom>
          <a:solidFill>
            <a:srgbClr val="EC8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77" name="Oval 109"/>
          <p:cNvSpPr>
            <a:spLocks noChangeArrowheads="1"/>
          </p:cNvSpPr>
          <p:nvPr/>
        </p:nvSpPr>
        <p:spPr bwMode="auto">
          <a:xfrm>
            <a:off x="5753100" y="2957513"/>
            <a:ext cx="227013" cy="225425"/>
          </a:xfrm>
          <a:prstGeom prst="ellipse">
            <a:avLst/>
          </a:prstGeom>
          <a:solidFill>
            <a:srgbClr val="F09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78" name="Oval 110"/>
          <p:cNvSpPr>
            <a:spLocks noChangeArrowheads="1"/>
          </p:cNvSpPr>
          <p:nvPr/>
        </p:nvSpPr>
        <p:spPr bwMode="auto">
          <a:xfrm>
            <a:off x="5756275" y="2959100"/>
            <a:ext cx="217488" cy="219075"/>
          </a:xfrm>
          <a:prstGeom prst="ellipse">
            <a:avLst/>
          </a:prstGeom>
          <a:solidFill>
            <a:srgbClr val="F39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79" name="Oval 111"/>
          <p:cNvSpPr>
            <a:spLocks noChangeArrowheads="1"/>
          </p:cNvSpPr>
          <p:nvPr/>
        </p:nvSpPr>
        <p:spPr bwMode="auto">
          <a:xfrm>
            <a:off x="5759450" y="2962275"/>
            <a:ext cx="209550" cy="209550"/>
          </a:xfrm>
          <a:prstGeom prst="ellipse">
            <a:avLst/>
          </a:prstGeom>
          <a:solidFill>
            <a:srgbClr val="F7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80" name="Oval 112"/>
          <p:cNvSpPr>
            <a:spLocks noChangeArrowheads="1"/>
          </p:cNvSpPr>
          <p:nvPr/>
        </p:nvSpPr>
        <p:spPr bwMode="auto">
          <a:xfrm>
            <a:off x="5762625" y="2965450"/>
            <a:ext cx="200025" cy="200025"/>
          </a:xfrm>
          <a:prstGeom prst="ellipse">
            <a:avLst/>
          </a:prstGeom>
          <a:solidFill>
            <a:srgbClr val="FB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81" name="Oval 113"/>
          <p:cNvSpPr>
            <a:spLocks noChangeArrowheads="1"/>
          </p:cNvSpPr>
          <p:nvPr/>
        </p:nvSpPr>
        <p:spPr bwMode="auto">
          <a:xfrm>
            <a:off x="5765800" y="2968625"/>
            <a:ext cx="192088" cy="19208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82" name="Oval 114"/>
          <p:cNvSpPr>
            <a:spLocks noChangeArrowheads="1"/>
          </p:cNvSpPr>
          <p:nvPr/>
        </p:nvSpPr>
        <p:spPr bwMode="auto">
          <a:xfrm>
            <a:off x="5767388" y="2971800"/>
            <a:ext cx="184150" cy="182563"/>
          </a:xfrm>
          <a:prstGeom prst="ellipse">
            <a:avLst/>
          </a:prstGeom>
          <a:solidFill>
            <a:srgbClr val="FF9B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83" name="Oval 115"/>
          <p:cNvSpPr>
            <a:spLocks noChangeArrowheads="1"/>
          </p:cNvSpPr>
          <p:nvPr/>
        </p:nvSpPr>
        <p:spPr bwMode="auto">
          <a:xfrm>
            <a:off x="5770563" y="2973388"/>
            <a:ext cx="174625" cy="176212"/>
          </a:xfrm>
          <a:prstGeom prst="ellipse">
            <a:avLst/>
          </a:prstGeom>
          <a:solidFill>
            <a:srgbClr val="FF9C0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84" name="Oval 116"/>
          <p:cNvSpPr>
            <a:spLocks noChangeArrowheads="1"/>
          </p:cNvSpPr>
          <p:nvPr/>
        </p:nvSpPr>
        <p:spPr bwMode="auto">
          <a:xfrm>
            <a:off x="5773738" y="2976563"/>
            <a:ext cx="166687" cy="166687"/>
          </a:xfrm>
          <a:prstGeom prst="ellipse">
            <a:avLst/>
          </a:prstGeom>
          <a:solidFill>
            <a:srgbClr val="FF9E0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85" name="Oval 117"/>
          <p:cNvSpPr>
            <a:spLocks noChangeArrowheads="1"/>
          </p:cNvSpPr>
          <p:nvPr/>
        </p:nvSpPr>
        <p:spPr bwMode="auto">
          <a:xfrm>
            <a:off x="5776913" y="2979738"/>
            <a:ext cx="157162" cy="157162"/>
          </a:xfrm>
          <a:prstGeom prst="ellipse">
            <a:avLst/>
          </a:prstGeom>
          <a:solidFill>
            <a:srgbClr val="FF9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86" name="Oval 118"/>
          <p:cNvSpPr>
            <a:spLocks noChangeArrowheads="1"/>
          </p:cNvSpPr>
          <p:nvPr/>
        </p:nvSpPr>
        <p:spPr bwMode="auto">
          <a:xfrm>
            <a:off x="5780088" y="2982913"/>
            <a:ext cx="147637" cy="149225"/>
          </a:xfrm>
          <a:prstGeom prst="ellipse">
            <a:avLst/>
          </a:prstGeom>
          <a:solidFill>
            <a:srgbClr val="FFA1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87" name="Oval 119"/>
          <p:cNvSpPr>
            <a:spLocks noChangeArrowheads="1"/>
          </p:cNvSpPr>
          <p:nvPr/>
        </p:nvSpPr>
        <p:spPr bwMode="auto">
          <a:xfrm>
            <a:off x="5783263" y="2986088"/>
            <a:ext cx="139700" cy="139700"/>
          </a:xfrm>
          <a:prstGeom prst="ellipse">
            <a:avLst/>
          </a:prstGeom>
          <a:solidFill>
            <a:srgbClr val="FFA2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88" name="Oval 120"/>
          <p:cNvSpPr>
            <a:spLocks noChangeArrowheads="1"/>
          </p:cNvSpPr>
          <p:nvPr/>
        </p:nvSpPr>
        <p:spPr bwMode="auto">
          <a:xfrm>
            <a:off x="5784850" y="2987675"/>
            <a:ext cx="131763" cy="131763"/>
          </a:xfrm>
          <a:prstGeom prst="ellipse">
            <a:avLst/>
          </a:prstGeom>
          <a:solidFill>
            <a:srgbClr val="FFA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89" name="Oval 121"/>
          <p:cNvSpPr>
            <a:spLocks noChangeArrowheads="1"/>
          </p:cNvSpPr>
          <p:nvPr/>
        </p:nvSpPr>
        <p:spPr bwMode="auto">
          <a:xfrm>
            <a:off x="5788025" y="2990850"/>
            <a:ext cx="123825" cy="123825"/>
          </a:xfrm>
          <a:prstGeom prst="ellipse">
            <a:avLst/>
          </a:prstGeom>
          <a:solidFill>
            <a:srgbClr val="FFA5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90" name="Oval 122"/>
          <p:cNvSpPr>
            <a:spLocks noChangeArrowheads="1"/>
          </p:cNvSpPr>
          <p:nvPr/>
        </p:nvSpPr>
        <p:spPr bwMode="auto">
          <a:xfrm>
            <a:off x="5791200" y="2994025"/>
            <a:ext cx="114300" cy="114300"/>
          </a:xfrm>
          <a:prstGeom prst="ellipse">
            <a:avLst/>
          </a:prstGeom>
          <a:solidFill>
            <a:srgbClr val="FFA72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91" name="Oval 123"/>
          <p:cNvSpPr>
            <a:spLocks noChangeArrowheads="1"/>
          </p:cNvSpPr>
          <p:nvPr/>
        </p:nvSpPr>
        <p:spPr bwMode="auto">
          <a:xfrm>
            <a:off x="5794375" y="2997200"/>
            <a:ext cx="104775" cy="106363"/>
          </a:xfrm>
          <a:prstGeom prst="ellipse">
            <a:avLst/>
          </a:prstGeom>
          <a:solidFill>
            <a:srgbClr val="FFA8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92" name="Oval 124"/>
          <p:cNvSpPr>
            <a:spLocks noChangeArrowheads="1"/>
          </p:cNvSpPr>
          <p:nvPr/>
        </p:nvSpPr>
        <p:spPr bwMode="auto">
          <a:xfrm>
            <a:off x="5797550" y="3000375"/>
            <a:ext cx="96838" cy="96838"/>
          </a:xfrm>
          <a:prstGeom prst="ellipse">
            <a:avLst/>
          </a:prstGeom>
          <a:solidFill>
            <a:srgbClr val="FFAA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93" name="Oval 125"/>
          <p:cNvSpPr>
            <a:spLocks noChangeArrowheads="1"/>
          </p:cNvSpPr>
          <p:nvPr/>
        </p:nvSpPr>
        <p:spPr bwMode="auto">
          <a:xfrm>
            <a:off x="5799138" y="3003550"/>
            <a:ext cx="88900" cy="87313"/>
          </a:xfrm>
          <a:prstGeom prst="ellipse">
            <a:avLst/>
          </a:prstGeom>
          <a:solidFill>
            <a:srgbClr val="FFAB2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94" name="Oval 126"/>
          <p:cNvSpPr>
            <a:spLocks noChangeArrowheads="1"/>
          </p:cNvSpPr>
          <p:nvPr/>
        </p:nvSpPr>
        <p:spPr bwMode="auto">
          <a:xfrm>
            <a:off x="5802313" y="3005138"/>
            <a:ext cx="80962" cy="80962"/>
          </a:xfrm>
          <a:prstGeom prst="ellipse">
            <a:avLst/>
          </a:prstGeom>
          <a:solidFill>
            <a:srgbClr val="FFAD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95" name="Oval 127"/>
          <p:cNvSpPr>
            <a:spLocks noChangeArrowheads="1"/>
          </p:cNvSpPr>
          <p:nvPr/>
        </p:nvSpPr>
        <p:spPr bwMode="auto">
          <a:xfrm>
            <a:off x="5805488" y="3008313"/>
            <a:ext cx="71437" cy="71437"/>
          </a:xfrm>
          <a:prstGeom prst="ellipse">
            <a:avLst/>
          </a:prstGeom>
          <a:solidFill>
            <a:srgbClr val="FFAE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96" name="Oval 128"/>
          <p:cNvSpPr>
            <a:spLocks noChangeArrowheads="1"/>
          </p:cNvSpPr>
          <p:nvPr/>
        </p:nvSpPr>
        <p:spPr bwMode="auto">
          <a:xfrm>
            <a:off x="5808663" y="3011488"/>
            <a:ext cx="61912" cy="63500"/>
          </a:xfrm>
          <a:prstGeom prst="ellipse">
            <a:avLst/>
          </a:prstGeom>
          <a:solidFill>
            <a:srgbClr val="FFB0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97" name="Oval 129"/>
          <p:cNvSpPr>
            <a:spLocks noChangeArrowheads="1"/>
          </p:cNvSpPr>
          <p:nvPr/>
        </p:nvSpPr>
        <p:spPr bwMode="auto">
          <a:xfrm>
            <a:off x="5811838" y="3014663"/>
            <a:ext cx="53975" cy="53975"/>
          </a:xfrm>
          <a:prstGeom prst="ellipse">
            <a:avLst/>
          </a:prstGeom>
          <a:solidFill>
            <a:srgbClr val="FFB2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98" name="Oval 130"/>
          <p:cNvSpPr>
            <a:spLocks noChangeArrowheads="1"/>
          </p:cNvSpPr>
          <p:nvPr/>
        </p:nvSpPr>
        <p:spPr bwMode="auto">
          <a:xfrm>
            <a:off x="5813425" y="3017838"/>
            <a:ext cx="46038" cy="44450"/>
          </a:xfrm>
          <a:prstGeom prst="ellipse">
            <a:avLst/>
          </a:prstGeom>
          <a:solidFill>
            <a:srgbClr val="FFB3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99" name="Oval 131"/>
          <p:cNvSpPr>
            <a:spLocks noChangeArrowheads="1"/>
          </p:cNvSpPr>
          <p:nvPr/>
        </p:nvSpPr>
        <p:spPr bwMode="auto">
          <a:xfrm>
            <a:off x="5816600" y="3019425"/>
            <a:ext cx="38100" cy="38100"/>
          </a:xfrm>
          <a:prstGeom prst="ellipse">
            <a:avLst/>
          </a:prstGeom>
          <a:solidFill>
            <a:srgbClr val="FFB5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00" name="Oval 132"/>
          <p:cNvSpPr>
            <a:spLocks noChangeArrowheads="1"/>
          </p:cNvSpPr>
          <p:nvPr/>
        </p:nvSpPr>
        <p:spPr bwMode="auto">
          <a:xfrm>
            <a:off x="5819775" y="3022600"/>
            <a:ext cx="28575" cy="28575"/>
          </a:xfrm>
          <a:prstGeom prst="ellipse">
            <a:avLst/>
          </a:prstGeom>
          <a:solidFill>
            <a:srgbClr val="FFB6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01" name="Oval 133"/>
          <p:cNvSpPr>
            <a:spLocks noChangeArrowheads="1"/>
          </p:cNvSpPr>
          <p:nvPr/>
        </p:nvSpPr>
        <p:spPr bwMode="auto">
          <a:xfrm>
            <a:off x="5822950" y="3025775"/>
            <a:ext cx="19050" cy="20638"/>
          </a:xfrm>
          <a:prstGeom prst="ellipse">
            <a:avLst/>
          </a:prstGeom>
          <a:solidFill>
            <a:srgbClr val="FFB8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02" name="Oval 134"/>
          <p:cNvSpPr>
            <a:spLocks noChangeArrowheads="1"/>
          </p:cNvSpPr>
          <p:nvPr/>
        </p:nvSpPr>
        <p:spPr bwMode="auto">
          <a:xfrm>
            <a:off x="5826125" y="3028950"/>
            <a:ext cx="11113" cy="11113"/>
          </a:xfrm>
          <a:prstGeom prst="ellipse">
            <a:avLst/>
          </a:prstGeom>
          <a:solidFill>
            <a:srgbClr val="FFB9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03" name="Oval 135"/>
          <p:cNvSpPr>
            <a:spLocks noChangeArrowheads="1"/>
          </p:cNvSpPr>
          <p:nvPr/>
        </p:nvSpPr>
        <p:spPr bwMode="auto">
          <a:xfrm>
            <a:off x="5702300" y="2905125"/>
            <a:ext cx="381000" cy="381000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04" name="Oval 136"/>
          <p:cNvSpPr>
            <a:spLocks noChangeArrowheads="1"/>
          </p:cNvSpPr>
          <p:nvPr/>
        </p:nvSpPr>
        <p:spPr bwMode="auto">
          <a:xfrm>
            <a:off x="7694613" y="2905125"/>
            <a:ext cx="381000" cy="381000"/>
          </a:xfrm>
          <a:prstGeom prst="ellipse">
            <a:avLst/>
          </a:prstGeom>
          <a:solidFill>
            <a:srgbClr val="AB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05" name="Oval 137"/>
          <p:cNvSpPr>
            <a:spLocks noChangeArrowheads="1"/>
          </p:cNvSpPr>
          <p:nvPr/>
        </p:nvSpPr>
        <p:spPr bwMode="auto">
          <a:xfrm>
            <a:off x="7697788" y="2908300"/>
            <a:ext cx="371475" cy="371475"/>
          </a:xfrm>
          <a:prstGeom prst="ellipse">
            <a:avLst/>
          </a:prstGeom>
          <a:solidFill>
            <a:srgbClr val="AE6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06" name="Oval 138"/>
          <p:cNvSpPr>
            <a:spLocks noChangeArrowheads="1"/>
          </p:cNvSpPr>
          <p:nvPr/>
        </p:nvSpPr>
        <p:spPr bwMode="auto">
          <a:xfrm>
            <a:off x="7700963" y="2911475"/>
            <a:ext cx="363537" cy="363538"/>
          </a:xfrm>
          <a:prstGeom prst="ellipse">
            <a:avLst/>
          </a:prstGeom>
          <a:solidFill>
            <a:srgbClr val="B26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07" name="Oval 139"/>
          <p:cNvSpPr>
            <a:spLocks noChangeArrowheads="1"/>
          </p:cNvSpPr>
          <p:nvPr/>
        </p:nvSpPr>
        <p:spPr bwMode="auto">
          <a:xfrm>
            <a:off x="7704138" y="2914650"/>
            <a:ext cx="354012" cy="354013"/>
          </a:xfrm>
          <a:prstGeom prst="ellipse">
            <a:avLst/>
          </a:prstGeom>
          <a:solidFill>
            <a:srgbClr val="B66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08" name="Oval 140"/>
          <p:cNvSpPr>
            <a:spLocks noChangeArrowheads="1"/>
          </p:cNvSpPr>
          <p:nvPr/>
        </p:nvSpPr>
        <p:spPr bwMode="auto">
          <a:xfrm>
            <a:off x="7705725" y="2916238"/>
            <a:ext cx="347663" cy="347662"/>
          </a:xfrm>
          <a:prstGeom prst="ellipse">
            <a:avLst/>
          </a:prstGeom>
          <a:solidFill>
            <a:srgbClr val="BA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09" name="Oval 141"/>
          <p:cNvSpPr>
            <a:spLocks noChangeArrowheads="1"/>
          </p:cNvSpPr>
          <p:nvPr/>
        </p:nvSpPr>
        <p:spPr bwMode="auto">
          <a:xfrm>
            <a:off x="7708900" y="2919413"/>
            <a:ext cx="338138" cy="338137"/>
          </a:xfrm>
          <a:prstGeom prst="ellipse">
            <a:avLst/>
          </a:prstGeom>
          <a:solidFill>
            <a:srgbClr val="BE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10" name="Oval 142"/>
          <p:cNvSpPr>
            <a:spLocks noChangeArrowheads="1"/>
          </p:cNvSpPr>
          <p:nvPr/>
        </p:nvSpPr>
        <p:spPr bwMode="auto">
          <a:xfrm>
            <a:off x="7712075" y="2922588"/>
            <a:ext cx="328613" cy="328612"/>
          </a:xfrm>
          <a:prstGeom prst="ellipse">
            <a:avLst/>
          </a:prstGeom>
          <a:solidFill>
            <a:srgbClr val="C27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11" name="Oval 143"/>
          <p:cNvSpPr>
            <a:spLocks noChangeArrowheads="1"/>
          </p:cNvSpPr>
          <p:nvPr/>
        </p:nvSpPr>
        <p:spPr bwMode="auto">
          <a:xfrm>
            <a:off x="7715250" y="2925763"/>
            <a:ext cx="320675" cy="320675"/>
          </a:xfrm>
          <a:prstGeom prst="ellipse">
            <a:avLst/>
          </a:prstGeom>
          <a:solidFill>
            <a:srgbClr val="C57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12" name="Oval 144"/>
          <p:cNvSpPr>
            <a:spLocks noChangeArrowheads="1"/>
          </p:cNvSpPr>
          <p:nvPr/>
        </p:nvSpPr>
        <p:spPr bwMode="auto">
          <a:xfrm>
            <a:off x="7718425" y="2928938"/>
            <a:ext cx="311150" cy="311150"/>
          </a:xfrm>
          <a:prstGeom prst="ellipse">
            <a:avLst/>
          </a:prstGeom>
          <a:solidFill>
            <a:srgbClr val="C97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13" name="Oval 145"/>
          <p:cNvSpPr>
            <a:spLocks noChangeArrowheads="1"/>
          </p:cNvSpPr>
          <p:nvPr/>
        </p:nvSpPr>
        <p:spPr bwMode="auto">
          <a:xfrm>
            <a:off x="7720013" y="2930525"/>
            <a:ext cx="304800" cy="304800"/>
          </a:xfrm>
          <a:prstGeom prst="ellipse">
            <a:avLst/>
          </a:prstGeom>
          <a:solidFill>
            <a:srgbClr val="CD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14" name="Oval 146"/>
          <p:cNvSpPr>
            <a:spLocks noChangeArrowheads="1"/>
          </p:cNvSpPr>
          <p:nvPr/>
        </p:nvSpPr>
        <p:spPr bwMode="auto">
          <a:xfrm>
            <a:off x="7723188" y="2933700"/>
            <a:ext cx="295275" cy="295275"/>
          </a:xfrm>
          <a:prstGeom prst="ellipse">
            <a:avLst/>
          </a:prstGeom>
          <a:solidFill>
            <a:srgbClr val="D17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15" name="Oval 147"/>
          <p:cNvSpPr>
            <a:spLocks noChangeArrowheads="1"/>
          </p:cNvSpPr>
          <p:nvPr/>
        </p:nvSpPr>
        <p:spPr bwMode="auto">
          <a:xfrm>
            <a:off x="7726363" y="2936875"/>
            <a:ext cx="285750" cy="285750"/>
          </a:xfrm>
          <a:prstGeom prst="ellipse">
            <a:avLst/>
          </a:prstGeom>
          <a:solidFill>
            <a:srgbClr val="D5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16" name="Oval 148"/>
          <p:cNvSpPr>
            <a:spLocks noChangeArrowheads="1"/>
          </p:cNvSpPr>
          <p:nvPr/>
        </p:nvSpPr>
        <p:spPr bwMode="auto">
          <a:xfrm>
            <a:off x="7729538" y="2940050"/>
            <a:ext cx="277812" cy="277813"/>
          </a:xfrm>
          <a:prstGeom prst="ellipse">
            <a:avLst/>
          </a:prstGeom>
          <a:solidFill>
            <a:srgbClr val="D98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17" name="Oval 149"/>
          <p:cNvSpPr>
            <a:spLocks noChangeArrowheads="1"/>
          </p:cNvSpPr>
          <p:nvPr/>
        </p:nvSpPr>
        <p:spPr bwMode="auto">
          <a:xfrm>
            <a:off x="7732713" y="2943225"/>
            <a:ext cx="268287" cy="268288"/>
          </a:xfrm>
          <a:prstGeom prst="ellipse">
            <a:avLst/>
          </a:prstGeom>
          <a:solidFill>
            <a:srgbClr val="DC8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18" name="Oval 150"/>
          <p:cNvSpPr>
            <a:spLocks noChangeArrowheads="1"/>
          </p:cNvSpPr>
          <p:nvPr/>
        </p:nvSpPr>
        <p:spPr bwMode="auto">
          <a:xfrm>
            <a:off x="7734300" y="2944813"/>
            <a:ext cx="261938" cy="261937"/>
          </a:xfrm>
          <a:prstGeom prst="ellipse">
            <a:avLst/>
          </a:prstGeom>
          <a:solidFill>
            <a:srgbClr val="E08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19" name="Oval 151"/>
          <p:cNvSpPr>
            <a:spLocks noChangeArrowheads="1"/>
          </p:cNvSpPr>
          <p:nvPr/>
        </p:nvSpPr>
        <p:spPr bwMode="auto">
          <a:xfrm>
            <a:off x="7737475" y="2947988"/>
            <a:ext cx="252413" cy="252412"/>
          </a:xfrm>
          <a:prstGeom prst="ellipse">
            <a:avLst/>
          </a:prstGeom>
          <a:solidFill>
            <a:srgbClr val="E48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20" name="Oval 152"/>
          <p:cNvSpPr>
            <a:spLocks noChangeArrowheads="1"/>
          </p:cNvSpPr>
          <p:nvPr/>
        </p:nvSpPr>
        <p:spPr bwMode="auto">
          <a:xfrm>
            <a:off x="7740650" y="2951163"/>
            <a:ext cx="242888" cy="242887"/>
          </a:xfrm>
          <a:prstGeom prst="ellipse">
            <a:avLst/>
          </a:prstGeom>
          <a:solidFill>
            <a:srgbClr val="E8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21" name="Oval 153"/>
          <p:cNvSpPr>
            <a:spLocks noChangeArrowheads="1"/>
          </p:cNvSpPr>
          <p:nvPr/>
        </p:nvSpPr>
        <p:spPr bwMode="auto">
          <a:xfrm>
            <a:off x="7743825" y="2954338"/>
            <a:ext cx="234950" cy="234950"/>
          </a:xfrm>
          <a:prstGeom prst="ellipse">
            <a:avLst/>
          </a:prstGeom>
          <a:solidFill>
            <a:srgbClr val="EC8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22" name="Oval 154"/>
          <p:cNvSpPr>
            <a:spLocks noChangeArrowheads="1"/>
          </p:cNvSpPr>
          <p:nvPr/>
        </p:nvSpPr>
        <p:spPr bwMode="auto">
          <a:xfrm>
            <a:off x="7747000" y="2957513"/>
            <a:ext cx="225425" cy="225425"/>
          </a:xfrm>
          <a:prstGeom prst="ellipse">
            <a:avLst/>
          </a:prstGeom>
          <a:solidFill>
            <a:srgbClr val="F09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23" name="Oval 155"/>
          <p:cNvSpPr>
            <a:spLocks noChangeArrowheads="1"/>
          </p:cNvSpPr>
          <p:nvPr/>
        </p:nvSpPr>
        <p:spPr bwMode="auto">
          <a:xfrm>
            <a:off x="7748588" y="2959100"/>
            <a:ext cx="217487" cy="219075"/>
          </a:xfrm>
          <a:prstGeom prst="ellipse">
            <a:avLst/>
          </a:prstGeom>
          <a:solidFill>
            <a:srgbClr val="F39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24" name="Oval 156"/>
          <p:cNvSpPr>
            <a:spLocks noChangeArrowheads="1"/>
          </p:cNvSpPr>
          <p:nvPr/>
        </p:nvSpPr>
        <p:spPr bwMode="auto">
          <a:xfrm>
            <a:off x="7751763" y="2962275"/>
            <a:ext cx="209550" cy="209550"/>
          </a:xfrm>
          <a:prstGeom prst="ellipse">
            <a:avLst/>
          </a:prstGeom>
          <a:solidFill>
            <a:srgbClr val="F7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25" name="Oval 157"/>
          <p:cNvSpPr>
            <a:spLocks noChangeArrowheads="1"/>
          </p:cNvSpPr>
          <p:nvPr/>
        </p:nvSpPr>
        <p:spPr bwMode="auto">
          <a:xfrm>
            <a:off x="7754938" y="2965450"/>
            <a:ext cx="200025" cy="200025"/>
          </a:xfrm>
          <a:prstGeom prst="ellipse">
            <a:avLst/>
          </a:prstGeom>
          <a:solidFill>
            <a:srgbClr val="FB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26" name="Oval 158"/>
          <p:cNvSpPr>
            <a:spLocks noChangeArrowheads="1"/>
          </p:cNvSpPr>
          <p:nvPr/>
        </p:nvSpPr>
        <p:spPr bwMode="auto">
          <a:xfrm>
            <a:off x="7758113" y="2968625"/>
            <a:ext cx="192087" cy="19208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27" name="Oval 159"/>
          <p:cNvSpPr>
            <a:spLocks noChangeArrowheads="1"/>
          </p:cNvSpPr>
          <p:nvPr/>
        </p:nvSpPr>
        <p:spPr bwMode="auto">
          <a:xfrm>
            <a:off x="7761288" y="2971800"/>
            <a:ext cx="182562" cy="182563"/>
          </a:xfrm>
          <a:prstGeom prst="ellipse">
            <a:avLst/>
          </a:prstGeom>
          <a:solidFill>
            <a:srgbClr val="FF9B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28" name="Oval 160"/>
          <p:cNvSpPr>
            <a:spLocks noChangeArrowheads="1"/>
          </p:cNvSpPr>
          <p:nvPr/>
        </p:nvSpPr>
        <p:spPr bwMode="auto">
          <a:xfrm>
            <a:off x="7762875" y="2973388"/>
            <a:ext cx="174625" cy="176212"/>
          </a:xfrm>
          <a:prstGeom prst="ellipse">
            <a:avLst/>
          </a:prstGeom>
          <a:solidFill>
            <a:srgbClr val="FF9C0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29" name="Oval 161"/>
          <p:cNvSpPr>
            <a:spLocks noChangeArrowheads="1"/>
          </p:cNvSpPr>
          <p:nvPr/>
        </p:nvSpPr>
        <p:spPr bwMode="auto">
          <a:xfrm>
            <a:off x="7766050" y="2976563"/>
            <a:ext cx="166688" cy="166687"/>
          </a:xfrm>
          <a:prstGeom prst="ellipse">
            <a:avLst/>
          </a:prstGeom>
          <a:solidFill>
            <a:srgbClr val="FF9E0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30" name="Oval 162"/>
          <p:cNvSpPr>
            <a:spLocks noChangeArrowheads="1"/>
          </p:cNvSpPr>
          <p:nvPr/>
        </p:nvSpPr>
        <p:spPr bwMode="auto">
          <a:xfrm>
            <a:off x="7769225" y="2979738"/>
            <a:ext cx="157163" cy="157162"/>
          </a:xfrm>
          <a:prstGeom prst="ellipse">
            <a:avLst/>
          </a:prstGeom>
          <a:solidFill>
            <a:srgbClr val="FF9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31" name="Oval 163"/>
          <p:cNvSpPr>
            <a:spLocks noChangeArrowheads="1"/>
          </p:cNvSpPr>
          <p:nvPr/>
        </p:nvSpPr>
        <p:spPr bwMode="auto">
          <a:xfrm>
            <a:off x="7772400" y="2982913"/>
            <a:ext cx="149225" cy="149225"/>
          </a:xfrm>
          <a:prstGeom prst="ellipse">
            <a:avLst/>
          </a:prstGeom>
          <a:solidFill>
            <a:srgbClr val="FFA1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32" name="Oval 164"/>
          <p:cNvSpPr>
            <a:spLocks noChangeArrowheads="1"/>
          </p:cNvSpPr>
          <p:nvPr/>
        </p:nvSpPr>
        <p:spPr bwMode="auto">
          <a:xfrm>
            <a:off x="7775575" y="2986088"/>
            <a:ext cx="139700" cy="139700"/>
          </a:xfrm>
          <a:prstGeom prst="ellipse">
            <a:avLst/>
          </a:prstGeom>
          <a:solidFill>
            <a:srgbClr val="FFA2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33" name="Oval 165"/>
          <p:cNvSpPr>
            <a:spLocks noChangeArrowheads="1"/>
          </p:cNvSpPr>
          <p:nvPr/>
        </p:nvSpPr>
        <p:spPr bwMode="auto">
          <a:xfrm>
            <a:off x="7777163" y="2987675"/>
            <a:ext cx="131762" cy="131763"/>
          </a:xfrm>
          <a:prstGeom prst="ellipse">
            <a:avLst/>
          </a:prstGeom>
          <a:solidFill>
            <a:srgbClr val="FFA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34" name="Oval 166"/>
          <p:cNvSpPr>
            <a:spLocks noChangeArrowheads="1"/>
          </p:cNvSpPr>
          <p:nvPr/>
        </p:nvSpPr>
        <p:spPr bwMode="auto">
          <a:xfrm>
            <a:off x="7780338" y="2990850"/>
            <a:ext cx="123825" cy="123825"/>
          </a:xfrm>
          <a:prstGeom prst="ellipse">
            <a:avLst/>
          </a:prstGeom>
          <a:solidFill>
            <a:srgbClr val="FFA5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35" name="Oval 167"/>
          <p:cNvSpPr>
            <a:spLocks noChangeArrowheads="1"/>
          </p:cNvSpPr>
          <p:nvPr/>
        </p:nvSpPr>
        <p:spPr bwMode="auto">
          <a:xfrm>
            <a:off x="7783513" y="2994025"/>
            <a:ext cx="114300" cy="114300"/>
          </a:xfrm>
          <a:prstGeom prst="ellipse">
            <a:avLst/>
          </a:prstGeom>
          <a:solidFill>
            <a:srgbClr val="FFA72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36" name="Oval 168"/>
          <p:cNvSpPr>
            <a:spLocks noChangeArrowheads="1"/>
          </p:cNvSpPr>
          <p:nvPr/>
        </p:nvSpPr>
        <p:spPr bwMode="auto">
          <a:xfrm>
            <a:off x="7786688" y="2997200"/>
            <a:ext cx="106362" cy="106363"/>
          </a:xfrm>
          <a:prstGeom prst="ellipse">
            <a:avLst/>
          </a:prstGeom>
          <a:solidFill>
            <a:srgbClr val="FFA8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37" name="Oval 169"/>
          <p:cNvSpPr>
            <a:spLocks noChangeArrowheads="1"/>
          </p:cNvSpPr>
          <p:nvPr/>
        </p:nvSpPr>
        <p:spPr bwMode="auto">
          <a:xfrm>
            <a:off x="7789863" y="3000375"/>
            <a:ext cx="96837" cy="96838"/>
          </a:xfrm>
          <a:prstGeom prst="ellipse">
            <a:avLst/>
          </a:prstGeom>
          <a:solidFill>
            <a:srgbClr val="FFAA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38" name="Oval 170"/>
          <p:cNvSpPr>
            <a:spLocks noChangeArrowheads="1"/>
          </p:cNvSpPr>
          <p:nvPr/>
        </p:nvSpPr>
        <p:spPr bwMode="auto">
          <a:xfrm>
            <a:off x="7791450" y="3003550"/>
            <a:ext cx="88900" cy="87313"/>
          </a:xfrm>
          <a:prstGeom prst="ellipse">
            <a:avLst/>
          </a:prstGeom>
          <a:solidFill>
            <a:srgbClr val="FFAB2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39" name="Oval 171"/>
          <p:cNvSpPr>
            <a:spLocks noChangeArrowheads="1"/>
          </p:cNvSpPr>
          <p:nvPr/>
        </p:nvSpPr>
        <p:spPr bwMode="auto">
          <a:xfrm>
            <a:off x="7794625" y="3005138"/>
            <a:ext cx="80963" cy="80962"/>
          </a:xfrm>
          <a:prstGeom prst="ellipse">
            <a:avLst/>
          </a:prstGeom>
          <a:solidFill>
            <a:srgbClr val="FFAD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40" name="Oval 172"/>
          <p:cNvSpPr>
            <a:spLocks noChangeArrowheads="1"/>
          </p:cNvSpPr>
          <p:nvPr/>
        </p:nvSpPr>
        <p:spPr bwMode="auto">
          <a:xfrm>
            <a:off x="7797800" y="3008313"/>
            <a:ext cx="71438" cy="71437"/>
          </a:xfrm>
          <a:prstGeom prst="ellipse">
            <a:avLst/>
          </a:prstGeom>
          <a:solidFill>
            <a:srgbClr val="FFAE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41" name="Oval 173"/>
          <p:cNvSpPr>
            <a:spLocks noChangeArrowheads="1"/>
          </p:cNvSpPr>
          <p:nvPr/>
        </p:nvSpPr>
        <p:spPr bwMode="auto">
          <a:xfrm>
            <a:off x="7800975" y="3011488"/>
            <a:ext cx="63500" cy="63500"/>
          </a:xfrm>
          <a:prstGeom prst="ellipse">
            <a:avLst/>
          </a:prstGeom>
          <a:solidFill>
            <a:srgbClr val="FFB0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42" name="Oval 174"/>
          <p:cNvSpPr>
            <a:spLocks noChangeArrowheads="1"/>
          </p:cNvSpPr>
          <p:nvPr/>
        </p:nvSpPr>
        <p:spPr bwMode="auto">
          <a:xfrm>
            <a:off x="7804150" y="3014663"/>
            <a:ext cx="53975" cy="53975"/>
          </a:xfrm>
          <a:prstGeom prst="ellipse">
            <a:avLst/>
          </a:prstGeom>
          <a:solidFill>
            <a:srgbClr val="FFB2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43" name="Oval 175"/>
          <p:cNvSpPr>
            <a:spLocks noChangeArrowheads="1"/>
          </p:cNvSpPr>
          <p:nvPr/>
        </p:nvSpPr>
        <p:spPr bwMode="auto">
          <a:xfrm>
            <a:off x="7807325" y="3017838"/>
            <a:ext cx="44450" cy="44450"/>
          </a:xfrm>
          <a:prstGeom prst="ellipse">
            <a:avLst/>
          </a:prstGeom>
          <a:solidFill>
            <a:srgbClr val="FFB3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44" name="Oval 176"/>
          <p:cNvSpPr>
            <a:spLocks noChangeArrowheads="1"/>
          </p:cNvSpPr>
          <p:nvPr/>
        </p:nvSpPr>
        <p:spPr bwMode="auto">
          <a:xfrm>
            <a:off x="7808913" y="3019425"/>
            <a:ext cx="38100" cy="38100"/>
          </a:xfrm>
          <a:prstGeom prst="ellipse">
            <a:avLst/>
          </a:prstGeom>
          <a:solidFill>
            <a:srgbClr val="FFB5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45" name="Oval 177"/>
          <p:cNvSpPr>
            <a:spLocks noChangeArrowheads="1"/>
          </p:cNvSpPr>
          <p:nvPr/>
        </p:nvSpPr>
        <p:spPr bwMode="auto">
          <a:xfrm>
            <a:off x="7812088" y="3022600"/>
            <a:ext cx="28575" cy="28575"/>
          </a:xfrm>
          <a:prstGeom prst="ellipse">
            <a:avLst/>
          </a:prstGeom>
          <a:solidFill>
            <a:srgbClr val="FFB6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46" name="Oval 178"/>
          <p:cNvSpPr>
            <a:spLocks noChangeArrowheads="1"/>
          </p:cNvSpPr>
          <p:nvPr/>
        </p:nvSpPr>
        <p:spPr bwMode="auto">
          <a:xfrm>
            <a:off x="7815263" y="3025775"/>
            <a:ext cx="20637" cy="20638"/>
          </a:xfrm>
          <a:prstGeom prst="ellipse">
            <a:avLst/>
          </a:prstGeom>
          <a:solidFill>
            <a:srgbClr val="FFB8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47" name="Oval 179"/>
          <p:cNvSpPr>
            <a:spLocks noChangeArrowheads="1"/>
          </p:cNvSpPr>
          <p:nvPr/>
        </p:nvSpPr>
        <p:spPr bwMode="auto">
          <a:xfrm>
            <a:off x="7818438" y="3028950"/>
            <a:ext cx="11112" cy="11113"/>
          </a:xfrm>
          <a:prstGeom prst="ellipse">
            <a:avLst/>
          </a:prstGeom>
          <a:solidFill>
            <a:srgbClr val="FFB9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48" name="Oval 180"/>
          <p:cNvSpPr>
            <a:spLocks noChangeArrowheads="1"/>
          </p:cNvSpPr>
          <p:nvPr/>
        </p:nvSpPr>
        <p:spPr bwMode="auto">
          <a:xfrm>
            <a:off x="7694613" y="2905125"/>
            <a:ext cx="381000" cy="381000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49" name="Oval 181"/>
          <p:cNvSpPr>
            <a:spLocks noChangeArrowheads="1"/>
          </p:cNvSpPr>
          <p:nvPr/>
        </p:nvSpPr>
        <p:spPr bwMode="auto">
          <a:xfrm>
            <a:off x="5375275" y="3060700"/>
            <a:ext cx="381000" cy="381000"/>
          </a:xfrm>
          <a:prstGeom prst="ellipse">
            <a:avLst/>
          </a:prstGeom>
          <a:solidFill>
            <a:srgbClr val="AB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50" name="Oval 182"/>
          <p:cNvSpPr>
            <a:spLocks noChangeArrowheads="1"/>
          </p:cNvSpPr>
          <p:nvPr/>
        </p:nvSpPr>
        <p:spPr bwMode="auto">
          <a:xfrm>
            <a:off x="5378450" y="3062288"/>
            <a:ext cx="373063" cy="373062"/>
          </a:xfrm>
          <a:prstGeom prst="ellipse">
            <a:avLst/>
          </a:prstGeom>
          <a:solidFill>
            <a:srgbClr val="AE6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51" name="Oval 183"/>
          <p:cNvSpPr>
            <a:spLocks noChangeArrowheads="1"/>
          </p:cNvSpPr>
          <p:nvPr/>
        </p:nvSpPr>
        <p:spPr bwMode="auto">
          <a:xfrm>
            <a:off x="5381625" y="3065463"/>
            <a:ext cx="363538" cy="363537"/>
          </a:xfrm>
          <a:prstGeom prst="ellipse">
            <a:avLst/>
          </a:prstGeom>
          <a:solidFill>
            <a:srgbClr val="B26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52" name="Oval 184"/>
          <p:cNvSpPr>
            <a:spLocks noChangeArrowheads="1"/>
          </p:cNvSpPr>
          <p:nvPr/>
        </p:nvSpPr>
        <p:spPr bwMode="auto">
          <a:xfrm>
            <a:off x="5384800" y="3068638"/>
            <a:ext cx="354013" cy="355600"/>
          </a:xfrm>
          <a:prstGeom prst="ellipse">
            <a:avLst/>
          </a:prstGeom>
          <a:solidFill>
            <a:srgbClr val="B66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53" name="Oval 185"/>
          <p:cNvSpPr>
            <a:spLocks noChangeArrowheads="1"/>
          </p:cNvSpPr>
          <p:nvPr/>
        </p:nvSpPr>
        <p:spPr bwMode="auto">
          <a:xfrm>
            <a:off x="5387975" y="3071813"/>
            <a:ext cx="346075" cy="346075"/>
          </a:xfrm>
          <a:prstGeom prst="ellipse">
            <a:avLst/>
          </a:prstGeom>
          <a:solidFill>
            <a:srgbClr val="BA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54" name="Oval 186"/>
          <p:cNvSpPr>
            <a:spLocks noChangeArrowheads="1"/>
          </p:cNvSpPr>
          <p:nvPr/>
        </p:nvSpPr>
        <p:spPr bwMode="auto">
          <a:xfrm>
            <a:off x="5389563" y="3074988"/>
            <a:ext cx="338137" cy="336550"/>
          </a:xfrm>
          <a:prstGeom prst="ellipse">
            <a:avLst/>
          </a:prstGeom>
          <a:solidFill>
            <a:srgbClr val="BE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55" name="Oval 187"/>
          <p:cNvSpPr>
            <a:spLocks noChangeArrowheads="1"/>
          </p:cNvSpPr>
          <p:nvPr/>
        </p:nvSpPr>
        <p:spPr bwMode="auto">
          <a:xfrm>
            <a:off x="5392738" y="3076575"/>
            <a:ext cx="330200" cy="330200"/>
          </a:xfrm>
          <a:prstGeom prst="ellipse">
            <a:avLst/>
          </a:prstGeom>
          <a:solidFill>
            <a:srgbClr val="C27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56" name="Oval 188"/>
          <p:cNvSpPr>
            <a:spLocks noChangeArrowheads="1"/>
          </p:cNvSpPr>
          <p:nvPr/>
        </p:nvSpPr>
        <p:spPr bwMode="auto">
          <a:xfrm>
            <a:off x="5395913" y="3079750"/>
            <a:ext cx="320675" cy="320675"/>
          </a:xfrm>
          <a:prstGeom prst="ellipse">
            <a:avLst/>
          </a:prstGeom>
          <a:solidFill>
            <a:srgbClr val="C57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57" name="Oval 189"/>
          <p:cNvSpPr>
            <a:spLocks noChangeArrowheads="1"/>
          </p:cNvSpPr>
          <p:nvPr/>
        </p:nvSpPr>
        <p:spPr bwMode="auto">
          <a:xfrm>
            <a:off x="5399088" y="3082925"/>
            <a:ext cx="311150" cy="312738"/>
          </a:xfrm>
          <a:prstGeom prst="ellipse">
            <a:avLst/>
          </a:prstGeom>
          <a:solidFill>
            <a:srgbClr val="C97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58" name="Oval 190"/>
          <p:cNvSpPr>
            <a:spLocks noChangeArrowheads="1"/>
          </p:cNvSpPr>
          <p:nvPr/>
        </p:nvSpPr>
        <p:spPr bwMode="auto">
          <a:xfrm>
            <a:off x="5402263" y="3086100"/>
            <a:ext cx="303212" cy="303213"/>
          </a:xfrm>
          <a:prstGeom prst="ellipse">
            <a:avLst/>
          </a:prstGeom>
          <a:solidFill>
            <a:srgbClr val="CD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59" name="Oval 191"/>
          <p:cNvSpPr>
            <a:spLocks noChangeArrowheads="1"/>
          </p:cNvSpPr>
          <p:nvPr/>
        </p:nvSpPr>
        <p:spPr bwMode="auto">
          <a:xfrm>
            <a:off x="5403850" y="3089275"/>
            <a:ext cx="295275" cy="293688"/>
          </a:xfrm>
          <a:prstGeom prst="ellipse">
            <a:avLst/>
          </a:prstGeom>
          <a:solidFill>
            <a:srgbClr val="D17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60" name="Oval 192"/>
          <p:cNvSpPr>
            <a:spLocks noChangeArrowheads="1"/>
          </p:cNvSpPr>
          <p:nvPr/>
        </p:nvSpPr>
        <p:spPr bwMode="auto">
          <a:xfrm>
            <a:off x="5407025" y="3090863"/>
            <a:ext cx="287338" cy="287337"/>
          </a:xfrm>
          <a:prstGeom prst="ellipse">
            <a:avLst/>
          </a:prstGeom>
          <a:solidFill>
            <a:srgbClr val="D5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61" name="Oval 193"/>
          <p:cNvSpPr>
            <a:spLocks noChangeArrowheads="1"/>
          </p:cNvSpPr>
          <p:nvPr/>
        </p:nvSpPr>
        <p:spPr bwMode="auto">
          <a:xfrm>
            <a:off x="5410200" y="3094038"/>
            <a:ext cx="277813" cy="277812"/>
          </a:xfrm>
          <a:prstGeom prst="ellipse">
            <a:avLst/>
          </a:prstGeom>
          <a:solidFill>
            <a:srgbClr val="D98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62" name="Oval 194"/>
          <p:cNvSpPr>
            <a:spLocks noChangeArrowheads="1"/>
          </p:cNvSpPr>
          <p:nvPr/>
        </p:nvSpPr>
        <p:spPr bwMode="auto">
          <a:xfrm>
            <a:off x="5413375" y="3097213"/>
            <a:ext cx="268288" cy="269875"/>
          </a:xfrm>
          <a:prstGeom prst="ellipse">
            <a:avLst/>
          </a:prstGeom>
          <a:solidFill>
            <a:srgbClr val="DC8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63" name="Oval 195"/>
          <p:cNvSpPr>
            <a:spLocks noChangeArrowheads="1"/>
          </p:cNvSpPr>
          <p:nvPr/>
        </p:nvSpPr>
        <p:spPr bwMode="auto">
          <a:xfrm>
            <a:off x="5416550" y="3100388"/>
            <a:ext cx="260350" cy="260350"/>
          </a:xfrm>
          <a:prstGeom prst="ellipse">
            <a:avLst/>
          </a:prstGeom>
          <a:solidFill>
            <a:srgbClr val="E08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64" name="Oval 196"/>
          <p:cNvSpPr>
            <a:spLocks noChangeArrowheads="1"/>
          </p:cNvSpPr>
          <p:nvPr/>
        </p:nvSpPr>
        <p:spPr bwMode="auto">
          <a:xfrm>
            <a:off x="5418138" y="3103563"/>
            <a:ext cx="252412" cy="250825"/>
          </a:xfrm>
          <a:prstGeom prst="ellipse">
            <a:avLst/>
          </a:prstGeom>
          <a:solidFill>
            <a:srgbClr val="E48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65" name="Oval 197"/>
          <p:cNvSpPr>
            <a:spLocks noChangeArrowheads="1"/>
          </p:cNvSpPr>
          <p:nvPr/>
        </p:nvSpPr>
        <p:spPr bwMode="auto">
          <a:xfrm>
            <a:off x="5421313" y="3105150"/>
            <a:ext cx="244475" cy="244475"/>
          </a:xfrm>
          <a:prstGeom prst="ellipse">
            <a:avLst/>
          </a:prstGeom>
          <a:solidFill>
            <a:srgbClr val="E8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66" name="Oval 198"/>
          <p:cNvSpPr>
            <a:spLocks noChangeArrowheads="1"/>
          </p:cNvSpPr>
          <p:nvPr/>
        </p:nvSpPr>
        <p:spPr bwMode="auto">
          <a:xfrm>
            <a:off x="5424488" y="3108325"/>
            <a:ext cx="234950" cy="234950"/>
          </a:xfrm>
          <a:prstGeom prst="ellipse">
            <a:avLst/>
          </a:prstGeom>
          <a:solidFill>
            <a:srgbClr val="EC8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67" name="Oval 199"/>
          <p:cNvSpPr>
            <a:spLocks noChangeArrowheads="1"/>
          </p:cNvSpPr>
          <p:nvPr/>
        </p:nvSpPr>
        <p:spPr bwMode="auto">
          <a:xfrm>
            <a:off x="5427663" y="3111500"/>
            <a:ext cx="225425" cy="227013"/>
          </a:xfrm>
          <a:prstGeom prst="ellipse">
            <a:avLst/>
          </a:prstGeom>
          <a:solidFill>
            <a:srgbClr val="F09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68" name="Oval 200"/>
          <p:cNvSpPr>
            <a:spLocks noChangeArrowheads="1"/>
          </p:cNvSpPr>
          <p:nvPr/>
        </p:nvSpPr>
        <p:spPr bwMode="auto">
          <a:xfrm>
            <a:off x="5430838" y="3114675"/>
            <a:ext cx="217487" cy="217488"/>
          </a:xfrm>
          <a:prstGeom prst="ellipse">
            <a:avLst/>
          </a:prstGeom>
          <a:solidFill>
            <a:srgbClr val="F39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69" name="Oval 201"/>
          <p:cNvSpPr>
            <a:spLocks noChangeArrowheads="1"/>
          </p:cNvSpPr>
          <p:nvPr/>
        </p:nvSpPr>
        <p:spPr bwMode="auto">
          <a:xfrm>
            <a:off x="5432425" y="3117850"/>
            <a:ext cx="209550" cy="207963"/>
          </a:xfrm>
          <a:prstGeom prst="ellipse">
            <a:avLst/>
          </a:prstGeom>
          <a:solidFill>
            <a:srgbClr val="F7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70" name="Oval 202"/>
          <p:cNvSpPr>
            <a:spLocks noChangeArrowheads="1"/>
          </p:cNvSpPr>
          <p:nvPr/>
        </p:nvSpPr>
        <p:spPr bwMode="auto">
          <a:xfrm>
            <a:off x="5435600" y="3119438"/>
            <a:ext cx="201613" cy="201612"/>
          </a:xfrm>
          <a:prstGeom prst="ellipse">
            <a:avLst/>
          </a:prstGeom>
          <a:solidFill>
            <a:srgbClr val="FB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71" name="Oval 203"/>
          <p:cNvSpPr>
            <a:spLocks noChangeArrowheads="1"/>
          </p:cNvSpPr>
          <p:nvPr/>
        </p:nvSpPr>
        <p:spPr bwMode="auto">
          <a:xfrm>
            <a:off x="5438775" y="3122613"/>
            <a:ext cx="192088" cy="1920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72" name="Oval 204"/>
          <p:cNvSpPr>
            <a:spLocks noChangeArrowheads="1"/>
          </p:cNvSpPr>
          <p:nvPr/>
        </p:nvSpPr>
        <p:spPr bwMode="auto">
          <a:xfrm>
            <a:off x="5441950" y="3125788"/>
            <a:ext cx="182563" cy="184150"/>
          </a:xfrm>
          <a:prstGeom prst="ellipse">
            <a:avLst/>
          </a:prstGeom>
          <a:solidFill>
            <a:srgbClr val="FF9B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73" name="Oval 205"/>
          <p:cNvSpPr>
            <a:spLocks noChangeArrowheads="1"/>
          </p:cNvSpPr>
          <p:nvPr/>
        </p:nvSpPr>
        <p:spPr bwMode="auto">
          <a:xfrm>
            <a:off x="5445125" y="3128963"/>
            <a:ext cx="174625" cy="174625"/>
          </a:xfrm>
          <a:prstGeom prst="ellipse">
            <a:avLst/>
          </a:prstGeom>
          <a:solidFill>
            <a:srgbClr val="FF9C0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74" name="Oval 206"/>
          <p:cNvSpPr>
            <a:spLocks noChangeArrowheads="1"/>
          </p:cNvSpPr>
          <p:nvPr/>
        </p:nvSpPr>
        <p:spPr bwMode="auto">
          <a:xfrm>
            <a:off x="5448300" y="3132138"/>
            <a:ext cx="165100" cy="165100"/>
          </a:xfrm>
          <a:prstGeom prst="ellipse">
            <a:avLst/>
          </a:prstGeom>
          <a:solidFill>
            <a:srgbClr val="FF9E0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75" name="Oval 207"/>
          <p:cNvSpPr>
            <a:spLocks noChangeArrowheads="1"/>
          </p:cNvSpPr>
          <p:nvPr/>
        </p:nvSpPr>
        <p:spPr bwMode="auto">
          <a:xfrm>
            <a:off x="5449888" y="3133725"/>
            <a:ext cx="158750" cy="158750"/>
          </a:xfrm>
          <a:prstGeom prst="ellipse">
            <a:avLst/>
          </a:prstGeom>
          <a:solidFill>
            <a:srgbClr val="FF9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77" name="Oval 209"/>
          <p:cNvSpPr>
            <a:spLocks noChangeArrowheads="1"/>
          </p:cNvSpPr>
          <p:nvPr/>
        </p:nvSpPr>
        <p:spPr bwMode="auto">
          <a:xfrm>
            <a:off x="5453063" y="3136900"/>
            <a:ext cx="149225" cy="149225"/>
          </a:xfrm>
          <a:prstGeom prst="ellipse">
            <a:avLst/>
          </a:prstGeom>
          <a:solidFill>
            <a:srgbClr val="FFA1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78" name="Oval 210"/>
          <p:cNvSpPr>
            <a:spLocks noChangeArrowheads="1"/>
          </p:cNvSpPr>
          <p:nvPr/>
        </p:nvSpPr>
        <p:spPr bwMode="auto">
          <a:xfrm>
            <a:off x="5456238" y="3140075"/>
            <a:ext cx="139700" cy="139700"/>
          </a:xfrm>
          <a:prstGeom prst="ellipse">
            <a:avLst/>
          </a:prstGeom>
          <a:solidFill>
            <a:srgbClr val="FFA2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79" name="Oval 211"/>
          <p:cNvSpPr>
            <a:spLocks noChangeArrowheads="1"/>
          </p:cNvSpPr>
          <p:nvPr/>
        </p:nvSpPr>
        <p:spPr bwMode="auto">
          <a:xfrm>
            <a:off x="5459413" y="3143250"/>
            <a:ext cx="131762" cy="131763"/>
          </a:xfrm>
          <a:prstGeom prst="ellipse">
            <a:avLst/>
          </a:prstGeom>
          <a:solidFill>
            <a:srgbClr val="FFA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80" name="Oval 212"/>
          <p:cNvSpPr>
            <a:spLocks noChangeArrowheads="1"/>
          </p:cNvSpPr>
          <p:nvPr/>
        </p:nvSpPr>
        <p:spPr bwMode="auto">
          <a:xfrm>
            <a:off x="5462588" y="3146425"/>
            <a:ext cx="122237" cy="122238"/>
          </a:xfrm>
          <a:prstGeom prst="ellipse">
            <a:avLst/>
          </a:prstGeom>
          <a:solidFill>
            <a:srgbClr val="FFA5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81" name="Oval 213"/>
          <p:cNvSpPr>
            <a:spLocks noChangeArrowheads="1"/>
          </p:cNvSpPr>
          <p:nvPr/>
        </p:nvSpPr>
        <p:spPr bwMode="auto">
          <a:xfrm>
            <a:off x="5464175" y="3149600"/>
            <a:ext cx="114300" cy="114300"/>
          </a:xfrm>
          <a:prstGeom prst="ellipse">
            <a:avLst/>
          </a:prstGeom>
          <a:solidFill>
            <a:srgbClr val="FFA72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82" name="Oval 214"/>
          <p:cNvSpPr>
            <a:spLocks noChangeArrowheads="1"/>
          </p:cNvSpPr>
          <p:nvPr/>
        </p:nvSpPr>
        <p:spPr bwMode="auto">
          <a:xfrm>
            <a:off x="5467350" y="3151188"/>
            <a:ext cx="106363" cy="106362"/>
          </a:xfrm>
          <a:prstGeom prst="ellipse">
            <a:avLst/>
          </a:prstGeom>
          <a:solidFill>
            <a:srgbClr val="FFA8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83" name="Oval 215"/>
          <p:cNvSpPr>
            <a:spLocks noChangeArrowheads="1"/>
          </p:cNvSpPr>
          <p:nvPr/>
        </p:nvSpPr>
        <p:spPr bwMode="auto">
          <a:xfrm>
            <a:off x="5470525" y="3154363"/>
            <a:ext cx="96838" cy="96837"/>
          </a:xfrm>
          <a:prstGeom prst="ellipse">
            <a:avLst/>
          </a:prstGeom>
          <a:solidFill>
            <a:srgbClr val="FFAA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84" name="Oval 216"/>
          <p:cNvSpPr>
            <a:spLocks noChangeArrowheads="1"/>
          </p:cNvSpPr>
          <p:nvPr/>
        </p:nvSpPr>
        <p:spPr bwMode="auto">
          <a:xfrm>
            <a:off x="5473700" y="3157538"/>
            <a:ext cx="88900" cy="88900"/>
          </a:xfrm>
          <a:prstGeom prst="ellipse">
            <a:avLst/>
          </a:prstGeom>
          <a:solidFill>
            <a:srgbClr val="FFAB2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85" name="Oval 217"/>
          <p:cNvSpPr>
            <a:spLocks noChangeArrowheads="1"/>
          </p:cNvSpPr>
          <p:nvPr/>
        </p:nvSpPr>
        <p:spPr bwMode="auto">
          <a:xfrm>
            <a:off x="5476875" y="3160713"/>
            <a:ext cx="79375" cy="79375"/>
          </a:xfrm>
          <a:prstGeom prst="ellipse">
            <a:avLst/>
          </a:prstGeom>
          <a:solidFill>
            <a:srgbClr val="FFAD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86" name="Oval 218"/>
          <p:cNvSpPr>
            <a:spLocks noChangeArrowheads="1"/>
          </p:cNvSpPr>
          <p:nvPr/>
        </p:nvSpPr>
        <p:spPr bwMode="auto">
          <a:xfrm>
            <a:off x="5478463" y="3163888"/>
            <a:ext cx="71437" cy="71437"/>
          </a:xfrm>
          <a:prstGeom prst="ellipse">
            <a:avLst/>
          </a:prstGeom>
          <a:solidFill>
            <a:srgbClr val="FFAE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87" name="Oval 219"/>
          <p:cNvSpPr>
            <a:spLocks noChangeArrowheads="1"/>
          </p:cNvSpPr>
          <p:nvPr/>
        </p:nvSpPr>
        <p:spPr bwMode="auto">
          <a:xfrm>
            <a:off x="5481638" y="3165475"/>
            <a:ext cx="63500" cy="63500"/>
          </a:xfrm>
          <a:prstGeom prst="ellipse">
            <a:avLst/>
          </a:prstGeom>
          <a:solidFill>
            <a:srgbClr val="FFB0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88" name="Oval 220"/>
          <p:cNvSpPr>
            <a:spLocks noChangeArrowheads="1"/>
          </p:cNvSpPr>
          <p:nvPr/>
        </p:nvSpPr>
        <p:spPr bwMode="auto">
          <a:xfrm>
            <a:off x="5484813" y="3168650"/>
            <a:ext cx="53975" cy="53975"/>
          </a:xfrm>
          <a:prstGeom prst="ellipse">
            <a:avLst/>
          </a:prstGeom>
          <a:solidFill>
            <a:srgbClr val="FFB2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89" name="Oval 221"/>
          <p:cNvSpPr>
            <a:spLocks noChangeArrowheads="1"/>
          </p:cNvSpPr>
          <p:nvPr/>
        </p:nvSpPr>
        <p:spPr bwMode="auto">
          <a:xfrm>
            <a:off x="5487988" y="3171825"/>
            <a:ext cx="46037" cy="46038"/>
          </a:xfrm>
          <a:prstGeom prst="ellipse">
            <a:avLst/>
          </a:prstGeom>
          <a:solidFill>
            <a:srgbClr val="FFB3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90" name="Oval 222"/>
          <p:cNvSpPr>
            <a:spLocks noChangeArrowheads="1"/>
          </p:cNvSpPr>
          <p:nvPr/>
        </p:nvSpPr>
        <p:spPr bwMode="auto">
          <a:xfrm>
            <a:off x="5491163" y="3175000"/>
            <a:ext cx="36512" cy="36513"/>
          </a:xfrm>
          <a:prstGeom prst="ellipse">
            <a:avLst/>
          </a:prstGeom>
          <a:solidFill>
            <a:srgbClr val="FFB5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91" name="Oval 223"/>
          <p:cNvSpPr>
            <a:spLocks noChangeArrowheads="1"/>
          </p:cNvSpPr>
          <p:nvPr/>
        </p:nvSpPr>
        <p:spPr bwMode="auto">
          <a:xfrm>
            <a:off x="5492750" y="3178175"/>
            <a:ext cx="28575" cy="28575"/>
          </a:xfrm>
          <a:prstGeom prst="ellipse">
            <a:avLst/>
          </a:prstGeom>
          <a:solidFill>
            <a:srgbClr val="FFB6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92" name="Oval 224"/>
          <p:cNvSpPr>
            <a:spLocks noChangeArrowheads="1"/>
          </p:cNvSpPr>
          <p:nvPr/>
        </p:nvSpPr>
        <p:spPr bwMode="auto">
          <a:xfrm>
            <a:off x="5495925" y="3179763"/>
            <a:ext cx="20638" cy="20637"/>
          </a:xfrm>
          <a:prstGeom prst="ellipse">
            <a:avLst/>
          </a:prstGeom>
          <a:solidFill>
            <a:srgbClr val="FFB8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93" name="Oval 225"/>
          <p:cNvSpPr>
            <a:spLocks noChangeArrowheads="1"/>
          </p:cNvSpPr>
          <p:nvPr/>
        </p:nvSpPr>
        <p:spPr bwMode="auto">
          <a:xfrm>
            <a:off x="5499100" y="3182938"/>
            <a:ext cx="11113" cy="11112"/>
          </a:xfrm>
          <a:prstGeom prst="ellipse">
            <a:avLst/>
          </a:prstGeom>
          <a:solidFill>
            <a:srgbClr val="FFB9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94" name="Oval 226"/>
          <p:cNvSpPr>
            <a:spLocks noChangeArrowheads="1"/>
          </p:cNvSpPr>
          <p:nvPr/>
        </p:nvSpPr>
        <p:spPr bwMode="auto">
          <a:xfrm>
            <a:off x="5375275" y="3060700"/>
            <a:ext cx="381000" cy="381000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95" name="Oval 227"/>
          <p:cNvSpPr>
            <a:spLocks noChangeArrowheads="1"/>
          </p:cNvSpPr>
          <p:nvPr/>
        </p:nvSpPr>
        <p:spPr bwMode="auto">
          <a:xfrm>
            <a:off x="7720013" y="3416300"/>
            <a:ext cx="381000" cy="381000"/>
          </a:xfrm>
          <a:prstGeom prst="ellipse">
            <a:avLst/>
          </a:prstGeom>
          <a:solidFill>
            <a:srgbClr val="AB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96" name="Oval 228"/>
          <p:cNvSpPr>
            <a:spLocks noChangeArrowheads="1"/>
          </p:cNvSpPr>
          <p:nvPr/>
        </p:nvSpPr>
        <p:spPr bwMode="auto">
          <a:xfrm>
            <a:off x="7723188" y="3419475"/>
            <a:ext cx="373062" cy="371475"/>
          </a:xfrm>
          <a:prstGeom prst="ellipse">
            <a:avLst/>
          </a:prstGeom>
          <a:solidFill>
            <a:srgbClr val="AE6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97" name="Oval 229"/>
          <p:cNvSpPr>
            <a:spLocks noChangeArrowheads="1"/>
          </p:cNvSpPr>
          <p:nvPr/>
        </p:nvSpPr>
        <p:spPr bwMode="auto">
          <a:xfrm>
            <a:off x="7726363" y="3422650"/>
            <a:ext cx="363537" cy="363538"/>
          </a:xfrm>
          <a:prstGeom prst="ellipse">
            <a:avLst/>
          </a:prstGeom>
          <a:solidFill>
            <a:srgbClr val="B26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98" name="Oval 230"/>
          <p:cNvSpPr>
            <a:spLocks noChangeArrowheads="1"/>
          </p:cNvSpPr>
          <p:nvPr/>
        </p:nvSpPr>
        <p:spPr bwMode="auto">
          <a:xfrm>
            <a:off x="7729538" y="3425825"/>
            <a:ext cx="354012" cy="354013"/>
          </a:xfrm>
          <a:prstGeom prst="ellipse">
            <a:avLst/>
          </a:prstGeom>
          <a:solidFill>
            <a:srgbClr val="B66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99" name="Oval 231"/>
          <p:cNvSpPr>
            <a:spLocks noChangeArrowheads="1"/>
          </p:cNvSpPr>
          <p:nvPr/>
        </p:nvSpPr>
        <p:spPr bwMode="auto">
          <a:xfrm>
            <a:off x="7732713" y="3427413"/>
            <a:ext cx="346075" cy="347662"/>
          </a:xfrm>
          <a:prstGeom prst="ellipse">
            <a:avLst/>
          </a:prstGeom>
          <a:solidFill>
            <a:srgbClr val="BA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00" name="Oval 232"/>
          <p:cNvSpPr>
            <a:spLocks noChangeArrowheads="1"/>
          </p:cNvSpPr>
          <p:nvPr/>
        </p:nvSpPr>
        <p:spPr bwMode="auto">
          <a:xfrm>
            <a:off x="7734300" y="3430588"/>
            <a:ext cx="338138" cy="338137"/>
          </a:xfrm>
          <a:prstGeom prst="ellipse">
            <a:avLst/>
          </a:prstGeom>
          <a:solidFill>
            <a:srgbClr val="BE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01" name="Oval 233"/>
          <p:cNvSpPr>
            <a:spLocks noChangeArrowheads="1"/>
          </p:cNvSpPr>
          <p:nvPr/>
        </p:nvSpPr>
        <p:spPr bwMode="auto">
          <a:xfrm>
            <a:off x="7737475" y="3433763"/>
            <a:ext cx="330200" cy="328612"/>
          </a:xfrm>
          <a:prstGeom prst="ellipse">
            <a:avLst/>
          </a:prstGeom>
          <a:solidFill>
            <a:srgbClr val="C27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02" name="Oval 234"/>
          <p:cNvSpPr>
            <a:spLocks noChangeArrowheads="1"/>
          </p:cNvSpPr>
          <p:nvPr/>
        </p:nvSpPr>
        <p:spPr bwMode="auto">
          <a:xfrm>
            <a:off x="7740650" y="3436938"/>
            <a:ext cx="320675" cy="320675"/>
          </a:xfrm>
          <a:prstGeom prst="ellipse">
            <a:avLst/>
          </a:prstGeom>
          <a:solidFill>
            <a:srgbClr val="C57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03" name="Oval 235"/>
          <p:cNvSpPr>
            <a:spLocks noChangeArrowheads="1"/>
          </p:cNvSpPr>
          <p:nvPr/>
        </p:nvSpPr>
        <p:spPr bwMode="auto">
          <a:xfrm>
            <a:off x="7743825" y="3440113"/>
            <a:ext cx="311150" cy="311150"/>
          </a:xfrm>
          <a:prstGeom prst="ellipse">
            <a:avLst/>
          </a:prstGeom>
          <a:solidFill>
            <a:srgbClr val="C97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04" name="Oval 236"/>
          <p:cNvSpPr>
            <a:spLocks noChangeArrowheads="1"/>
          </p:cNvSpPr>
          <p:nvPr/>
        </p:nvSpPr>
        <p:spPr bwMode="auto">
          <a:xfrm>
            <a:off x="7747000" y="3441700"/>
            <a:ext cx="303213" cy="304800"/>
          </a:xfrm>
          <a:prstGeom prst="ellipse">
            <a:avLst/>
          </a:prstGeom>
          <a:solidFill>
            <a:srgbClr val="CD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05" name="Oval 237"/>
          <p:cNvSpPr>
            <a:spLocks noChangeArrowheads="1"/>
          </p:cNvSpPr>
          <p:nvPr/>
        </p:nvSpPr>
        <p:spPr bwMode="auto">
          <a:xfrm>
            <a:off x="7748588" y="3444875"/>
            <a:ext cx="295275" cy="295275"/>
          </a:xfrm>
          <a:prstGeom prst="ellipse">
            <a:avLst/>
          </a:prstGeom>
          <a:solidFill>
            <a:srgbClr val="D17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06" name="Oval 238"/>
          <p:cNvSpPr>
            <a:spLocks noChangeArrowheads="1"/>
          </p:cNvSpPr>
          <p:nvPr/>
        </p:nvSpPr>
        <p:spPr bwMode="auto">
          <a:xfrm>
            <a:off x="7751763" y="3448050"/>
            <a:ext cx="287337" cy="285750"/>
          </a:xfrm>
          <a:prstGeom prst="ellipse">
            <a:avLst/>
          </a:prstGeom>
          <a:solidFill>
            <a:srgbClr val="D5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07" name="Oval 239"/>
          <p:cNvSpPr>
            <a:spLocks noChangeArrowheads="1"/>
          </p:cNvSpPr>
          <p:nvPr/>
        </p:nvSpPr>
        <p:spPr bwMode="auto">
          <a:xfrm>
            <a:off x="7754938" y="3451225"/>
            <a:ext cx="277812" cy="277813"/>
          </a:xfrm>
          <a:prstGeom prst="ellipse">
            <a:avLst/>
          </a:prstGeom>
          <a:solidFill>
            <a:srgbClr val="D98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08" name="Oval 240"/>
          <p:cNvSpPr>
            <a:spLocks noChangeArrowheads="1"/>
          </p:cNvSpPr>
          <p:nvPr/>
        </p:nvSpPr>
        <p:spPr bwMode="auto">
          <a:xfrm>
            <a:off x="7758113" y="3454400"/>
            <a:ext cx="268287" cy="268288"/>
          </a:xfrm>
          <a:prstGeom prst="ellipse">
            <a:avLst/>
          </a:prstGeom>
          <a:solidFill>
            <a:srgbClr val="DC8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09" name="Oval 241"/>
          <p:cNvSpPr>
            <a:spLocks noChangeArrowheads="1"/>
          </p:cNvSpPr>
          <p:nvPr/>
        </p:nvSpPr>
        <p:spPr bwMode="auto">
          <a:xfrm>
            <a:off x="7761288" y="3455988"/>
            <a:ext cx="260350" cy="261937"/>
          </a:xfrm>
          <a:prstGeom prst="ellipse">
            <a:avLst/>
          </a:prstGeom>
          <a:solidFill>
            <a:srgbClr val="E08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10" name="Oval 242"/>
          <p:cNvSpPr>
            <a:spLocks noChangeArrowheads="1"/>
          </p:cNvSpPr>
          <p:nvPr/>
        </p:nvSpPr>
        <p:spPr bwMode="auto">
          <a:xfrm>
            <a:off x="7762875" y="3459163"/>
            <a:ext cx="252413" cy="252412"/>
          </a:xfrm>
          <a:prstGeom prst="ellipse">
            <a:avLst/>
          </a:prstGeom>
          <a:solidFill>
            <a:srgbClr val="E48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11" name="Oval 243"/>
          <p:cNvSpPr>
            <a:spLocks noChangeArrowheads="1"/>
          </p:cNvSpPr>
          <p:nvPr/>
        </p:nvSpPr>
        <p:spPr bwMode="auto">
          <a:xfrm>
            <a:off x="7766050" y="3462338"/>
            <a:ext cx="244475" cy="242887"/>
          </a:xfrm>
          <a:prstGeom prst="ellipse">
            <a:avLst/>
          </a:prstGeom>
          <a:solidFill>
            <a:srgbClr val="E8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12" name="Oval 244"/>
          <p:cNvSpPr>
            <a:spLocks noChangeArrowheads="1"/>
          </p:cNvSpPr>
          <p:nvPr/>
        </p:nvSpPr>
        <p:spPr bwMode="auto">
          <a:xfrm>
            <a:off x="7769225" y="3465513"/>
            <a:ext cx="234950" cy="234950"/>
          </a:xfrm>
          <a:prstGeom prst="ellipse">
            <a:avLst/>
          </a:prstGeom>
          <a:solidFill>
            <a:srgbClr val="EC8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13" name="Oval 245"/>
          <p:cNvSpPr>
            <a:spLocks noChangeArrowheads="1"/>
          </p:cNvSpPr>
          <p:nvPr/>
        </p:nvSpPr>
        <p:spPr bwMode="auto">
          <a:xfrm>
            <a:off x="7772400" y="3468688"/>
            <a:ext cx="225425" cy="225425"/>
          </a:xfrm>
          <a:prstGeom prst="ellipse">
            <a:avLst/>
          </a:prstGeom>
          <a:solidFill>
            <a:srgbClr val="F09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14" name="Oval 246"/>
          <p:cNvSpPr>
            <a:spLocks noChangeArrowheads="1"/>
          </p:cNvSpPr>
          <p:nvPr/>
        </p:nvSpPr>
        <p:spPr bwMode="auto">
          <a:xfrm>
            <a:off x="7775575" y="3470275"/>
            <a:ext cx="217488" cy="219075"/>
          </a:xfrm>
          <a:prstGeom prst="ellipse">
            <a:avLst/>
          </a:prstGeom>
          <a:solidFill>
            <a:srgbClr val="F39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15" name="Oval 247"/>
          <p:cNvSpPr>
            <a:spLocks noChangeArrowheads="1"/>
          </p:cNvSpPr>
          <p:nvPr/>
        </p:nvSpPr>
        <p:spPr bwMode="auto">
          <a:xfrm>
            <a:off x="7777163" y="3473450"/>
            <a:ext cx="209550" cy="209550"/>
          </a:xfrm>
          <a:prstGeom prst="ellipse">
            <a:avLst/>
          </a:prstGeom>
          <a:solidFill>
            <a:srgbClr val="F7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16" name="Oval 248"/>
          <p:cNvSpPr>
            <a:spLocks noChangeArrowheads="1"/>
          </p:cNvSpPr>
          <p:nvPr/>
        </p:nvSpPr>
        <p:spPr bwMode="auto">
          <a:xfrm>
            <a:off x="7780338" y="3476625"/>
            <a:ext cx="201612" cy="200025"/>
          </a:xfrm>
          <a:prstGeom prst="ellipse">
            <a:avLst/>
          </a:prstGeom>
          <a:solidFill>
            <a:srgbClr val="FB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17" name="Oval 249"/>
          <p:cNvSpPr>
            <a:spLocks noChangeArrowheads="1"/>
          </p:cNvSpPr>
          <p:nvPr/>
        </p:nvSpPr>
        <p:spPr bwMode="auto">
          <a:xfrm>
            <a:off x="7783513" y="3479800"/>
            <a:ext cx="192087" cy="19208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18" name="Oval 250"/>
          <p:cNvSpPr>
            <a:spLocks noChangeArrowheads="1"/>
          </p:cNvSpPr>
          <p:nvPr/>
        </p:nvSpPr>
        <p:spPr bwMode="auto">
          <a:xfrm>
            <a:off x="7786688" y="3482975"/>
            <a:ext cx="182562" cy="182563"/>
          </a:xfrm>
          <a:prstGeom prst="ellipse">
            <a:avLst/>
          </a:prstGeom>
          <a:solidFill>
            <a:srgbClr val="FF9B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19" name="Oval 251"/>
          <p:cNvSpPr>
            <a:spLocks noChangeArrowheads="1"/>
          </p:cNvSpPr>
          <p:nvPr/>
        </p:nvSpPr>
        <p:spPr bwMode="auto">
          <a:xfrm>
            <a:off x="7789863" y="3484563"/>
            <a:ext cx="174625" cy="174625"/>
          </a:xfrm>
          <a:prstGeom prst="ellipse">
            <a:avLst/>
          </a:prstGeom>
          <a:solidFill>
            <a:srgbClr val="FF9C0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20" name="Oval 252"/>
          <p:cNvSpPr>
            <a:spLocks noChangeArrowheads="1"/>
          </p:cNvSpPr>
          <p:nvPr/>
        </p:nvSpPr>
        <p:spPr bwMode="auto">
          <a:xfrm>
            <a:off x="7791450" y="3487738"/>
            <a:ext cx="166688" cy="166687"/>
          </a:xfrm>
          <a:prstGeom prst="ellipse">
            <a:avLst/>
          </a:prstGeom>
          <a:solidFill>
            <a:srgbClr val="FF9E0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21" name="Oval 253"/>
          <p:cNvSpPr>
            <a:spLocks noChangeArrowheads="1"/>
          </p:cNvSpPr>
          <p:nvPr/>
        </p:nvSpPr>
        <p:spPr bwMode="auto">
          <a:xfrm>
            <a:off x="7794625" y="3490913"/>
            <a:ext cx="157163" cy="157162"/>
          </a:xfrm>
          <a:prstGeom prst="ellipse">
            <a:avLst/>
          </a:prstGeom>
          <a:solidFill>
            <a:srgbClr val="FF9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22" name="Oval 254"/>
          <p:cNvSpPr>
            <a:spLocks noChangeArrowheads="1"/>
          </p:cNvSpPr>
          <p:nvPr/>
        </p:nvSpPr>
        <p:spPr bwMode="auto">
          <a:xfrm>
            <a:off x="7797800" y="3494088"/>
            <a:ext cx="149225" cy="149225"/>
          </a:xfrm>
          <a:prstGeom prst="ellipse">
            <a:avLst/>
          </a:prstGeom>
          <a:solidFill>
            <a:srgbClr val="FFA1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23" name="Oval 255"/>
          <p:cNvSpPr>
            <a:spLocks noChangeArrowheads="1"/>
          </p:cNvSpPr>
          <p:nvPr/>
        </p:nvSpPr>
        <p:spPr bwMode="auto">
          <a:xfrm>
            <a:off x="7800975" y="3497263"/>
            <a:ext cx="139700" cy="139700"/>
          </a:xfrm>
          <a:prstGeom prst="ellipse">
            <a:avLst/>
          </a:prstGeom>
          <a:solidFill>
            <a:srgbClr val="FFA2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24" name="Oval 256"/>
          <p:cNvSpPr>
            <a:spLocks noChangeArrowheads="1"/>
          </p:cNvSpPr>
          <p:nvPr/>
        </p:nvSpPr>
        <p:spPr bwMode="auto">
          <a:xfrm>
            <a:off x="7804150" y="3498850"/>
            <a:ext cx="131763" cy="131763"/>
          </a:xfrm>
          <a:prstGeom prst="ellipse">
            <a:avLst/>
          </a:prstGeom>
          <a:solidFill>
            <a:srgbClr val="FFA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25" name="Oval 257"/>
          <p:cNvSpPr>
            <a:spLocks noChangeArrowheads="1"/>
          </p:cNvSpPr>
          <p:nvPr/>
        </p:nvSpPr>
        <p:spPr bwMode="auto">
          <a:xfrm>
            <a:off x="7807325" y="3502025"/>
            <a:ext cx="122238" cy="123825"/>
          </a:xfrm>
          <a:prstGeom prst="ellipse">
            <a:avLst/>
          </a:prstGeom>
          <a:solidFill>
            <a:srgbClr val="FFA5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26" name="Oval 258"/>
          <p:cNvSpPr>
            <a:spLocks noChangeArrowheads="1"/>
          </p:cNvSpPr>
          <p:nvPr/>
        </p:nvSpPr>
        <p:spPr bwMode="auto">
          <a:xfrm>
            <a:off x="7808913" y="3505200"/>
            <a:ext cx="114300" cy="114300"/>
          </a:xfrm>
          <a:prstGeom prst="ellipse">
            <a:avLst/>
          </a:prstGeom>
          <a:solidFill>
            <a:srgbClr val="FFA72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27" name="Oval 259"/>
          <p:cNvSpPr>
            <a:spLocks noChangeArrowheads="1"/>
          </p:cNvSpPr>
          <p:nvPr/>
        </p:nvSpPr>
        <p:spPr bwMode="auto">
          <a:xfrm>
            <a:off x="7812088" y="3508375"/>
            <a:ext cx="106362" cy="106363"/>
          </a:xfrm>
          <a:prstGeom prst="ellipse">
            <a:avLst/>
          </a:prstGeom>
          <a:solidFill>
            <a:srgbClr val="FFA8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28" name="Oval 260"/>
          <p:cNvSpPr>
            <a:spLocks noChangeArrowheads="1"/>
          </p:cNvSpPr>
          <p:nvPr/>
        </p:nvSpPr>
        <p:spPr bwMode="auto">
          <a:xfrm>
            <a:off x="7815263" y="3511550"/>
            <a:ext cx="96837" cy="96838"/>
          </a:xfrm>
          <a:prstGeom prst="ellipse">
            <a:avLst/>
          </a:prstGeom>
          <a:solidFill>
            <a:srgbClr val="FFAA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29" name="Oval 261"/>
          <p:cNvSpPr>
            <a:spLocks noChangeArrowheads="1"/>
          </p:cNvSpPr>
          <p:nvPr/>
        </p:nvSpPr>
        <p:spPr bwMode="auto">
          <a:xfrm>
            <a:off x="7818438" y="3513138"/>
            <a:ext cx="88900" cy="88900"/>
          </a:xfrm>
          <a:prstGeom prst="ellipse">
            <a:avLst/>
          </a:prstGeom>
          <a:solidFill>
            <a:srgbClr val="FFAB2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30" name="Oval 262"/>
          <p:cNvSpPr>
            <a:spLocks noChangeArrowheads="1"/>
          </p:cNvSpPr>
          <p:nvPr/>
        </p:nvSpPr>
        <p:spPr bwMode="auto">
          <a:xfrm>
            <a:off x="7821613" y="3516313"/>
            <a:ext cx="79375" cy="80962"/>
          </a:xfrm>
          <a:prstGeom prst="ellipse">
            <a:avLst/>
          </a:prstGeom>
          <a:solidFill>
            <a:srgbClr val="FFAD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31" name="Oval 263"/>
          <p:cNvSpPr>
            <a:spLocks noChangeArrowheads="1"/>
          </p:cNvSpPr>
          <p:nvPr/>
        </p:nvSpPr>
        <p:spPr bwMode="auto">
          <a:xfrm>
            <a:off x="7823200" y="3519488"/>
            <a:ext cx="71438" cy="71437"/>
          </a:xfrm>
          <a:prstGeom prst="ellipse">
            <a:avLst/>
          </a:prstGeom>
          <a:solidFill>
            <a:srgbClr val="FFAE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32" name="Oval 264"/>
          <p:cNvSpPr>
            <a:spLocks noChangeArrowheads="1"/>
          </p:cNvSpPr>
          <p:nvPr/>
        </p:nvSpPr>
        <p:spPr bwMode="auto">
          <a:xfrm>
            <a:off x="7826375" y="3522663"/>
            <a:ext cx="63500" cy="63500"/>
          </a:xfrm>
          <a:prstGeom prst="ellipse">
            <a:avLst/>
          </a:prstGeom>
          <a:solidFill>
            <a:srgbClr val="FFB0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33" name="Oval 265"/>
          <p:cNvSpPr>
            <a:spLocks noChangeArrowheads="1"/>
          </p:cNvSpPr>
          <p:nvPr/>
        </p:nvSpPr>
        <p:spPr bwMode="auto">
          <a:xfrm>
            <a:off x="7829550" y="3525838"/>
            <a:ext cx="53975" cy="53975"/>
          </a:xfrm>
          <a:prstGeom prst="ellipse">
            <a:avLst/>
          </a:prstGeom>
          <a:solidFill>
            <a:srgbClr val="FFB2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34" name="Oval 266"/>
          <p:cNvSpPr>
            <a:spLocks noChangeArrowheads="1"/>
          </p:cNvSpPr>
          <p:nvPr/>
        </p:nvSpPr>
        <p:spPr bwMode="auto">
          <a:xfrm>
            <a:off x="7832725" y="3529013"/>
            <a:ext cx="46038" cy="44450"/>
          </a:xfrm>
          <a:prstGeom prst="ellipse">
            <a:avLst/>
          </a:prstGeom>
          <a:solidFill>
            <a:srgbClr val="FFB3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35" name="Oval 267"/>
          <p:cNvSpPr>
            <a:spLocks noChangeArrowheads="1"/>
          </p:cNvSpPr>
          <p:nvPr/>
        </p:nvSpPr>
        <p:spPr bwMode="auto">
          <a:xfrm>
            <a:off x="7835900" y="3530600"/>
            <a:ext cx="36513" cy="38100"/>
          </a:xfrm>
          <a:prstGeom prst="ellipse">
            <a:avLst/>
          </a:prstGeom>
          <a:solidFill>
            <a:srgbClr val="FFB5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36" name="Oval 268"/>
          <p:cNvSpPr>
            <a:spLocks noChangeArrowheads="1"/>
          </p:cNvSpPr>
          <p:nvPr/>
        </p:nvSpPr>
        <p:spPr bwMode="auto">
          <a:xfrm>
            <a:off x="7837488" y="3533775"/>
            <a:ext cx="28575" cy="28575"/>
          </a:xfrm>
          <a:prstGeom prst="ellipse">
            <a:avLst/>
          </a:prstGeom>
          <a:solidFill>
            <a:srgbClr val="FFB6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37" name="Oval 269"/>
          <p:cNvSpPr>
            <a:spLocks noChangeArrowheads="1"/>
          </p:cNvSpPr>
          <p:nvPr/>
        </p:nvSpPr>
        <p:spPr bwMode="auto">
          <a:xfrm>
            <a:off x="7840663" y="3536950"/>
            <a:ext cx="20637" cy="20638"/>
          </a:xfrm>
          <a:prstGeom prst="ellipse">
            <a:avLst/>
          </a:prstGeom>
          <a:solidFill>
            <a:srgbClr val="FFB8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38" name="Oval 270"/>
          <p:cNvSpPr>
            <a:spLocks noChangeArrowheads="1"/>
          </p:cNvSpPr>
          <p:nvPr/>
        </p:nvSpPr>
        <p:spPr bwMode="auto">
          <a:xfrm>
            <a:off x="7843838" y="3540125"/>
            <a:ext cx="11112" cy="11113"/>
          </a:xfrm>
          <a:prstGeom prst="ellipse">
            <a:avLst/>
          </a:prstGeom>
          <a:solidFill>
            <a:srgbClr val="FFB9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39" name="Oval 271"/>
          <p:cNvSpPr>
            <a:spLocks noChangeArrowheads="1"/>
          </p:cNvSpPr>
          <p:nvPr/>
        </p:nvSpPr>
        <p:spPr bwMode="auto">
          <a:xfrm>
            <a:off x="7720013" y="3416300"/>
            <a:ext cx="381000" cy="381000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40" name="Oval 272"/>
          <p:cNvSpPr>
            <a:spLocks noChangeArrowheads="1"/>
          </p:cNvSpPr>
          <p:nvPr/>
        </p:nvSpPr>
        <p:spPr bwMode="auto">
          <a:xfrm>
            <a:off x="3163888" y="3684588"/>
            <a:ext cx="381000" cy="381000"/>
          </a:xfrm>
          <a:prstGeom prst="ellipse">
            <a:avLst/>
          </a:prstGeom>
          <a:solidFill>
            <a:srgbClr val="AB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41" name="Oval 273"/>
          <p:cNvSpPr>
            <a:spLocks noChangeArrowheads="1"/>
          </p:cNvSpPr>
          <p:nvPr/>
        </p:nvSpPr>
        <p:spPr bwMode="auto">
          <a:xfrm>
            <a:off x="3167063" y="3687763"/>
            <a:ext cx="373062" cy="371475"/>
          </a:xfrm>
          <a:prstGeom prst="ellipse">
            <a:avLst/>
          </a:prstGeom>
          <a:solidFill>
            <a:srgbClr val="AE6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42" name="Oval 274"/>
          <p:cNvSpPr>
            <a:spLocks noChangeArrowheads="1"/>
          </p:cNvSpPr>
          <p:nvPr/>
        </p:nvSpPr>
        <p:spPr bwMode="auto">
          <a:xfrm>
            <a:off x="3170238" y="3689350"/>
            <a:ext cx="363537" cy="365125"/>
          </a:xfrm>
          <a:prstGeom prst="ellipse">
            <a:avLst/>
          </a:prstGeom>
          <a:solidFill>
            <a:srgbClr val="B26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43" name="Oval 275"/>
          <p:cNvSpPr>
            <a:spLocks noChangeArrowheads="1"/>
          </p:cNvSpPr>
          <p:nvPr/>
        </p:nvSpPr>
        <p:spPr bwMode="auto">
          <a:xfrm>
            <a:off x="3173413" y="3692525"/>
            <a:ext cx="354012" cy="355600"/>
          </a:xfrm>
          <a:prstGeom prst="ellipse">
            <a:avLst/>
          </a:prstGeom>
          <a:solidFill>
            <a:srgbClr val="B66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44" name="Oval 276"/>
          <p:cNvSpPr>
            <a:spLocks noChangeArrowheads="1"/>
          </p:cNvSpPr>
          <p:nvPr/>
        </p:nvSpPr>
        <p:spPr bwMode="auto">
          <a:xfrm>
            <a:off x="3176588" y="3695700"/>
            <a:ext cx="346075" cy="346075"/>
          </a:xfrm>
          <a:prstGeom prst="ellipse">
            <a:avLst/>
          </a:prstGeom>
          <a:solidFill>
            <a:srgbClr val="BA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45" name="Oval 277"/>
          <p:cNvSpPr>
            <a:spLocks noChangeArrowheads="1"/>
          </p:cNvSpPr>
          <p:nvPr/>
        </p:nvSpPr>
        <p:spPr bwMode="auto">
          <a:xfrm>
            <a:off x="3178175" y="3698875"/>
            <a:ext cx="338138" cy="338138"/>
          </a:xfrm>
          <a:prstGeom prst="ellipse">
            <a:avLst/>
          </a:prstGeom>
          <a:solidFill>
            <a:srgbClr val="BE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46" name="Oval 278"/>
          <p:cNvSpPr>
            <a:spLocks noChangeArrowheads="1"/>
          </p:cNvSpPr>
          <p:nvPr/>
        </p:nvSpPr>
        <p:spPr bwMode="auto">
          <a:xfrm>
            <a:off x="3181350" y="3702050"/>
            <a:ext cx="330200" cy="328613"/>
          </a:xfrm>
          <a:prstGeom prst="ellipse">
            <a:avLst/>
          </a:prstGeom>
          <a:solidFill>
            <a:srgbClr val="C27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47" name="Oval 279"/>
          <p:cNvSpPr>
            <a:spLocks noChangeArrowheads="1"/>
          </p:cNvSpPr>
          <p:nvPr/>
        </p:nvSpPr>
        <p:spPr bwMode="auto">
          <a:xfrm>
            <a:off x="3184525" y="3703638"/>
            <a:ext cx="320675" cy="320675"/>
          </a:xfrm>
          <a:prstGeom prst="ellipse">
            <a:avLst/>
          </a:prstGeom>
          <a:solidFill>
            <a:srgbClr val="C57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48" name="Oval 280"/>
          <p:cNvSpPr>
            <a:spLocks noChangeArrowheads="1"/>
          </p:cNvSpPr>
          <p:nvPr/>
        </p:nvSpPr>
        <p:spPr bwMode="auto">
          <a:xfrm>
            <a:off x="3187700" y="3706813"/>
            <a:ext cx="311150" cy="312737"/>
          </a:xfrm>
          <a:prstGeom prst="ellipse">
            <a:avLst/>
          </a:prstGeom>
          <a:solidFill>
            <a:srgbClr val="C97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49" name="Oval 281"/>
          <p:cNvSpPr>
            <a:spLocks noChangeArrowheads="1"/>
          </p:cNvSpPr>
          <p:nvPr/>
        </p:nvSpPr>
        <p:spPr bwMode="auto">
          <a:xfrm>
            <a:off x="3190875" y="3709988"/>
            <a:ext cx="303213" cy="303212"/>
          </a:xfrm>
          <a:prstGeom prst="ellipse">
            <a:avLst/>
          </a:prstGeom>
          <a:solidFill>
            <a:srgbClr val="CD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50" name="Oval 282"/>
          <p:cNvSpPr>
            <a:spLocks noChangeArrowheads="1"/>
          </p:cNvSpPr>
          <p:nvPr/>
        </p:nvSpPr>
        <p:spPr bwMode="auto">
          <a:xfrm>
            <a:off x="3192463" y="3713163"/>
            <a:ext cx="295275" cy="295275"/>
          </a:xfrm>
          <a:prstGeom prst="ellipse">
            <a:avLst/>
          </a:prstGeom>
          <a:solidFill>
            <a:srgbClr val="D17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51" name="Oval 283"/>
          <p:cNvSpPr>
            <a:spLocks noChangeArrowheads="1"/>
          </p:cNvSpPr>
          <p:nvPr/>
        </p:nvSpPr>
        <p:spPr bwMode="auto">
          <a:xfrm>
            <a:off x="3195638" y="3716338"/>
            <a:ext cx="285750" cy="285750"/>
          </a:xfrm>
          <a:prstGeom prst="ellipse">
            <a:avLst/>
          </a:prstGeom>
          <a:solidFill>
            <a:srgbClr val="D5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52" name="Oval 284"/>
          <p:cNvSpPr>
            <a:spLocks noChangeArrowheads="1"/>
          </p:cNvSpPr>
          <p:nvPr/>
        </p:nvSpPr>
        <p:spPr bwMode="auto">
          <a:xfrm>
            <a:off x="3198813" y="3717925"/>
            <a:ext cx="277812" cy="277813"/>
          </a:xfrm>
          <a:prstGeom prst="ellipse">
            <a:avLst/>
          </a:prstGeom>
          <a:solidFill>
            <a:srgbClr val="D98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53" name="Oval 285"/>
          <p:cNvSpPr>
            <a:spLocks noChangeArrowheads="1"/>
          </p:cNvSpPr>
          <p:nvPr/>
        </p:nvSpPr>
        <p:spPr bwMode="auto">
          <a:xfrm>
            <a:off x="3201988" y="3721100"/>
            <a:ext cx="268287" cy="269875"/>
          </a:xfrm>
          <a:prstGeom prst="ellipse">
            <a:avLst/>
          </a:prstGeom>
          <a:solidFill>
            <a:srgbClr val="DC8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54" name="Oval 286"/>
          <p:cNvSpPr>
            <a:spLocks noChangeArrowheads="1"/>
          </p:cNvSpPr>
          <p:nvPr/>
        </p:nvSpPr>
        <p:spPr bwMode="auto">
          <a:xfrm>
            <a:off x="3205163" y="3724275"/>
            <a:ext cx="260350" cy="260350"/>
          </a:xfrm>
          <a:prstGeom prst="ellipse">
            <a:avLst/>
          </a:prstGeom>
          <a:solidFill>
            <a:srgbClr val="E08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55" name="Oval 287"/>
          <p:cNvSpPr>
            <a:spLocks noChangeArrowheads="1"/>
          </p:cNvSpPr>
          <p:nvPr/>
        </p:nvSpPr>
        <p:spPr bwMode="auto">
          <a:xfrm>
            <a:off x="3206750" y="3727450"/>
            <a:ext cx="252413" cy="252413"/>
          </a:xfrm>
          <a:prstGeom prst="ellipse">
            <a:avLst/>
          </a:prstGeom>
          <a:solidFill>
            <a:srgbClr val="E48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56" name="Oval 288"/>
          <p:cNvSpPr>
            <a:spLocks noChangeArrowheads="1"/>
          </p:cNvSpPr>
          <p:nvPr/>
        </p:nvSpPr>
        <p:spPr bwMode="auto">
          <a:xfrm>
            <a:off x="3209925" y="3730625"/>
            <a:ext cx="242888" cy="242888"/>
          </a:xfrm>
          <a:prstGeom prst="ellipse">
            <a:avLst/>
          </a:prstGeom>
          <a:solidFill>
            <a:srgbClr val="E8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57" name="Oval 289"/>
          <p:cNvSpPr>
            <a:spLocks noChangeArrowheads="1"/>
          </p:cNvSpPr>
          <p:nvPr/>
        </p:nvSpPr>
        <p:spPr bwMode="auto">
          <a:xfrm>
            <a:off x="3213100" y="3732213"/>
            <a:ext cx="234950" cy="234950"/>
          </a:xfrm>
          <a:prstGeom prst="ellipse">
            <a:avLst/>
          </a:prstGeom>
          <a:solidFill>
            <a:srgbClr val="EC8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58" name="Oval 290"/>
          <p:cNvSpPr>
            <a:spLocks noChangeArrowheads="1"/>
          </p:cNvSpPr>
          <p:nvPr/>
        </p:nvSpPr>
        <p:spPr bwMode="auto">
          <a:xfrm>
            <a:off x="3216275" y="3735388"/>
            <a:ext cx="225425" cy="227012"/>
          </a:xfrm>
          <a:prstGeom prst="ellipse">
            <a:avLst/>
          </a:prstGeom>
          <a:solidFill>
            <a:srgbClr val="F09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59" name="Oval 291"/>
          <p:cNvSpPr>
            <a:spLocks noChangeArrowheads="1"/>
          </p:cNvSpPr>
          <p:nvPr/>
        </p:nvSpPr>
        <p:spPr bwMode="auto">
          <a:xfrm>
            <a:off x="3219450" y="3738563"/>
            <a:ext cx="217488" cy="217487"/>
          </a:xfrm>
          <a:prstGeom prst="ellipse">
            <a:avLst/>
          </a:prstGeom>
          <a:solidFill>
            <a:srgbClr val="F39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60" name="Oval 292"/>
          <p:cNvSpPr>
            <a:spLocks noChangeArrowheads="1"/>
          </p:cNvSpPr>
          <p:nvPr/>
        </p:nvSpPr>
        <p:spPr bwMode="auto">
          <a:xfrm>
            <a:off x="3221038" y="3741738"/>
            <a:ext cx="209550" cy="209550"/>
          </a:xfrm>
          <a:prstGeom prst="ellipse">
            <a:avLst/>
          </a:prstGeom>
          <a:solidFill>
            <a:srgbClr val="F7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61" name="Oval 293"/>
          <p:cNvSpPr>
            <a:spLocks noChangeArrowheads="1"/>
          </p:cNvSpPr>
          <p:nvPr/>
        </p:nvSpPr>
        <p:spPr bwMode="auto">
          <a:xfrm>
            <a:off x="3224213" y="3744913"/>
            <a:ext cx="200025" cy="200025"/>
          </a:xfrm>
          <a:prstGeom prst="ellipse">
            <a:avLst/>
          </a:prstGeom>
          <a:solidFill>
            <a:srgbClr val="FB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62" name="Oval 294"/>
          <p:cNvSpPr>
            <a:spLocks noChangeArrowheads="1"/>
          </p:cNvSpPr>
          <p:nvPr/>
        </p:nvSpPr>
        <p:spPr bwMode="auto">
          <a:xfrm>
            <a:off x="3227388" y="3748088"/>
            <a:ext cx="192087" cy="1905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63" name="Oval 295"/>
          <p:cNvSpPr>
            <a:spLocks noChangeArrowheads="1"/>
          </p:cNvSpPr>
          <p:nvPr/>
        </p:nvSpPr>
        <p:spPr bwMode="auto">
          <a:xfrm>
            <a:off x="3230563" y="3749675"/>
            <a:ext cx="182562" cy="184150"/>
          </a:xfrm>
          <a:prstGeom prst="ellipse">
            <a:avLst/>
          </a:prstGeom>
          <a:solidFill>
            <a:srgbClr val="FF9B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64" name="Oval 296"/>
          <p:cNvSpPr>
            <a:spLocks noChangeArrowheads="1"/>
          </p:cNvSpPr>
          <p:nvPr/>
        </p:nvSpPr>
        <p:spPr bwMode="auto">
          <a:xfrm>
            <a:off x="3233738" y="3752850"/>
            <a:ext cx="174625" cy="174625"/>
          </a:xfrm>
          <a:prstGeom prst="ellipse">
            <a:avLst/>
          </a:prstGeom>
          <a:solidFill>
            <a:srgbClr val="FF9C0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65" name="Oval 297"/>
          <p:cNvSpPr>
            <a:spLocks noChangeArrowheads="1"/>
          </p:cNvSpPr>
          <p:nvPr/>
        </p:nvSpPr>
        <p:spPr bwMode="auto">
          <a:xfrm>
            <a:off x="3235325" y="3756025"/>
            <a:ext cx="166688" cy="166688"/>
          </a:xfrm>
          <a:prstGeom prst="ellipse">
            <a:avLst/>
          </a:prstGeom>
          <a:solidFill>
            <a:srgbClr val="FF9E0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66" name="Oval 298"/>
          <p:cNvSpPr>
            <a:spLocks noChangeArrowheads="1"/>
          </p:cNvSpPr>
          <p:nvPr/>
        </p:nvSpPr>
        <p:spPr bwMode="auto">
          <a:xfrm>
            <a:off x="3238500" y="3759200"/>
            <a:ext cx="157163" cy="157163"/>
          </a:xfrm>
          <a:prstGeom prst="ellipse">
            <a:avLst/>
          </a:prstGeom>
          <a:solidFill>
            <a:srgbClr val="FF9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67" name="Oval 299"/>
          <p:cNvSpPr>
            <a:spLocks noChangeArrowheads="1"/>
          </p:cNvSpPr>
          <p:nvPr/>
        </p:nvSpPr>
        <p:spPr bwMode="auto">
          <a:xfrm>
            <a:off x="3241675" y="3762375"/>
            <a:ext cx="149225" cy="147638"/>
          </a:xfrm>
          <a:prstGeom prst="ellipse">
            <a:avLst/>
          </a:prstGeom>
          <a:solidFill>
            <a:srgbClr val="FFA1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68" name="Oval 300"/>
          <p:cNvSpPr>
            <a:spLocks noChangeArrowheads="1"/>
          </p:cNvSpPr>
          <p:nvPr/>
        </p:nvSpPr>
        <p:spPr bwMode="auto">
          <a:xfrm>
            <a:off x="3244850" y="3763963"/>
            <a:ext cx="139700" cy="141287"/>
          </a:xfrm>
          <a:prstGeom prst="ellipse">
            <a:avLst/>
          </a:prstGeom>
          <a:solidFill>
            <a:srgbClr val="FFA2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69" name="Oval 301"/>
          <p:cNvSpPr>
            <a:spLocks noChangeArrowheads="1"/>
          </p:cNvSpPr>
          <p:nvPr/>
        </p:nvSpPr>
        <p:spPr bwMode="auto">
          <a:xfrm>
            <a:off x="3248025" y="3767138"/>
            <a:ext cx="131763" cy="131762"/>
          </a:xfrm>
          <a:prstGeom prst="ellipse">
            <a:avLst/>
          </a:prstGeom>
          <a:solidFill>
            <a:srgbClr val="FFA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70" name="Oval 302"/>
          <p:cNvSpPr>
            <a:spLocks noChangeArrowheads="1"/>
          </p:cNvSpPr>
          <p:nvPr/>
        </p:nvSpPr>
        <p:spPr bwMode="auto">
          <a:xfrm>
            <a:off x="3249613" y="3770313"/>
            <a:ext cx="123825" cy="123825"/>
          </a:xfrm>
          <a:prstGeom prst="ellipse">
            <a:avLst/>
          </a:prstGeom>
          <a:solidFill>
            <a:srgbClr val="FFA5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71" name="Oval 303"/>
          <p:cNvSpPr>
            <a:spLocks noChangeArrowheads="1"/>
          </p:cNvSpPr>
          <p:nvPr/>
        </p:nvSpPr>
        <p:spPr bwMode="auto">
          <a:xfrm>
            <a:off x="3252788" y="3773488"/>
            <a:ext cx="114300" cy="114300"/>
          </a:xfrm>
          <a:prstGeom prst="ellipse">
            <a:avLst/>
          </a:prstGeom>
          <a:solidFill>
            <a:srgbClr val="FFA72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72" name="Oval 304"/>
          <p:cNvSpPr>
            <a:spLocks noChangeArrowheads="1"/>
          </p:cNvSpPr>
          <p:nvPr/>
        </p:nvSpPr>
        <p:spPr bwMode="auto">
          <a:xfrm>
            <a:off x="3255963" y="3776663"/>
            <a:ext cx="106362" cy="104775"/>
          </a:xfrm>
          <a:prstGeom prst="ellipse">
            <a:avLst/>
          </a:prstGeom>
          <a:solidFill>
            <a:srgbClr val="FFA8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73" name="Oval 305"/>
          <p:cNvSpPr>
            <a:spLocks noChangeArrowheads="1"/>
          </p:cNvSpPr>
          <p:nvPr/>
        </p:nvSpPr>
        <p:spPr bwMode="auto">
          <a:xfrm>
            <a:off x="3259138" y="3778250"/>
            <a:ext cx="96837" cy="98425"/>
          </a:xfrm>
          <a:prstGeom prst="ellipse">
            <a:avLst/>
          </a:prstGeom>
          <a:solidFill>
            <a:srgbClr val="FFAA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74" name="Oval 306"/>
          <p:cNvSpPr>
            <a:spLocks noChangeArrowheads="1"/>
          </p:cNvSpPr>
          <p:nvPr/>
        </p:nvSpPr>
        <p:spPr bwMode="auto">
          <a:xfrm>
            <a:off x="3262313" y="3781425"/>
            <a:ext cx="88900" cy="88900"/>
          </a:xfrm>
          <a:prstGeom prst="ellipse">
            <a:avLst/>
          </a:prstGeom>
          <a:solidFill>
            <a:srgbClr val="FFAB2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75" name="Oval 307"/>
          <p:cNvSpPr>
            <a:spLocks noChangeArrowheads="1"/>
          </p:cNvSpPr>
          <p:nvPr/>
        </p:nvSpPr>
        <p:spPr bwMode="auto">
          <a:xfrm>
            <a:off x="3263900" y="3784600"/>
            <a:ext cx="80963" cy="79375"/>
          </a:xfrm>
          <a:prstGeom prst="ellipse">
            <a:avLst/>
          </a:prstGeom>
          <a:solidFill>
            <a:srgbClr val="FFAD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76" name="Oval 308"/>
          <p:cNvSpPr>
            <a:spLocks noChangeArrowheads="1"/>
          </p:cNvSpPr>
          <p:nvPr/>
        </p:nvSpPr>
        <p:spPr bwMode="auto">
          <a:xfrm>
            <a:off x="3267075" y="3787775"/>
            <a:ext cx="71438" cy="71438"/>
          </a:xfrm>
          <a:prstGeom prst="ellipse">
            <a:avLst/>
          </a:prstGeom>
          <a:solidFill>
            <a:srgbClr val="FFAE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77" name="Oval 309"/>
          <p:cNvSpPr>
            <a:spLocks noChangeArrowheads="1"/>
          </p:cNvSpPr>
          <p:nvPr/>
        </p:nvSpPr>
        <p:spPr bwMode="auto">
          <a:xfrm>
            <a:off x="3270250" y="3790950"/>
            <a:ext cx="63500" cy="61913"/>
          </a:xfrm>
          <a:prstGeom prst="ellipse">
            <a:avLst/>
          </a:prstGeom>
          <a:solidFill>
            <a:srgbClr val="FFB0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78" name="Oval 310"/>
          <p:cNvSpPr>
            <a:spLocks noChangeArrowheads="1"/>
          </p:cNvSpPr>
          <p:nvPr/>
        </p:nvSpPr>
        <p:spPr bwMode="auto">
          <a:xfrm>
            <a:off x="3273425" y="3792538"/>
            <a:ext cx="53975" cy="55562"/>
          </a:xfrm>
          <a:prstGeom prst="ellipse">
            <a:avLst/>
          </a:prstGeom>
          <a:solidFill>
            <a:srgbClr val="FFB2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79" name="Oval 311"/>
          <p:cNvSpPr>
            <a:spLocks noChangeArrowheads="1"/>
          </p:cNvSpPr>
          <p:nvPr/>
        </p:nvSpPr>
        <p:spPr bwMode="auto">
          <a:xfrm>
            <a:off x="3276600" y="3795713"/>
            <a:ext cx="46038" cy="46037"/>
          </a:xfrm>
          <a:prstGeom prst="ellipse">
            <a:avLst/>
          </a:prstGeom>
          <a:solidFill>
            <a:srgbClr val="FFB3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80" name="Oval 312"/>
          <p:cNvSpPr>
            <a:spLocks noChangeArrowheads="1"/>
          </p:cNvSpPr>
          <p:nvPr/>
        </p:nvSpPr>
        <p:spPr bwMode="auto">
          <a:xfrm>
            <a:off x="3278188" y="3798888"/>
            <a:ext cx="38100" cy="36512"/>
          </a:xfrm>
          <a:prstGeom prst="ellipse">
            <a:avLst/>
          </a:prstGeom>
          <a:solidFill>
            <a:srgbClr val="FFB5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81" name="Oval 313"/>
          <p:cNvSpPr>
            <a:spLocks noChangeArrowheads="1"/>
          </p:cNvSpPr>
          <p:nvPr/>
        </p:nvSpPr>
        <p:spPr bwMode="auto">
          <a:xfrm>
            <a:off x="3281363" y="3802063"/>
            <a:ext cx="28575" cy="28575"/>
          </a:xfrm>
          <a:prstGeom prst="ellipse">
            <a:avLst/>
          </a:prstGeom>
          <a:solidFill>
            <a:srgbClr val="FFB6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82" name="Oval 314"/>
          <p:cNvSpPr>
            <a:spLocks noChangeArrowheads="1"/>
          </p:cNvSpPr>
          <p:nvPr/>
        </p:nvSpPr>
        <p:spPr bwMode="auto">
          <a:xfrm>
            <a:off x="3284538" y="3805238"/>
            <a:ext cx="20637" cy="19050"/>
          </a:xfrm>
          <a:prstGeom prst="ellipse">
            <a:avLst/>
          </a:prstGeom>
          <a:solidFill>
            <a:srgbClr val="FFB8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83" name="Oval 315"/>
          <p:cNvSpPr>
            <a:spLocks noChangeArrowheads="1"/>
          </p:cNvSpPr>
          <p:nvPr/>
        </p:nvSpPr>
        <p:spPr bwMode="auto">
          <a:xfrm>
            <a:off x="3287713" y="3806825"/>
            <a:ext cx="11112" cy="12700"/>
          </a:xfrm>
          <a:prstGeom prst="ellipse">
            <a:avLst/>
          </a:prstGeom>
          <a:solidFill>
            <a:srgbClr val="FFB9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84" name="Oval 316"/>
          <p:cNvSpPr>
            <a:spLocks noChangeArrowheads="1"/>
          </p:cNvSpPr>
          <p:nvPr/>
        </p:nvSpPr>
        <p:spPr bwMode="auto">
          <a:xfrm>
            <a:off x="3163888" y="3684588"/>
            <a:ext cx="381000" cy="381000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85" name="Oval 317"/>
          <p:cNvSpPr>
            <a:spLocks noChangeArrowheads="1"/>
          </p:cNvSpPr>
          <p:nvPr/>
        </p:nvSpPr>
        <p:spPr bwMode="auto">
          <a:xfrm>
            <a:off x="2139950" y="3581400"/>
            <a:ext cx="381000" cy="381000"/>
          </a:xfrm>
          <a:prstGeom prst="ellipse">
            <a:avLst/>
          </a:prstGeom>
          <a:solidFill>
            <a:srgbClr val="AB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86" name="Oval 318"/>
          <p:cNvSpPr>
            <a:spLocks noChangeArrowheads="1"/>
          </p:cNvSpPr>
          <p:nvPr/>
        </p:nvSpPr>
        <p:spPr bwMode="auto">
          <a:xfrm>
            <a:off x="2143125" y="3584575"/>
            <a:ext cx="371475" cy="371475"/>
          </a:xfrm>
          <a:prstGeom prst="ellipse">
            <a:avLst/>
          </a:prstGeom>
          <a:solidFill>
            <a:srgbClr val="AE6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87" name="Oval 319"/>
          <p:cNvSpPr>
            <a:spLocks noChangeArrowheads="1"/>
          </p:cNvSpPr>
          <p:nvPr/>
        </p:nvSpPr>
        <p:spPr bwMode="auto">
          <a:xfrm>
            <a:off x="2144713" y="3586163"/>
            <a:ext cx="363537" cy="365125"/>
          </a:xfrm>
          <a:prstGeom prst="ellipse">
            <a:avLst/>
          </a:prstGeom>
          <a:solidFill>
            <a:srgbClr val="B26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88" name="Oval 320"/>
          <p:cNvSpPr>
            <a:spLocks noChangeArrowheads="1"/>
          </p:cNvSpPr>
          <p:nvPr/>
        </p:nvSpPr>
        <p:spPr bwMode="auto">
          <a:xfrm>
            <a:off x="2147888" y="3589338"/>
            <a:ext cx="355600" cy="355600"/>
          </a:xfrm>
          <a:prstGeom prst="ellipse">
            <a:avLst/>
          </a:prstGeom>
          <a:solidFill>
            <a:srgbClr val="B66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89" name="Oval 321"/>
          <p:cNvSpPr>
            <a:spLocks noChangeArrowheads="1"/>
          </p:cNvSpPr>
          <p:nvPr/>
        </p:nvSpPr>
        <p:spPr bwMode="auto">
          <a:xfrm>
            <a:off x="2151063" y="3592513"/>
            <a:ext cx="346075" cy="346075"/>
          </a:xfrm>
          <a:prstGeom prst="ellipse">
            <a:avLst/>
          </a:prstGeom>
          <a:solidFill>
            <a:srgbClr val="BA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90" name="Oval 322"/>
          <p:cNvSpPr>
            <a:spLocks noChangeArrowheads="1"/>
          </p:cNvSpPr>
          <p:nvPr/>
        </p:nvSpPr>
        <p:spPr bwMode="auto">
          <a:xfrm>
            <a:off x="2154238" y="3595688"/>
            <a:ext cx="338137" cy="338137"/>
          </a:xfrm>
          <a:prstGeom prst="ellipse">
            <a:avLst/>
          </a:prstGeom>
          <a:solidFill>
            <a:srgbClr val="BE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91" name="Oval 323"/>
          <p:cNvSpPr>
            <a:spLocks noChangeArrowheads="1"/>
          </p:cNvSpPr>
          <p:nvPr/>
        </p:nvSpPr>
        <p:spPr bwMode="auto">
          <a:xfrm>
            <a:off x="2157413" y="3598863"/>
            <a:ext cx="328612" cy="328612"/>
          </a:xfrm>
          <a:prstGeom prst="ellipse">
            <a:avLst/>
          </a:prstGeom>
          <a:solidFill>
            <a:srgbClr val="C27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92" name="Oval 324"/>
          <p:cNvSpPr>
            <a:spLocks noChangeArrowheads="1"/>
          </p:cNvSpPr>
          <p:nvPr/>
        </p:nvSpPr>
        <p:spPr bwMode="auto">
          <a:xfrm>
            <a:off x="2159000" y="3602038"/>
            <a:ext cx="320675" cy="320675"/>
          </a:xfrm>
          <a:prstGeom prst="ellipse">
            <a:avLst/>
          </a:prstGeom>
          <a:solidFill>
            <a:srgbClr val="C57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93" name="Oval 325"/>
          <p:cNvSpPr>
            <a:spLocks noChangeArrowheads="1"/>
          </p:cNvSpPr>
          <p:nvPr/>
        </p:nvSpPr>
        <p:spPr bwMode="auto">
          <a:xfrm>
            <a:off x="2162175" y="3603625"/>
            <a:ext cx="312738" cy="312738"/>
          </a:xfrm>
          <a:prstGeom prst="ellipse">
            <a:avLst/>
          </a:prstGeom>
          <a:solidFill>
            <a:srgbClr val="C97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94" name="Oval 326"/>
          <p:cNvSpPr>
            <a:spLocks noChangeArrowheads="1"/>
          </p:cNvSpPr>
          <p:nvPr/>
        </p:nvSpPr>
        <p:spPr bwMode="auto">
          <a:xfrm>
            <a:off x="2165350" y="3606800"/>
            <a:ext cx="303213" cy="303213"/>
          </a:xfrm>
          <a:prstGeom prst="ellipse">
            <a:avLst/>
          </a:prstGeom>
          <a:solidFill>
            <a:srgbClr val="CD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95" name="Oval 327"/>
          <p:cNvSpPr>
            <a:spLocks noChangeArrowheads="1"/>
          </p:cNvSpPr>
          <p:nvPr/>
        </p:nvSpPr>
        <p:spPr bwMode="auto">
          <a:xfrm>
            <a:off x="2168525" y="3609975"/>
            <a:ext cx="293688" cy="295275"/>
          </a:xfrm>
          <a:prstGeom prst="ellipse">
            <a:avLst/>
          </a:prstGeom>
          <a:solidFill>
            <a:srgbClr val="D17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96" name="Oval 328"/>
          <p:cNvSpPr>
            <a:spLocks noChangeArrowheads="1"/>
          </p:cNvSpPr>
          <p:nvPr/>
        </p:nvSpPr>
        <p:spPr bwMode="auto">
          <a:xfrm>
            <a:off x="2171700" y="3613150"/>
            <a:ext cx="285750" cy="285750"/>
          </a:xfrm>
          <a:prstGeom prst="ellipse">
            <a:avLst/>
          </a:prstGeom>
          <a:solidFill>
            <a:srgbClr val="D5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97" name="Oval 329"/>
          <p:cNvSpPr>
            <a:spLocks noChangeArrowheads="1"/>
          </p:cNvSpPr>
          <p:nvPr/>
        </p:nvSpPr>
        <p:spPr bwMode="auto">
          <a:xfrm>
            <a:off x="2173288" y="3616325"/>
            <a:ext cx="277812" cy="277813"/>
          </a:xfrm>
          <a:prstGeom prst="ellipse">
            <a:avLst/>
          </a:prstGeom>
          <a:solidFill>
            <a:srgbClr val="D98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98" name="Oval 330"/>
          <p:cNvSpPr>
            <a:spLocks noChangeArrowheads="1"/>
          </p:cNvSpPr>
          <p:nvPr/>
        </p:nvSpPr>
        <p:spPr bwMode="auto">
          <a:xfrm>
            <a:off x="2176463" y="3617913"/>
            <a:ext cx="269875" cy="269875"/>
          </a:xfrm>
          <a:prstGeom prst="ellipse">
            <a:avLst/>
          </a:prstGeom>
          <a:solidFill>
            <a:srgbClr val="DC8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99" name="Oval 331"/>
          <p:cNvSpPr>
            <a:spLocks noChangeArrowheads="1"/>
          </p:cNvSpPr>
          <p:nvPr/>
        </p:nvSpPr>
        <p:spPr bwMode="auto">
          <a:xfrm>
            <a:off x="2179638" y="3621088"/>
            <a:ext cx="260350" cy="260350"/>
          </a:xfrm>
          <a:prstGeom prst="ellipse">
            <a:avLst/>
          </a:prstGeom>
          <a:solidFill>
            <a:srgbClr val="E08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00" name="Oval 332"/>
          <p:cNvSpPr>
            <a:spLocks noChangeArrowheads="1"/>
          </p:cNvSpPr>
          <p:nvPr/>
        </p:nvSpPr>
        <p:spPr bwMode="auto">
          <a:xfrm>
            <a:off x="2182813" y="3624263"/>
            <a:ext cx="250825" cy="252412"/>
          </a:xfrm>
          <a:prstGeom prst="ellipse">
            <a:avLst/>
          </a:prstGeom>
          <a:solidFill>
            <a:srgbClr val="E48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01" name="Oval 333"/>
          <p:cNvSpPr>
            <a:spLocks noChangeArrowheads="1"/>
          </p:cNvSpPr>
          <p:nvPr/>
        </p:nvSpPr>
        <p:spPr bwMode="auto">
          <a:xfrm>
            <a:off x="2185988" y="3627438"/>
            <a:ext cx="242887" cy="242887"/>
          </a:xfrm>
          <a:prstGeom prst="ellipse">
            <a:avLst/>
          </a:prstGeom>
          <a:solidFill>
            <a:srgbClr val="E8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02" name="Oval 334"/>
          <p:cNvSpPr>
            <a:spLocks noChangeArrowheads="1"/>
          </p:cNvSpPr>
          <p:nvPr/>
        </p:nvSpPr>
        <p:spPr bwMode="auto">
          <a:xfrm>
            <a:off x="2187575" y="3630613"/>
            <a:ext cx="234950" cy="233362"/>
          </a:xfrm>
          <a:prstGeom prst="ellipse">
            <a:avLst/>
          </a:prstGeom>
          <a:solidFill>
            <a:srgbClr val="EC8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03" name="Oval 335"/>
          <p:cNvSpPr>
            <a:spLocks noChangeArrowheads="1"/>
          </p:cNvSpPr>
          <p:nvPr/>
        </p:nvSpPr>
        <p:spPr bwMode="auto">
          <a:xfrm>
            <a:off x="2190750" y="3632200"/>
            <a:ext cx="227013" cy="227013"/>
          </a:xfrm>
          <a:prstGeom prst="ellipse">
            <a:avLst/>
          </a:prstGeom>
          <a:solidFill>
            <a:srgbClr val="F09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04" name="Oval 336"/>
          <p:cNvSpPr>
            <a:spLocks noChangeArrowheads="1"/>
          </p:cNvSpPr>
          <p:nvPr/>
        </p:nvSpPr>
        <p:spPr bwMode="auto">
          <a:xfrm>
            <a:off x="2193925" y="3635375"/>
            <a:ext cx="217488" cy="217488"/>
          </a:xfrm>
          <a:prstGeom prst="ellipse">
            <a:avLst/>
          </a:prstGeom>
          <a:solidFill>
            <a:srgbClr val="F39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05" name="Oval 337"/>
          <p:cNvSpPr>
            <a:spLocks noChangeArrowheads="1"/>
          </p:cNvSpPr>
          <p:nvPr/>
        </p:nvSpPr>
        <p:spPr bwMode="auto">
          <a:xfrm>
            <a:off x="2197100" y="3638550"/>
            <a:ext cx="207963" cy="209550"/>
          </a:xfrm>
          <a:prstGeom prst="ellipse">
            <a:avLst/>
          </a:prstGeom>
          <a:solidFill>
            <a:srgbClr val="F7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06" name="Oval 338"/>
          <p:cNvSpPr>
            <a:spLocks noChangeArrowheads="1"/>
          </p:cNvSpPr>
          <p:nvPr/>
        </p:nvSpPr>
        <p:spPr bwMode="auto">
          <a:xfrm>
            <a:off x="2200275" y="3641725"/>
            <a:ext cx="200025" cy="200025"/>
          </a:xfrm>
          <a:prstGeom prst="ellipse">
            <a:avLst/>
          </a:prstGeom>
          <a:solidFill>
            <a:srgbClr val="FB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07" name="Oval 339"/>
          <p:cNvSpPr>
            <a:spLocks noChangeArrowheads="1"/>
          </p:cNvSpPr>
          <p:nvPr/>
        </p:nvSpPr>
        <p:spPr bwMode="auto">
          <a:xfrm>
            <a:off x="2201863" y="3644900"/>
            <a:ext cx="192087" cy="1905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08" name="Oval 340"/>
          <p:cNvSpPr>
            <a:spLocks noChangeArrowheads="1"/>
          </p:cNvSpPr>
          <p:nvPr/>
        </p:nvSpPr>
        <p:spPr bwMode="auto">
          <a:xfrm>
            <a:off x="2205038" y="3646488"/>
            <a:ext cx="184150" cy="184150"/>
          </a:xfrm>
          <a:prstGeom prst="ellipse">
            <a:avLst/>
          </a:prstGeom>
          <a:solidFill>
            <a:srgbClr val="FF9B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09" name="Oval 341"/>
          <p:cNvSpPr>
            <a:spLocks noChangeArrowheads="1"/>
          </p:cNvSpPr>
          <p:nvPr/>
        </p:nvSpPr>
        <p:spPr bwMode="auto">
          <a:xfrm>
            <a:off x="2208213" y="3649663"/>
            <a:ext cx="174625" cy="174625"/>
          </a:xfrm>
          <a:prstGeom prst="ellipse">
            <a:avLst/>
          </a:prstGeom>
          <a:solidFill>
            <a:srgbClr val="FF9C0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10" name="Oval 342"/>
          <p:cNvSpPr>
            <a:spLocks noChangeArrowheads="1"/>
          </p:cNvSpPr>
          <p:nvPr/>
        </p:nvSpPr>
        <p:spPr bwMode="auto">
          <a:xfrm>
            <a:off x="2211388" y="3652838"/>
            <a:ext cx="165100" cy="166687"/>
          </a:xfrm>
          <a:prstGeom prst="ellipse">
            <a:avLst/>
          </a:prstGeom>
          <a:solidFill>
            <a:srgbClr val="FF9E0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11" name="Oval 343"/>
          <p:cNvSpPr>
            <a:spLocks noChangeArrowheads="1"/>
          </p:cNvSpPr>
          <p:nvPr/>
        </p:nvSpPr>
        <p:spPr bwMode="auto">
          <a:xfrm>
            <a:off x="2214563" y="3656013"/>
            <a:ext cx="157162" cy="157162"/>
          </a:xfrm>
          <a:prstGeom prst="ellipse">
            <a:avLst/>
          </a:prstGeom>
          <a:solidFill>
            <a:srgbClr val="FF9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12" name="Oval 344"/>
          <p:cNvSpPr>
            <a:spLocks noChangeArrowheads="1"/>
          </p:cNvSpPr>
          <p:nvPr/>
        </p:nvSpPr>
        <p:spPr bwMode="auto">
          <a:xfrm>
            <a:off x="2216150" y="3659188"/>
            <a:ext cx="149225" cy="147637"/>
          </a:xfrm>
          <a:prstGeom prst="ellipse">
            <a:avLst/>
          </a:prstGeom>
          <a:solidFill>
            <a:srgbClr val="FFA1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13" name="Oval 345"/>
          <p:cNvSpPr>
            <a:spLocks noChangeArrowheads="1"/>
          </p:cNvSpPr>
          <p:nvPr/>
        </p:nvSpPr>
        <p:spPr bwMode="auto">
          <a:xfrm>
            <a:off x="2219325" y="3660775"/>
            <a:ext cx="141288" cy="141288"/>
          </a:xfrm>
          <a:prstGeom prst="ellipse">
            <a:avLst/>
          </a:prstGeom>
          <a:solidFill>
            <a:srgbClr val="FFA2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14" name="Oval 346"/>
          <p:cNvSpPr>
            <a:spLocks noChangeArrowheads="1"/>
          </p:cNvSpPr>
          <p:nvPr/>
        </p:nvSpPr>
        <p:spPr bwMode="auto">
          <a:xfrm>
            <a:off x="2222500" y="3663950"/>
            <a:ext cx="131763" cy="131763"/>
          </a:xfrm>
          <a:prstGeom prst="ellipse">
            <a:avLst/>
          </a:prstGeom>
          <a:solidFill>
            <a:srgbClr val="FFA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15" name="Oval 347"/>
          <p:cNvSpPr>
            <a:spLocks noChangeArrowheads="1"/>
          </p:cNvSpPr>
          <p:nvPr/>
        </p:nvSpPr>
        <p:spPr bwMode="auto">
          <a:xfrm>
            <a:off x="2225675" y="3667125"/>
            <a:ext cx="122238" cy="123825"/>
          </a:xfrm>
          <a:prstGeom prst="ellipse">
            <a:avLst/>
          </a:prstGeom>
          <a:solidFill>
            <a:srgbClr val="FFA5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16" name="Oval 348"/>
          <p:cNvSpPr>
            <a:spLocks noChangeArrowheads="1"/>
          </p:cNvSpPr>
          <p:nvPr/>
        </p:nvSpPr>
        <p:spPr bwMode="auto">
          <a:xfrm>
            <a:off x="2228850" y="3670300"/>
            <a:ext cx="114300" cy="114300"/>
          </a:xfrm>
          <a:prstGeom prst="ellipse">
            <a:avLst/>
          </a:prstGeom>
          <a:solidFill>
            <a:srgbClr val="FFA72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17" name="Oval 349"/>
          <p:cNvSpPr>
            <a:spLocks noChangeArrowheads="1"/>
          </p:cNvSpPr>
          <p:nvPr/>
        </p:nvSpPr>
        <p:spPr bwMode="auto">
          <a:xfrm>
            <a:off x="2230438" y="3673475"/>
            <a:ext cx="106362" cy="104775"/>
          </a:xfrm>
          <a:prstGeom prst="ellipse">
            <a:avLst/>
          </a:prstGeom>
          <a:solidFill>
            <a:srgbClr val="FFA8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18" name="Oval 350"/>
          <p:cNvSpPr>
            <a:spLocks noChangeArrowheads="1"/>
          </p:cNvSpPr>
          <p:nvPr/>
        </p:nvSpPr>
        <p:spPr bwMode="auto">
          <a:xfrm>
            <a:off x="2233613" y="3675063"/>
            <a:ext cx="98425" cy="98425"/>
          </a:xfrm>
          <a:prstGeom prst="ellipse">
            <a:avLst/>
          </a:prstGeom>
          <a:solidFill>
            <a:srgbClr val="FFAA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19" name="Oval 351"/>
          <p:cNvSpPr>
            <a:spLocks noChangeArrowheads="1"/>
          </p:cNvSpPr>
          <p:nvPr/>
        </p:nvSpPr>
        <p:spPr bwMode="auto">
          <a:xfrm>
            <a:off x="2236788" y="3678238"/>
            <a:ext cx="88900" cy="88900"/>
          </a:xfrm>
          <a:prstGeom prst="ellipse">
            <a:avLst/>
          </a:prstGeom>
          <a:solidFill>
            <a:srgbClr val="FFAB2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20" name="Oval 352"/>
          <p:cNvSpPr>
            <a:spLocks noChangeArrowheads="1"/>
          </p:cNvSpPr>
          <p:nvPr/>
        </p:nvSpPr>
        <p:spPr bwMode="auto">
          <a:xfrm>
            <a:off x="2239963" y="3681413"/>
            <a:ext cx="79375" cy="80962"/>
          </a:xfrm>
          <a:prstGeom prst="ellipse">
            <a:avLst/>
          </a:prstGeom>
          <a:solidFill>
            <a:srgbClr val="FFAD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21" name="Oval 353"/>
          <p:cNvSpPr>
            <a:spLocks noChangeArrowheads="1"/>
          </p:cNvSpPr>
          <p:nvPr/>
        </p:nvSpPr>
        <p:spPr bwMode="auto">
          <a:xfrm>
            <a:off x="2243138" y="3684588"/>
            <a:ext cx="71437" cy="71437"/>
          </a:xfrm>
          <a:prstGeom prst="ellipse">
            <a:avLst/>
          </a:prstGeom>
          <a:solidFill>
            <a:srgbClr val="FFAE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22" name="Oval 354"/>
          <p:cNvSpPr>
            <a:spLocks noChangeArrowheads="1"/>
          </p:cNvSpPr>
          <p:nvPr/>
        </p:nvSpPr>
        <p:spPr bwMode="auto">
          <a:xfrm>
            <a:off x="2244725" y="3687763"/>
            <a:ext cx="63500" cy="61912"/>
          </a:xfrm>
          <a:prstGeom prst="ellipse">
            <a:avLst/>
          </a:prstGeom>
          <a:solidFill>
            <a:srgbClr val="FFB0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23" name="Oval 355"/>
          <p:cNvSpPr>
            <a:spLocks noChangeArrowheads="1"/>
          </p:cNvSpPr>
          <p:nvPr/>
        </p:nvSpPr>
        <p:spPr bwMode="auto">
          <a:xfrm>
            <a:off x="2247900" y="3689350"/>
            <a:ext cx="53975" cy="55563"/>
          </a:xfrm>
          <a:prstGeom prst="ellipse">
            <a:avLst/>
          </a:prstGeom>
          <a:solidFill>
            <a:srgbClr val="FFB2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24" name="Oval 356"/>
          <p:cNvSpPr>
            <a:spLocks noChangeArrowheads="1"/>
          </p:cNvSpPr>
          <p:nvPr/>
        </p:nvSpPr>
        <p:spPr bwMode="auto">
          <a:xfrm>
            <a:off x="2251075" y="3692525"/>
            <a:ext cx="46038" cy="46038"/>
          </a:xfrm>
          <a:prstGeom prst="ellipse">
            <a:avLst/>
          </a:prstGeom>
          <a:solidFill>
            <a:srgbClr val="FFB3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25" name="Oval 357"/>
          <p:cNvSpPr>
            <a:spLocks noChangeArrowheads="1"/>
          </p:cNvSpPr>
          <p:nvPr/>
        </p:nvSpPr>
        <p:spPr bwMode="auto">
          <a:xfrm>
            <a:off x="2254250" y="3695700"/>
            <a:ext cx="36513" cy="36513"/>
          </a:xfrm>
          <a:prstGeom prst="ellipse">
            <a:avLst/>
          </a:prstGeom>
          <a:solidFill>
            <a:srgbClr val="FFB5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26" name="Oval 358"/>
          <p:cNvSpPr>
            <a:spLocks noChangeArrowheads="1"/>
          </p:cNvSpPr>
          <p:nvPr/>
        </p:nvSpPr>
        <p:spPr bwMode="auto">
          <a:xfrm>
            <a:off x="2257425" y="3698875"/>
            <a:ext cx="28575" cy="28575"/>
          </a:xfrm>
          <a:prstGeom prst="ellipse">
            <a:avLst/>
          </a:prstGeom>
          <a:solidFill>
            <a:srgbClr val="FFB6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27" name="Oval 359"/>
          <p:cNvSpPr>
            <a:spLocks noChangeArrowheads="1"/>
          </p:cNvSpPr>
          <p:nvPr/>
        </p:nvSpPr>
        <p:spPr bwMode="auto">
          <a:xfrm>
            <a:off x="2259013" y="3702050"/>
            <a:ext cx="20637" cy="19050"/>
          </a:xfrm>
          <a:prstGeom prst="ellipse">
            <a:avLst/>
          </a:prstGeom>
          <a:solidFill>
            <a:srgbClr val="FFB8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28" name="Oval 360"/>
          <p:cNvSpPr>
            <a:spLocks noChangeArrowheads="1"/>
          </p:cNvSpPr>
          <p:nvPr/>
        </p:nvSpPr>
        <p:spPr bwMode="auto">
          <a:xfrm>
            <a:off x="2262188" y="3703638"/>
            <a:ext cx="11112" cy="12700"/>
          </a:xfrm>
          <a:prstGeom prst="ellipse">
            <a:avLst/>
          </a:prstGeom>
          <a:solidFill>
            <a:srgbClr val="FFB9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29" name="Oval 361"/>
          <p:cNvSpPr>
            <a:spLocks noChangeArrowheads="1"/>
          </p:cNvSpPr>
          <p:nvPr/>
        </p:nvSpPr>
        <p:spPr bwMode="auto">
          <a:xfrm>
            <a:off x="2139950" y="3581400"/>
            <a:ext cx="381000" cy="381000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30" name="Oval 362"/>
          <p:cNvSpPr>
            <a:spLocks noChangeArrowheads="1"/>
          </p:cNvSpPr>
          <p:nvPr/>
        </p:nvSpPr>
        <p:spPr bwMode="auto">
          <a:xfrm>
            <a:off x="7646988" y="1824038"/>
            <a:ext cx="379412" cy="381000"/>
          </a:xfrm>
          <a:prstGeom prst="ellipse">
            <a:avLst/>
          </a:prstGeom>
          <a:solidFill>
            <a:srgbClr val="AB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31" name="Oval 363"/>
          <p:cNvSpPr>
            <a:spLocks noChangeArrowheads="1"/>
          </p:cNvSpPr>
          <p:nvPr/>
        </p:nvSpPr>
        <p:spPr bwMode="auto">
          <a:xfrm>
            <a:off x="7648575" y="1827213"/>
            <a:ext cx="373063" cy="373062"/>
          </a:xfrm>
          <a:prstGeom prst="ellipse">
            <a:avLst/>
          </a:prstGeom>
          <a:solidFill>
            <a:srgbClr val="AE6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32" name="Oval 364"/>
          <p:cNvSpPr>
            <a:spLocks noChangeArrowheads="1"/>
          </p:cNvSpPr>
          <p:nvPr/>
        </p:nvSpPr>
        <p:spPr bwMode="auto">
          <a:xfrm>
            <a:off x="7651750" y="1830388"/>
            <a:ext cx="363538" cy="363537"/>
          </a:xfrm>
          <a:prstGeom prst="ellipse">
            <a:avLst/>
          </a:prstGeom>
          <a:solidFill>
            <a:srgbClr val="B26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33" name="Oval 365"/>
          <p:cNvSpPr>
            <a:spLocks noChangeArrowheads="1"/>
          </p:cNvSpPr>
          <p:nvPr/>
        </p:nvSpPr>
        <p:spPr bwMode="auto">
          <a:xfrm>
            <a:off x="7654925" y="1833563"/>
            <a:ext cx="355600" cy="354012"/>
          </a:xfrm>
          <a:prstGeom prst="ellipse">
            <a:avLst/>
          </a:prstGeom>
          <a:solidFill>
            <a:srgbClr val="B66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34" name="Oval 366"/>
          <p:cNvSpPr>
            <a:spLocks noChangeArrowheads="1"/>
          </p:cNvSpPr>
          <p:nvPr/>
        </p:nvSpPr>
        <p:spPr bwMode="auto">
          <a:xfrm>
            <a:off x="7658100" y="1835150"/>
            <a:ext cx="346075" cy="347663"/>
          </a:xfrm>
          <a:prstGeom prst="ellipse">
            <a:avLst/>
          </a:prstGeom>
          <a:solidFill>
            <a:srgbClr val="BA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35" name="Oval 367"/>
          <p:cNvSpPr>
            <a:spLocks noChangeArrowheads="1"/>
          </p:cNvSpPr>
          <p:nvPr/>
        </p:nvSpPr>
        <p:spPr bwMode="auto">
          <a:xfrm>
            <a:off x="7661275" y="1838325"/>
            <a:ext cx="336550" cy="338138"/>
          </a:xfrm>
          <a:prstGeom prst="ellipse">
            <a:avLst/>
          </a:prstGeom>
          <a:solidFill>
            <a:srgbClr val="BE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36" name="Oval 368"/>
          <p:cNvSpPr>
            <a:spLocks noChangeArrowheads="1"/>
          </p:cNvSpPr>
          <p:nvPr/>
        </p:nvSpPr>
        <p:spPr bwMode="auto">
          <a:xfrm>
            <a:off x="7662863" y="1841500"/>
            <a:ext cx="330200" cy="328613"/>
          </a:xfrm>
          <a:prstGeom prst="ellipse">
            <a:avLst/>
          </a:prstGeom>
          <a:solidFill>
            <a:srgbClr val="C27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37" name="Oval 369"/>
          <p:cNvSpPr>
            <a:spLocks noChangeArrowheads="1"/>
          </p:cNvSpPr>
          <p:nvPr/>
        </p:nvSpPr>
        <p:spPr bwMode="auto">
          <a:xfrm>
            <a:off x="7666038" y="1844675"/>
            <a:ext cx="320675" cy="320675"/>
          </a:xfrm>
          <a:prstGeom prst="ellipse">
            <a:avLst/>
          </a:prstGeom>
          <a:solidFill>
            <a:srgbClr val="C57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38" name="Oval 370"/>
          <p:cNvSpPr>
            <a:spLocks noChangeArrowheads="1"/>
          </p:cNvSpPr>
          <p:nvPr/>
        </p:nvSpPr>
        <p:spPr bwMode="auto">
          <a:xfrm>
            <a:off x="7669213" y="1847850"/>
            <a:ext cx="312737" cy="311150"/>
          </a:xfrm>
          <a:prstGeom prst="ellipse">
            <a:avLst/>
          </a:prstGeom>
          <a:solidFill>
            <a:srgbClr val="C97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39" name="Oval 371"/>
          <p:cNvSpPr>
            <a:spLocks noChangeArrowheads="1"/>
          </p:cNvSpPr>
          <p:nvPr/>
        </p:nvSpPr>
        <p:spPr bwMode="auto">
          <a:xfrm>
            <a:off x="7672388" y="1849438"/>
            <a:ext cx="303212" cy="304800"/>
          </a:xfrm>
          <a:prstGeom prst="ellipse">
            <a:avLst/>
          </a:prstGeom>
          <a:solidFill>
            <a:srgbClr val="CD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40" name="Oval 372"/>
          <p:cNvSpPr>
            <a:spLocks noChangeArrowheads="1"/>
          </p:cNvSpPr>
          <p:nvPr/>
        </p:nvSpPr>
        <p:spPr bwMode="auto">
          <a:xfrm>
            <a:off x="7675563" y="1852613"/>
            <a:ext cx="293687" cy="295275"/>
          </a:xfrm>
          <a:prstGeom prst="ellipse">
            <a:avLst/>
          </a:prstGeom>
          <a:solidFill>
            <a:srgbClr val="D17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41" name="Oval 373"/>
          <p:cNvSpPr>
            <a:spLocks noChangeArrowheads="1"/>
          </p:cNvSpPr>
          <p:nvPr/>
        </p:nvSpPr>
        <p:spPr bwMode="auto">
          <a:xfrm>
            <a:off x="7677150" y="1855788"/>
            <a:ext cx="287338" cy="285750"/>
          </a:xfrm>
          <a:prstGeom prst="ellipse">
            <a:avLst/>
          </a:prstGeom>
          <a:solidFill>
            <a:srgbClr val="D5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42" name="Oval 374"/>
          <p:cNvSpPr>
            <a:spLocks noChangeArrowheads="1"/>
          </p:cNvSpPr>
          <p:nvPr/>
        </p:nvSpPr>
        <p:spPr bwMode="auto">
          <a:xfrm>
            <a:off x="7680325" y="1858963"/>
            <a:ext cx="277813" cy="277812"/>
          </a:xfrm>
          <a:prstGeom prst="ellipse">
            <a:avLst/>
          </a:prstGeom>
          <a:solidFill>
            <a:srgbClr val="D98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43" name="Oval 375"/>
          <p:cNvSpPr>
            <a:spLocks noChangeArrowheads="1"/>
          </p:cNvSpPr>
          <p:nvPr/>
        </p:nvSpPr>
        <p:spPr bwMode="auto">
          <a:xfrm>
            <a:off x="7683500" y="1862138"/>
            <a:ext cx="268288" cy="268287"/>
          </a:xfrm>
          <a:prstGeom prst="ellipse">
            <a:avLst/>
          </a:prstGeom>
          <a:solidFill>
            <a:srgbClr val="DC8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44" name="Oval 376"/>
          <p:cNvSpPr>
            <a:spLocks noChangeArrowheads="1"/>
          </p:cNvSpPr>
          <p:nvPr/>
        </p:nvSpPr>
        <p:spPr bwMode="auto">
          <a:xfrm>
            <a:off x="7686675" y="1863725"/>
            <a:ext cx="260350" cy="261938"/>
          </a:xfrm>
          <a:prstGeom prst="ellipse">
            <a:avLst/>
          </a:prstGeom>
          <a:solidFill>
            <a:srgbClr val="E08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45" name="Oval 377"/>
          <p:cNvSpPr>
            <a:spLocks noChangeArrowheads="1"/>
          </p:cNvSpPr>
          <p:nvPr/>
        </p:nvSpPr>
        <p:spPr bwMode="auto">
          <a:xfrm>
            <a:off x="7689850" y="1866900"/>
            <a:ext cx="250825" cy="252413"/>
          </a:xfrm>
          <a:prstGeom prst="ellipse">
            <a:avLst/>
          </a:prstGeom>
          <a:solidFill>
            <a:srgbClr val="E48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46" name="Oval 378"/>
          <p:cNvSpPr>
            <a:spLocks noChangeArrowheads="1"/>
          </p:cNvSpPr>
          <p:nvPr/>
        </p:nvSpPr>
        <p:spPr bwMode="auto">
          <a:xfrm>
            <a:off x="7691438" y="1870075"/>
            <a:ext cx="244475" cy="242888"/>
          </a:xfrm>
          <a:prstGeom prst="ellipse">
            <a:avLst/>
          </a:prstGeom>
          <a:solidFill>
            <a:srgbClr val="E8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47" name="Oval 379"/>
          <p:cNvSpPr>
            <a:spLocks noChangeArrowheads="1"/>
          </p:cNvSpPr>
          <p:nvPr/>
        </p:nvSpPr>
        <p:spPr bwMode="auto">
          <a:xfrm>
            <a:off x="7694613" y="1873250"/>
            <a:ext cx="234950" cy="234950"/>
          </a:xfrm>
          <a:prstGeom prst="ellipse">
            <a:avLst/>
          </a:prstGeom>
          <a:solidFill>
            <a:srgbClr val="EC8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48" name="Oval 380"/>
          <p:cNvSpPr>
            <a:spLocks noChangeArrowheads="1"/>
          </p:cNvSpPr>
          <p:nvPr/>
        </p:nvSpPr>
        <p:spPr bwMode="auto">
          <a:xfrm>
            <a:off x="7697788" y="1876425"/>
            <a:ext cx="225425" cy="225425"/>
          </a:xfrm>
          <a:prstGeom prst="ellipse">
            <a:avLst/>
          </a:prstGeom>
          <a:solidFill>
            <a:srgbClr val="F09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49" name="Oval 381"/>
          <p:cNvSpPr>
            <a:spLocks noChangeArrowheads="1"/>
          </p:cNvSpPr>
          <p:nvPr/>
        </p:nvSpPr>
        <p:spPr bwMode="auto">
          <a:xfrm>
            <a:off x="7700963" y="1879600"/>
            <a:ext cx="217487" cy="217488"/>
          </a:xfrm>
          <a:prstGeom prst="ellipse">
            <a:avLst/>
          </a:prstGeom>
          <a:solidFill>
            <a:srgbClr val="F39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50" name="Oval 382"/>
          <p:cNvSpPr>
            <a:spLocks noChangeArrowheads="1"/>
          </p:cNvSpPr>
          <p:nvPr/>
        </p:nvSpPr>
        <p:spPr bwMode="auto">
          <a:xfrm>
            <a:off x="7704138" y="1881188"/>
            <a:ext cx="207962" cy="209550"/>
          </a:xfrm>
          <a:prstGeom prst="ellipse">
            <a:avLst/>
          </a:prstGeom>
          <a:solidFill>
            <a:srgbClr val="F7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51" name="Oval 383"/>
          <p:cNvSpPr>
            <a:spLocks noChangeArrowheads="1"/>
          </p:cNvSpPr>
          <p:nvPr/>
        </p:nvSpPr>
        <p:spPr bwMode="auto">
          <a:xfrm>
            <a:off x="7705725" y="1884363"/>
            <a:ext cx="201613" cy="200025"/>
          </a:xfrm>
          <a:prstGeom prst="ellipse">
            <a:avLst/>
          </a:prstGeom>
          <a:solidFill>
            <a:srgbClr val="FB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52" name="Oval 384"/>
          <p:cNvSpPr>
            <a:spLocks noChangeArrowheads="1"/>
          </p:cNvSpPr>
          <p:nvPr/>
        </p:nvSpPr>
        <p:spPr bwMode="auto">
          <a:xfrm>
            <a:off x="7708900" y="1887538"/>
            <a:ext cx="192088" cy="1920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53" name="Oval 385"/>
          <p:cNvSpPr>
            <a:spLocks noChangeArrowheads="1"/>
          </p:cNvSpPr>
          <p:nvPr/>
        </p:nvSpPr>
        <p:spPr bwMode="auto">
          <a:xfrm>
            <a:off x="7712075" y="1890713"/>
            <a:ext cx="182563" cy="182562"/>
          </a:xfrm>
          <a:prstGeom prst="ellipse">
            <a:avLst/>
          </a:prstGeom>
          <a:solidFill>
            <a:srgbClr val="FF9B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54" name="Oval 386"/>
          <p:cNvSpPr>
            <a:spLocks noChangeArrowheads="1"/>
          </p:cNvSpPr>
          <p:nvPr/>
        </p:nvSpPr>
        <p:spPr bwMode="auto">
          <a:xfrm>
            <a:off x="7715250" y="1893888"/>
            <a:ext cx="174625" cy="174625"/>
          </a:xfrm>
          <a:prstGeom prst="ellipse">
            <a:avLst/>
          </a:prstGeom>
          <a:solidFill>
            <a:srgbClr val="FF9C0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55" name="Oval 387"/>
          <p:cNvSpPr>
            <a:spLocks noChangeArrowheads="1"/>
          </p:cNvSpPr>
          <p:nvPr/>
        </p:nvSpPr>
        <p:spPr bwMode="auto">
          <a:xfrm>
            <a:off x="7718425" y="1895475"/>
            <a:ext cx="165100" cy="166688"/>
          </a:xfrm>
          <a:prstGeom prst="ellipse">
            <a:avLst/>
          </a:prstGeom>
          <a:solidFill>
            <a:srgbClr val="FF9E0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56" name="Oval 388"/>
          <p:cNvSpPr>
            <a:spLocks noChangeArrowheads="1"/>
          </p:cNvSpPr>
          <p:nvPr/>
        </p:nvSpPr>
        <p:spPr bwMode="auto">
          <a:xfrm>
            <a:off x="7720013" y="1898650"/>
            <a:ext cx="158750" cy="157163"/>
          </a:xfrm>
          <a:prstGeom prst="ellipse">
            <a:avLst/>
          </a:prstGeom>
          <a:solidFill>
            <a:srgbClr val="FF9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57" name="Oval 389"/>
          <p:cNvSpPr>
            <a:spLocks noChangeArrowheads="1"/>
          </p:cNvSpPr>
          <p:nvPr/>
        </p:nvSpPr>
        <p:spPr bwMode="auto">
          <a:xfrm>
            <a:off x="7723188" y="1901825"/>
            <a:ext cx="149225" cy="149225"/>
          </a:xfrm>
          <a:prstGeom prst="ellipse">
            <a:avLst/>
          </a:prstGeom>
          <a:solidFill>
            <a:srgbClr val="FFA1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58" name="Oval 390"/>
          <p:cNvSpPr>
            <a:spLocks noChangeArrowheads="1"/>
          </p:cNvSpPr>
          <p:nvPr/>
        </p:nvSpPr>
        <p:spPr bwMode="auto">
          <a:xfrm>
            <a:off x="7726363" y="1905000"/>
            <a:ext cx="139700" cy="139700"/>
          </a:xfrm>
          <a:prstGeom prst="ellipse">
            <a:avLst/>
          </a:prstGeom>
          <a:solidFill>
            <a:srgbClr val="FFA2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59" name="Oval 391"/>
          <p:cNvSpPr>
            <a:spLocks noChangeArrowheads="1"/>
          </p:cNvSpPr>
          <p:nvPr/>
        </p:nvSpPr>
        <p:spPr bwMode="auto">
          <a:xfrm>
            <a:off x="7729538" y="1908175"/>
            <a:ext cx="131762" cy="131763"/>
          </a:xfrm>
          <a:prstGeom prst="ellipse">
            <a:avLst/>
          </a:prstGeom>
          <a:solidFill>
            <a:srgbClr val="FFA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60" name="Oval 392"/>
          <p:cNvSpPr>
            <a:spLocks noChangeArrowheads="1"/>
          </p:cNvSpPr>
          <p:nvPr/>
        </p:nvSpPr>
        <p:spPr bwMode="auto">
          <a:xfrm>
            <a:off x="7732713" y="1909763"/>
            <a:ext cx="122237" cy="123825"/>
          </a:xfrm>
          <a:prstGeom prst="ellipse">
            <a:avLst/>
          </a:prstGeom>
          <a:solidFill>
            <a:srgbClr val="FFA5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61" name="Oval 393"/>
          <p:cNvSpPr>
            <a:spLocks noChangeArrowheads="1"/>
          </p:cNvSpPr>
          <p:nvPr/>
        </p:nvSpPr>
        <p:spPr bwMode="auto">
          <a:xfrm>
            <a:off x="7734300" y="1912938"/>
            <a:ext cx="115888" cy="114300"/>
          </a:xfrm>
          <a:prstGeom prst="ellipse">
            <a:avLst/>
          </a:prstGeom>
          <a:solidFill>
            <a:srgbClr val="FFA72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62" name="Oval 394"/>
          <p:cNvSpPr>
            <a:spLocks noChangeArrowheads="1"/>
          </p:cNvSpPr>
          <p:nvPr/>
        </p:nvSpPr>
        <p:spPr bwMode="auto">
          <a:xfrm>
            <a:off x="7737475" y="1916113"/>
            <a:ext cx="106363" cy="106362"/>
          </a:xfrm>
          <a:prstGeom prst="ellipse">
            <a:avLst/>
          </a:prstGeom>
          <a:solidFill>
            <a:srgbClr val="FFA8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63" name="Oval 395"/>
          <p:cNvSpPr>
            <a:spLocks noChangeArrowheads="1"/>
          </p:cNvSpPr>
          <p:nvPr/>
        </p:nvSpPr>
        <p:spPr bwMode="auto">
          <a:xfrm>
            <a:off x="7740650" y="1919288"/>
            <a:ext cx="96838" cy="96837"/>
          </a:xfrm>
          <a:prstGeom prst="ellipse">
            <a:avLst/>
          </a:prstGeom>
          <a:solidFill>
            <a:srgbClr val="FFAA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64" name="Oval 396"/>
          <p:cNvSpPr>
            <a:spLocks noChangeArrowheads="1"/>
          </p:cNvSpPr>
          <p:nvPr/>
        </p:nvSpPr>
        <p:spPr bwMode="auto">
          <a:xfrm>
            <a:off x="7743825" y="1922463"/>
            <a:ext cx="88900" cy="87312"/>
          </a:xfrm>
          <a:prstGeom prst="ellipse">
            <a:avLst/>
          </a:prstGeom>
          <a:solidFill>
            <a:srgbClr val="FFAB2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65" name="Oval 397"/>
          <p:cNvSpPr>
            <a:spLocks noChangeArrowheads="1"/>
          </p:cNvSpPr>
          <p:nvPr/>
        </p:nvSpPr>
        <p:spPr bwMode="auto">
          <a:xfrm>
            <a:off x="7747000" y="1924050"/>
            <a:ext cx="79375" cy="80963"/>
          </a:xfrm>
          <a:prstGeom prst="ellipse">
            <a:avLst/>
          </a:prstGeom>
          <a:solidFill>
            <a:srgbClr val="FFAD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66" name="Oval 398"/>
          <p:cNvSpPr>
            <a:spLocks noChangeArrowheads="1"/>
          </p:cNvSpPr>
          <p:nvPr/>
        </p:nvSpPr>
        <p:spPr bwMode="auto">
          <a:xfrm>
            <a:off x="7748588" y="1927225"/>
            <a:ext cx="73025" cy="71438"/>
          </a:xfrm>
          <a:prstGeom prst="ellipse">
            <a:avLst/>
          </a:prstGeom>
          <a:solidFill>
            <a:srgbClr val="FFAE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67" name="Oval 399"/>
          <p:cNvSpPr>
            <a:spLocks noChangeArrowheads="1"/>
          </p:cNvSpPr>
          <p:nvPr/>
        </p:nvSpPr>
        <p:spPr bwMode="auto">
          <a:xfrm>
            <a:off x="7751763" y="1930400"/>
            <a:ext cx="63500" cy="63500"/>
          </a:xfrm>
          <a:prstGeom prst="ellipse">
            <a:avLst/>
          </a:prstGeom>
          <a:solidFill>
            <a:srgbClr val="FFB0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68" name="Oval 400"/>
          <p:cNvSpPr>
            <a:spLocks noChangeArrowheads="1"/>
          </p:cNvSpPr>
          <p:nvPr/>
        </p:nvSpPr>
        <p:spPr bwMode="auto">
          <a:xfrm>
            <a:off x="7754938" y="1933575"/>
            <a:ext cx="53975" cy="53975"/>
          </a:xfrm>
          <a:prstGeom prst="ellipse">
            <a:avLst/>
          </a:prstGeom>
          <a:solidFill>
            <a:srgbClr val="FFB2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69" name="Oval 401"/>
          <p:cNvSpPr>
            <a:spLocks noChangeArrowheads="1"/>
          </p:cNvSpPr>
          <p:nvPr/>
        </p:nvSpPr>
        <p:spPr bwMode="auto">
          <a:xfrm>
            <a:off x="7758113" y="1936750"/>
            <a:ext cx="46037" cy="44450"/>
          </a:xfrm>
          <a:prstGeom prst="ellipse">
            <a:avLst/>
          </a:prstGeom>
          <a:solidFill>
            <a:srgbClr val="FFB3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70" name="Oval 402"/>
          <p:cNvSpPr>
            <a:spLocks noChangeArrowheads="1"/>
          </p:cNvSpPr>
          <p:nvPr/>
        </p:nvSpPr>
        <p:spPr bwMode="auto">
          <a:xfrm>
            <a:off x="7761288" y="1938338"/>
            <a:ext cx="36512" cy="38100"/>
          </a:xfrm>
          <a:prstGeom prst="ellipse">
            <a:avLst/>
          </a:prstGeom>
          <a:solidFill>
            <a:srgbClr val="FFB5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71" name="Oval 403"/>
          <p:cNvSpPr>
            <a:spLocks noChangeArrowheads="1"/>
          </p:cNvSpPr>
          <p:nvPr/>
        </p:nvSpPr>
        <p:spPr bwMode="auto">
          <a:xfrm>
            <a:off x="7762875" y="1941513"/>
            <a:ext cx="28575" cy="28575"/>
          </a:xfrm>
          <a:prstGeom prst="ellipse">
            <a:avLst/>
          </a:prstGeom>
          <a:solidFill>
            <a:srgbClr val="FFB6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72" name="Oval 404"/>
          <p:cNvSpPr>
            <a:spLocks noChangeArrowheads="1"/>
          </p:cNvSpPr>
          <p:nvPr/>
        </p:nvSpPr>
        <p:spPr bwMode="auto">
          <a:xfrm>
            <a:off x="7766050" y="1944688"/>
            <a:ext cx="20638" cy="20637"/>
          </a:xfrm>
          <a:prstGeom prst="ellipse">
            <a:avLst/>
          </a:prstGeom>
          <a:solidFill>
            <a:srgbClr val="FFB8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73" name="Oval 405"/>
          <p:cNvSpPr>
            <a:spLocks noChangeArrowheads="1"/>
          </p:cNvSpPr>
          <p:nvPr/>
        </p:nvSpPr>
        <p:spPr bwMode="auto">
          <a:xfrm>
            <a:off x="7769225" y="1947863"/>
            <a:ext cx="11113" cy="11112"/>
          </a:xfrm>
          <a:prstGeom prst="ellipse">
            <a:avLst/>
          </a:prstGeom>
          <a:solidFill>
            <a:srgbClr val="FFB9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74" name="Oval 406"/>
          <p:cNvSpPr>
            <a:spLocks noChangeArrowheads="1"/>
          </p:cNvSpPr>
          <p:nvPr/>
        </p:nvSpPr>
        <p:spPr bwMode="auto">
          <a:xfrm>
            <a:off x="7646988" y="1824038"/>
            <a:ext cx="379412" cy="381000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75" name="Oval 407"/>
          <p:cNvSpPr>
            <a:spLocks noChangeArrowheads="1"/>
          </p:cNvSpPr>
          <p:nvPr/>
        </p:nvSpPr>
        <p:spPr bwMode="auto">
          <a:xfrm>
            <a:off x="6845300" y="4708525"/>
            <a:ext cx="379413" cy="381000"/>
          </a:xfrm>
          <a:prstGeom prst="ellipse">
            <a:avLst/>
          </a:prstGeom>
          <a:solidFill>
            <a:srgbClr val="AB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76" name="Oval 408"/>
          <p:cNvSpPr>
            <a:spLocks noChangeArrowheads="1"/>
          </p:cNvSpPr>
          <p:nvPr/>
        </p:nvSpPr>
        <p:spPr bwMode="auto">
          <a:xfrm>
            <a:off x="6846888" y="4711700"/>
            <a:ext cx="373062" cy="371475"/>
          </a:xfrm>
          <a:prstGeom prst="ellipse">
            <a:avLst/>
          </a:prstGeom>
          <a:solidFill>
            <a:srgbClr val="AE6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78" name="Oval 410"/>
          <p:cNvSpPr>
            <a:spLocks noChangeArrowheads="1"/>
          </p:cNvSpPr>
          <p:nvPr/>
        </p:nvSpPr>
        <p:spPr bwMode="auto">
          <a:xfrm>
            <a:off x="6850063" y="4713288"/>
            <a:ext cx="363537" cy="363537"/>
          </a:xfrm>
          <a:prstGeom prst="ellipse">
            <a:avLst/>
          </a:prstGeom>
          <a:solidFill>
            <a:srgbClr val="B26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79" name="Oval 411"/>
          <p:cNvSpPr>
            <a:spLocks noChangeArrowheads="1"/>
          </p:cNvSpPr>
          <p:nvPr/>
        </p:nvSpPr>
        <p:spPr bwMode="auto">
          <a:xfrm>
            <a:off x="6853238" y="4716463"/>
            <a:ext cx="355600" cy="355600"/>
          </a:xfrm>
          <a:prstGeom prst="ellipse">
            <a:avLst/>
          </a:prstGeom>
          <a:solidFill>
            <a:srgbClr val="B66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80" name="Oval 412"/>
          <p:cNvSpPr>
            <a:spLocks noChangeArrowheads="1"/>
          </p:cNvSpPr>
          <p:nvPr/>
        </p:nvSpPr>
        <p:spPr bwMode="auto">
          <a:xfrm>
            <a:off x="6856413" y="4719638"/>
            <a:ext cx="346075" cy="346075"/>
          </a:xfrm>
          <a:prstGeom prst="ellipse">
            <a:avLst/>
          </a:prstGeom>
          <a:solidFill>
            <a:srgbClr val="BA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81" name="Oval 413"/>
          <p:cNvSpPr>
            <a:spLocks noChangeArrowheads="1"/>
          </p:cNvSpPr>
          <p:nvPr/>
        </p:nvSpPr>
        <p:spPr bwMode="auto">
          <a:xfrm>
            <a:off x="6859588" y="4722813"/>
            <a:ext cx="336550" cy="338137"/>
          </a:xfrm>
          <a:prstGeom prst="ellipse">
            <a:avLst/>
          </a:prstGeom>
          <a:solidFill>
            <a:srgbClr val="BE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82" name="Oval 414"/>
          <p:cNvSpPr>
            <a:spLocks noChangeArrowheads="1"/>
          </p:cNvSpPr>
          <p:nvPr/>
        </p:nvSpPr>
        <p:spPr bwMode="auto">
          <a:xfrm>
            <a:off x="6861175" y="4725988"/>
            <a:ext cx="330200" cy="328612"/>
          </a:xfrm>
          <a:prstGeom prst="ellipse">
            <a:avLst/>
          </a:prstGeom>
          <a:solidFill>
            <a:srgbClr val="C27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83" name="Oval 415"/>
          <p:cNvSpPr>
            <a:spLocks noChangeArrowheads="1"/>
          </p:cNvSpPr>
          <p:nvPr/>
        </p:nvSpPr>
        <p:spPr bwMode="auto">
          <a:xfrm>
            <a:off x="6864350" y="4727575"/>
            <a:ext cx="320675" cy="320675"/>
          </a:xfrm>
          <a:prstGeom prst="ellipse">
            <a:avLst/>
          </a:prstGeom>
          <a:solidFill>
            <a:srgbClr val="C57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84" name="Oval 416"/>
          <p:cNvSpPr>
            <a:spLocks noChangeArrowheads="1"/>
          </p:cNvSpPr>
          <p:nvPr/>
        </p:nvSpPr>
        <p:spPr bwMode="auto">
          <a:xfrm>
            <a:off x="6867525" y="4730750"/>
            <a:ext cx="312738" cy="312738"/>
          </a:xfrm>
          <a:prstGeom prst="ellipse">
            <a:avLst/>
          </a:prstGeom>
          <a:solidFill>
            <a:srgbClr val="C97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85" name="Oval 417"/>
          <p:cNvSpPr>
            <a:spLocks noChangeArrowheads="1"/>
          </p:cNvSpPr>
          <p:nvPr/>
        </p:nvSpPr>
        <p:spPr bwMode="auto">
          <a:xfrm>
            <a:off x="6870700" y="4733925"/>
            <a:ext cx="303213" cy="303213"/>
          </a:xfrm>
          <a:prstGeom prst="ellipse">
            <a:avLst/>
          </a:prstGeom>
          <a:solidFill>
            <a:srgbClr val="CD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86" name="Oval 418"/>
          <p:cNvSpPr>
            <a:spLocks noChangeArrowheads="1"/>
          </p:cNvSpPr>
          <p:nvPr/>
        </p:nvSpPr>
        <p:spPr bwMode="auto">
          <a:xfrm>
            <a:off x="6873875" y="4737100"/>
            <a:ext cx="293688" cy="295275"/>
          </a:xfrm>
          <a:prstGeom prst="ellipse">
            <a:avLst/>
          </a:prstGeom>
          <a:solidFill>
            <a:srgbClr val="D17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87" name="Oval 419"/>
          <p:cNvSpPr>
            <a:spLocks noChangeArrowheads="1"/>
          </p:cNvSpPr>
          <p:nvPr/>
        </p:nvSpPr>
        <p:spPr bwMode="auto">
          <a:xfrm>
            <a:off x="6875463" y="4740275"/>
            <a:ext cx="287337" cy="285750"/>
          </a:xfrm>
          <a:prstGeom prst="ellipse">
            <a:avLst/>
          </a:prstGeom>
          <a:solidFill>
            <a:srgbClr val="D5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88" name="Oval 420"/>
          <p:cNvSpPr>
            <a:spLocks noChangeArrowheads="1"/>
          </p:cNvSpPr>
          <p:nvPr/>
        </p:nvSpPr>
        <p:spPr bwMode="auto">
          <a:xfrm>
            <a:off x="6878638" y="4741863"/>
            <a:ext cx="277812" cy="277812"/>
          </a:xfrm>
          <a:prstGeom prst="ellipse">
            <a:avLst/>
          </a:prstGeom>
          <a:solidFill>
            <a:srgbClr val="D98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89" name="Oval 421"/>
          <p:cNvSpPr>
            <a:spLocks noChangeArrowheads="1"/>
          </p:cNvSpPr>
          <p:nvPr/>
        </p:nvSpPr>
        <p:spPr bwMode="auto">
          <a:xfrm>
            <a:off x="6881813" y="4745038"/>
            <a:ext cx="269875" cy="269875"/>
          </a:xfrm>
          <a:prstGeom prst="ellipse">
            <a:avLst/>
          </a:prstGeom>
          <a:solidFill>
            <a:srgbClr val="DC8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90" name="Oval 422"/>
          <p:cNvSpPr>
            <a:spLocks noChangeArrowheads="1"/>
          </p:cNvSpPr>
          <p:nvPr/>
        </p:nvSpPr>
        <p:spPr bwMode="auto">
          <a:xfrm>
            <a:off x="6884988" y="4748213"/>
            <a:ext cx="260350" cy="260350"/>
          </a:xfrm>
          <a:prstGeom prst="ellipse">
            <a:avLst/>
          </a:prstGeom>
          <a:solidFill>
            <a:srgbClr val="E08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91" name="Oval 423"/>
          <p:cNvSpPr>
            <a:spLocks noChangeArrowheads="1"/>
          </p:cNvSpPr>
          <p:nvPr/>
        </p:nvSpPr>
        <p:spPr bwMode="auto">
          <a:xfrm>
            <a:off x="6888163" y="4751388"/>
            <a:ext cx="250825" cy="250825"/>
          </a:xfrm>
          <a:prstGeom prst="ellipse">
            <a:avLst/>
          </a:prstGeom>
          <a:solidFill>
            <a:srgbClr val="E48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92" name="Oval 424"/>
          <p:cNvSpPr>
            <a:spLocks noChangeArrowheads="1"/>
          </p:cNvSpPr>
          <p:nvPr/>
        </p:nvSpPr>
        <p:spPr bwMode="auto">
          <a:xfrm>
            <a:off x="6889750" y="4754563"/>
            <a:ext cx="244475" cy="242887"/>
          </a:xfrm>
          <a:prstGeom prst="ellipse">
            <a:avLst/>
          </a:prstGeom>
          <a:solidFill>
            <a:srgbClr val="E8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93" name="Oval 425"/>
          <p:cNvSpPr>
            <a:spLocks noChangeArrowheads="1"/>
          </p:cNvSpPr>
          <p:nvPr/>
        </p:nvSpPr>
        <p:spPr bwMode="auto">
          <a:xfrm>
            <a:off x="6892925" y="4756150"/>
            <a:ext cx="234950" cy="234950"/>
          </a:xfrm>
          <a:prstGeom prst="ellipse">
            <a:avLst/>
          </a:prstGeom>
          <a:solidFill>
            <a:srgbClr val="EC8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94" name="Oval 426"/>
          <p:cNvSpPr>
            <a:spLocks noChangeArrowheads="1"/>
          </p:cNvSpPr>
          <p:nvPr/>
        </p:nvSpPr>
        <p:spPr bwMode="auto">
          <a:xfrm>
            <a:off x="6896100" y="4759325"/>
            <a:ext cx="225425" cy="227013"/>
          </a:xfrm>
          <a:prstGeom prst="ellipse">
            <a:avLst/>
          </a:prstGeom>
          <a:solidFill>
            <a:srgbClr val="F09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95" name="Oval 427"/>
          <p:cNvSpPr>
            <a:spLocks noChangeArrowheads="1"/>
          </p:cNvSpPr>
          <p:nvPr/>
        </p:nvSpPr>
        <p:spPr bwMode="auto">
          <a:xfrm>
            <a:off x="6899275" y="4762500"/>
            <a:ext cx="217488" cy="217488"/>
          </a:xfrm>
          <a:prstGeom prst="ellipse">
            <a:avLst/>
          </a:prstGeom>
          <a:solidFill>
            <a:srgbClr val="F39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96" name="Oval 428"/>
          <p:cNvSpPr>
            <a:spLocks noChangeArrowheads="1"/>
          </p:cNvSpPr>
          <p:nvPr/>
        </p:nvSpPr>
        <p:spPr bwMode="auto">
          <a:xfrm>
            <a:off x="6902450" y="4765675"/>
            <a:ext cx="207963" cy="207963"/>
          </a:xfrm>
          <a:prstGeom prst="ellipse">
            <a:avLst/>
          </a:prstGeom>
          <a:solidFill>
            <a:srgbClr val="F7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97" name="Oval 429"/>
          <p:cNvSpPr>
            <a:spLocks noChangeArrowheads="1"/>
          </p:cNvSpPr>
          <p:nvPr/>
        </p:nvSpPr>
        <p:spPr bwMode="auto">
          <a:xfrm>
            <a:off x="6904038" y="4768850"/>
            <a:ext cx="201612" cy="200025"/>
          </a:xfrm>
          <a:prstGeom prst="ellipse">
            <a:avLst/>
          </a:prstGeom>
          <a:solidFill>
            <a:srgbClr val="FB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98" name="Oval 430"/>
          <p:cNvSpPr>
            <a:spLocks noChangeArrowheads="1"/>
          </p:cNvSpPr>
          <p:nvPr/>
        </p:nvSpPr>
        <p:spPr bwMode="auto">
          <a:xfrm>
            <a:off x="6907213" y="4770438"/>
            <a:ext cx="192087" cy="1920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99" name="Oval 431"/>
          <p:cNvSpPr>
            <a:spLocks noChangeArrowheads="1"/>
          </p:cNvSpPr>
          <p:nvPr/>
        </p:nvSpPr>
        <p:spPr bwMode="auto">
          <a:xfrm>
            <a:off x="6910388" y="4773613"/>
            <a:ext cx="182562" cy="184150"/>
          </a:xfrm>
          <a:prstGeom prst="ellipse">
            <a:avLst/>
          </a:prstGeom>
          <a:solidFill>
            <a:srgbClr val="FF9B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00" name="Oval 432"/>
          <p:cNvSpPr>
            <a:spLocks noChangeArrowheads="1"/>
          </p:cNvSpPr>
          <p:nvPr/>
        </p:nvSpPr>
        <p:spPr bwMode="auto">
          <a:xfrm>
            <a:off x="6913563" y="4776788"/>
            <a:ext cx="174625" cy="174625"/>
          </a:xfrm>
          <a:prstGeom prst="ellipse">
            <a:avLst/>
          </a:prstGeom>
          <a:solidFill>
            <a:srgbClr val="FF9C0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01" name="Oval 433"/>
          <p:cNvSpPr>
            <a:spLocks noChangeArrowheads="1"/>
          </p:cNvSpPr>
          <p:nvPr/>
        </p:nvSpPr>
        <p:spPr bwMode="auto">
          <a:xfrm>
            <a:off x="6916738" y="4779963"/>
            <a:ext cx="165100" cy="165100"/>
          </a:xfrm>
          <a:prstGeom prst="ellipse">
            <a:avLst/>
          </a:prstGeom>
          <a:solidFill>
            <a:srgbClr val="FF9E0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02" name="Oval 434"/>
          <p:cNvSpPr>
            <a:spLocks noChangeArrowheads="1"/>
          </p:cNvSpPr>
          <p:nvPr/>
        </p:nvSpPr>
        <p:spPr bwMode="auto">
          <a:xfrm>
            <a:off x="6918325" y="4783138"/>
            <a:ext cx="158750" cy="157162"/>
          </a:xfrm>
          <a:prstGeom prst="ellipse">
            <a:avLst/>
          </a:prstGeom>
          <a:solidFill>
            <a:srgbClr val="FF9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03" name="Oval 435"/>
          <p:cNvSpPr>
            <a:spLocks noChangeArrowheads="1"/>
          </p:cNvSpPr>
          <p:nvPr/>
        </p:nvSpPr>
        <p:spPr bwMode="auto">
          <a:xfrm>
            <a:off x="6921500" y="4784725"/>
            <a:ext cx="149225" cy="149225"/>
          </a:xfrm>
          <a:prstGeom prst="ellipse">
            <a:avLst/>
          </a:prstGeom>
          <a:solidFill>
            <a:srgbClr val="FFA1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04" name="Oval 436"/>
          <p:cNvSpPr>
            <a:spLocks noChangeArrowheads="1"/>
          </p:cNvSpPr>
          <p:nvPr/>
        </p:nvSpPr>
        <p:spPr bwMode="auto">
          <a:xfrm>
            <a:off x="6924675" y="4787900"/>
            <a:ext cx="139700" cy="141288"/>
          </a:xfrm>
          <a:prstGeom prst="ellipse">
            <a:avLst/>
          </a:prstGeom>
          <a:solidFill>
            <a:srgbClr val="FFA2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05" name="Oval 437"/>
          <p:cNvSpPr>
            <a:spLocks noChangeArrowheads="1"/>
          </p:cNvSpPr>
          <p:nvPr/>
        </p:nvSpPr>
        <p:spPr bwMode="auto">
          <a:xfrm>
            <a:off x="6927850" y="4791075"/>
            <a:ext cx="131763" cy="131763"/>
          </a:xfrm>
          <a:prstGeom prst="ellipse">
            <a:avLst/>
          </a:prstGeom>
          <a:solidFill>
            <a:srgbClr val="FFA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06" name="Oval 438"/>
          <p:cNvSpPr>
            <a:spLocks noChangeArrowheads="1"/>
          </p:cNvSpPr>
          <p:nvPr/>
        </p:nvSpPr>
        <p:spPr bwMode="auto">
          <a:xfrm>
            <a:off x="6931025" y="4794250"/>
            <a:ext cx="122238" cy="122238"/>
          </a:xfrm>
          <a:prstGeom prst="ellipse">
            <a:avLst/>
          </a:prstGeom>
          <a:solidFill>
            <a:srgbClr val="FFA5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07" name="Oval 439"/>
          <p:cNvSpPr>
            <a:spLocks noChangeArrowheads="1"/>
          </p:cNvSpPr>
          <p:nvPr/>
        </p:nvSpPr>
        <p:spPr bwMode="auto">
          <a:xfrm>
            <a:off x="6932613" y="4797425"/>
            <a:ext cx="115887" cy="114300"/>
          </a:xfrm>
          <a:prstGeom prst="ellipse">
            <a:avLst/>
          </a:prstGeom>
          <a:solidFill>
            <a:srgbClr val="FFA72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08" name="Oval 440"/>
          <p:cNvSpPr>
            <a:spLocks noChangeArrowheads="1"/>
          </p:cNvSpPr>
          <p:nvPr/>
        </p:nvSpPr>
        <p:spPr bwMode="auto">
          <a:xfrm>
            <a:off x="6935788" y="4799013"/>
            <a:ext cx="106362" cy="106362"/>
          </a:xfrm>
          <a:prstGeom prst="ellipse">
            <a:avLst/>
          </a:prstGeom>
          <a:solidFill>
            <a:srgbClr val="FFA8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09" name="Oval 441"/>
          <p:cNvSpPr>
            <a:spLocks noChangeArrowheads="1"/>
          </p:cNvSpPr>
          <p:nvPr/>
        </p:nvSpPr>
        <p:spPr bwMode="auto">
          <a:xfrm>
            <a:off x="6938963" y="4802188"/>
            <a:ext cx="96837" cy="98425"/>
          </a:xfrm>
          <a:prstGeom prst="ellipse">
            <a:avLst/>
          </a:prstGeom>
          <a:solidFill>
            <a:srgbClr val="FFAA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10" name="Oval 442"/>
          <p:cNvSpPr>
            <a:spLocks noChangeArrowheads="1"/>
          </p:cNvSpPr>
          <p:nvPr/>
        </p:nvSpPr>
        <p:spPr bwMode="auto">
          <a:xfrm>
            <a:off x="6942138" y="4805363"/>
            <a:ext cx="88900" cy="88900"/>
          </a:xfrm>
          <a:prstGeom prst="ellipse">
            <a:avLst/>
          </a:prstGeom>
          <a:solidFill>
            <a:srgbClr val="FFAB2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11" name="Oval 443"/>
          <p:cNvSpPr>
            <a:spLocks noChangeArrowheads="1"/>
          </p:cNvSpPr>
          <p:nvPr/>
        </p:nvSpPr>
        <p:spPr bwMode="auto">
          <a:xfrm>
            <a:off x="6945313" y="4808538"/>
            <a:ext cx="79375" cy="79375"/>
          </a:xfrm>
          <a:prstGeom prst="ellipse">
            <a:avLst/>
          </a:prstGeom>
          <a:solidFill>
            <a:srgbClr val="FFAD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12" name="Oval 444"/>
          <p:cNvSpPr>
            <a:spLocks noChangeArrowheads="1"/>
          </p:cNvSpPr>
          <p:nvPr/>
        </p:nvSpPr>
        <p:spPr bwMode="auto">
          <a:xfrm>
            <a:off x="6946900" y="4811713"/>
            <a:ext cx="73025" cy="71437"/>
          </a:xfrm>
          <a:prstGeom prst="ellipse">
            <a:avLst/>
          </a:prstGeom>
          <a:solidFill>
            <a:srgbClr val="FFAE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13" name="Oval 445"/>
          <p:cNvSpPr>
            <a:spLocks noChangeArrowheads="1"/>
          </p:cNvSpPr>
          <p:nvPr/>
        </p:nvSpPr>
        <p:spPr bwMode="auto">
          <a:xfrm>
            <a:off x="6950075" y="4813300"/>
            <a:ext cx="63500" cy="63500"/>
          </a:xfrm>
          <a:prstGeom prst="ellipse">
            <a:avLst/>
          </a:prstGeom>
          <a:solidFill>
            <a:srgbClr val="FFB0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14" name="Oval 446"/>
          <p:cNvSpPr>
            <a:spLocks noChangeArrowheads="1"/>
          </p:cNvSpPr>
          <p:nvPr/>
        </p:nvSpPr>
        <p:spPr bwMode="auto">
          <a:xfrm>
            <a:off x="6953250" y="4816475"/>
            <a:ext cx="53975" cy="55563"/>
          </a:xfrm>
          <a:prstGeom prst="ellipse">
            <a:avLst/>
          </a:prstGeom>
          <a:solidFill>
            <a:srgbClr val="FFB2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15" name="Oval 447"/>
          <p:cNvSpPr>
            <a:spLocks noChangeArrowheads="1"/>
          </p:cNvSpPr>
          <p:nvPr/>
        </p:nvSpPr>
        <p:spPr bwMode="auto">
          <a:xfrm>
            <a:off x="6956425" y="4819650"/>
            <a:ext cx="46038" cy="46038"/>
          </a:xfrm>
          <a:prstGeom prst="ellipse">
            <a:avLst/>
          </a:prstGeom>
          <a:solidFill>
            <a:srgbClr val="FFB3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16" name="Oval 448"/>
          <p:cNvSpPr>
            <a:spLocks noChangeArrowheads="1"/>
          </p:cNvSpPr>
          <p:nvPr/>
        </p:nvSpPr>
        <p:spPr bwMode="auto">
          <a:xfrm>
            <a:off x="6959600" y="4822825"/>
            <a:ext cx="36513" cy="36513"/>
          </a:xfrm>
          <a:prstGeom prst="ellipse">
            <a:avLst/>
          </a:prstGeom>
          <a:solidFill>
            <a:srgbClr val="FFB5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17" name="Oval 449"/>
          <p:cNvSpPr>
            <a:spLocks noChangeArrowheads="1"/>
          </p:cNvSpPr>
          <p:nvPr/>
        </p:nvSpPr>
        <p:spPr bwMode="auto">
          <a:xfrm>
            <a:off x="6962775" y="4826000"/>
            <a:ext cx="28575" cy="28575"/>
          </a:xfrm>
          <a:prstGeom prst="ellipse">
            <a:avLst/>
          </a:prstGeom>
          <a:solidFill>
            <a:srgbClr val="FFB6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18" name="Oval 450"/>
          <p:cNvSpPr>
            <a:spLocks noChangeArrowheads="1"/>
          </p:cNvSpPr>
          <p:nvPr/>
        </p:nvSpPr>
        <p:spPr bwMode="auto">
          <a:xfrm>
            <a:off x="6964363" y="4827588"/>
            <a:ext cx="20637" cy="20637"/>
          </a:xfrm>
          <a:prstGeom prst="ellipse">
            <a:avLst/>
          </a:prstGeom>
          <a:solidFill>
            <a:srgbClr val="FFB8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19" name="Oval 451"/>
          <p:cNvSpPr>
            <a:spLocks noChangeArrowheads="1"/>
          </p:cNvSpPr>
          <p:nvPr/>
        </p:nvSpPr>
        <p:spPr bwMode="auto">
          <a:xfrm>
            <a:off x="6967538" y="4830763"/>
            <a:ext cx="11112" cy="11112"/>
          </a:xfrm>
          <a:prstGeom prst="ellipse">
            <a:avLst/>
          </a:prstGeom>
          <a:solidFill>
            <a:srgbClr val="FFB9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20" name="Oval 452"/>
          <p:cNvSpPr>
            <a:spLocks noChangeArrowheads="1"/>
          </p:cNvSpPr>
          <p:nvPr/>
        </p:nvSpPr>
        <p:spPr bwMode="auto">
          <a:xfrm>
            <a:off x="6845300" y="4708525"/>
            <a:ext cx="379413" cy="381000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21" name="Oval 453"/>
          <p:cNvSpPr>
            <a:spLocks noChangeArrowheads="1"/>
          </p:cNvSpPr>
          <p:nvPr/>
        </p:nvSpPr>
        <p:spPr bwMode="auto">
          <a:xfrm>
            <a:off x="6075363" y="2965450"/>
            <a:ext cx="381000" cy="381000"/>
          </a:xfrm>
          <a:prstGeom prst="ellipse">
            <a:avLst/>
          </a:prstGeom>
          <a:solidFill>
            <a:srgbClr val="AB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22" name="Oval 454"/>
          <p:cNvSpPr>
            <a:spLocks noChangeArrowheads="1"/>
          </p:cNvSpPr>
          <p:nvPr/>
        </p:nvSpPr>
        <p:spPr bwMode="auto">
          <a:xfrm>
            <a:off x="6078538" y="2968625"/>
            <a:ext cx="373062" cy="371475"/>
          </a:xfrm>
          <a:prstGeom prst="ellipse">
            <a:avLst/>
          </a:prstGeom>
          <a:solidFill>
            <a:srgbClr val="AE6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23" name="Oval 455"/>
          <p:cNvSpPr>
            <a:spLocks noChangeArrowheads="1"/>
          </p:cNvSpPr>
          <p:nvPr/>
        </p:nvSpPr>
        <p:spPr bwMode="auto">
          <a:xfrm>
            <a:off x="6081713" y="2971800"/>
            <a:ext cx="363537" cy="363538"/>
          </a:xfrm>
          <a:prstGeom prst="ellipse">
            <a:avLst/>
          </a:prstGeom>
          <a:solidFill>
            <a:srgbClr val="B26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24" name="Oval 456"/>
          <p:cNvSpPr>
            <a:spLocks noChangeArrowheads="1"/>
          </p:cNvSpPr>
          <p:nvPr/>
        </p:nvSpPr>
        <p:spPr bwMode="auto">
          <a:xfrm>
            <a:off x="6084888" y="2973388"/>
            <a:ext cx="354012" cy="355600"/>
          </a:xfrm>
          <a:prstGeom prst="ellipse">
            <a:avLst/>
          </a:prstGeom>
          <a:solidFill>
            <a:srgbClr val="B66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25" name="Oval 457"/>
          <p:cNvSpPr>
            <a:spLocks noChangeArrowheads="1"/>
          </p:cNvSpPr>
          <p:nvPr/>
        </p:nvSpPr>
        <p:spPr bwMode="auto">
          <a:xfrm>
            <a:off x="6088063" y="2976563"/>
            <a:ext cx="346075" cy="347662"/>
          </a:xfrm>
          <a:prstGeom prst="ellipse">
            <a:avLst/>
          </a:prstGeom>
          <a:solidFill>
            <a:srgbClr val="BA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26" name="Oval 458"/>
          <p:cNvSpPr>
            <a:spLocks noChangeArrowheads="1"/>
          </p:cNvSpPr>
          <p:nvPr/>
        </p:nvSpPr>
        <p:spPr bwMode="auto">
          <a:xfrm>
            <a:off x="6089650" y="2979738"/>
            <a:ext cx="338138" cy="338137"/>
          </a:xfrm>
          <a:prstGeom prst="ellipse">
            <a:avLst/>
          </a:prstGeom>
          <a:solidFill>
            <a:srgbClr val="BE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27" name="Oval 459"/>
          <p:cNvSpPr>
            <a:spLocks noChangeArrowheads="1"/>
          </p:cNvSpPr>
          <p:nvPr/>
        </p:nvSpPr>
        <p:spPr bwMode="auto">
          <a:xfrm>
            <a:off x="6092825" y="2982913"/>
            <a:ext cx="330200" cy="328612"/>
          </a:xfrm>
          <a:prstGeom prst="ellipse">
            <a:avLst/>
          </a:prstGeom>
          <a:solidFill>
            <a:srgbClr val="C27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28" name="Oval 460"/>
          <p:cNvSpPr>
            <a:spLocks noChangeArrowheads="1"/>
          </p:cNvSpPr>
          <p:nvPr/>
        </p:nvSpPr>
        <p:spPr bwMode="auto">
          <a:xfrm>
            <a:off x="6096000" y="2986088"/>
            <a:ext cx="320675" cy="320675"/>
          </a:xfrm>
          <a:prstGeom prst="ellipse">
            <a:avLst/>
          </a:prstGeom>
          <a:solidFill>
            <a:srgbClr val="C57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29" name="Oval 461"/>
          <p:cNvSpPr>
            <a:spLocks noChangeArrowheads="1"/>
          </p:cNvSpPr>
          <p:nvPr/>
        </p:nvSpPr>
        <p:spPr bwMode="auto">
          <a:xfrm>
            <a:off x="6099175" y="2987675"/>
            <a:ext cx="311150" cy="312738"/>
          </a:xfrm>
          <a:prstGeom prst="ellipse">
            <a:avLst/>
          </a:prstGeom>
          <a:solidFill>
            <a:srgbClr val="C97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30" name="Oval 462"/>
          <p:cNvSpPr>
            <a:spLocks noChangeArrowheads="1"/>
          </p:cNvSpPr>
          <p:nvPr/>
        </p:nvSpPr>
        <p:spPr bwMode="auto">
          <a:xfrm>
            <a:off x="6102350" y="2990850"/>
            <a:ext cx="303213" cy="304800"/>
          </a:xfrm>
          <a:prstGeom prst="ellipse">
            <a:avLst/>
          </a:prstGeom>
          <a:solidFill>
            <a:srgbClr val="CD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31" name="Oval 463"/>
          <p:cNvSpPr>
            <a:spLocks noChangeArrowheads="1"/>
          </p:cNvSpPr>
          <p:nvPr/>
        </p:nvSpPr>
        <p:spPr bwMode="auto">
          <a:xfrm>
            <a:off x="6103938" y="2994025"/>
            <a:ext cx="295275" cy="295275"/>
          </a:xfrm>
          <a:prstGeom prst="ellipse">
            <a:avLst/>
          </a:prstGeom>
          <a:solidFill>
            <a:srgbClr val="D17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32" name="Oval 464"/>
          <p:cNvSpPr>
            <a:spLocks noChangeArrowheads="1"/>
          </p:cNvSpPr>
          <p:nvPr/>
        </p:nvSpPr>
        <p:spPr bwMode="auto">
          <a:xfrm>
            <a:off x="6107113" y="2997200"/>
            <a:ext cx="287337" cy="285750"/>
          </a:xfrm>
          <a:prstGeom prst="ellipse">
            <a:avLst/>
          </a:prstGeom>
          <a:solidFill>
            <a:srgbClr val="D5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33" name="Oval 465"/>
          <p:cNvSpPr>
            <a:spLocks noChangeArrowheads="1"/>
          </p:cNvSpPr>
          <p:nvPr/>
        </p:nvSpPr>
        <p:spPr bwMode="auto">
          <a:xfrm>
            <a:off x="6110288" y="3000375"/>
            <a:ext cx="277812" cy="277813"/>
          </a:xfrm>
          <a:prstGeom prst="ellipse">
            <a:avLst/>
          </a:prstGeom>
          <a:solidFill>
            <a:srgbClr val="D98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34" name="Oval 466"/>
          <p:cNvSpPr>
            <a:spLocks noChangeArrowheads="1"/>
          </p:cNvSpPr>
          <p:nvPr/>
        </p:nvSpPr>
        <p:spPr bwMode="auto">
          <a:xfrm>
            <a:off x="6113463" y="3003550"/>
            <a:ext cx="268287" cy="268288"/>
          </a:xfrm>
          <a:prstGeom prst="ellipse">
            <a:avLst/>
          </a:prstGeom>
          <a:solidFill>
            <a:srgbClr val="DC8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35" name="Oval 467"/>
          <p:cNvSpPr>
            <a:spLocks noChangeArrowheads="1"/>
          </p:cNvSpPr>
          <p:nvPr/>
        </p:nvSpPr>
        <p:spPr bwMode="auto">
          <a:xfrm>
            <a:off x="6116638" y="3005138"/>
            <a:ext cx="260350" cy="260350"/>
          </a:xfrm>
          <a:prstGeom prst="ellipse">
            <a:avLst/>
          </a:prstGeom>
          <a:solidFill>
            <a:srgbClr val="E08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36" name="Oval 468"/>
          <p:cNvSpPr>
            <a:spLocks noChangeArrowheads="1"/>
          </p:cNvSpPr>
          <p:nvPr/>
        </p:nvSpPr>
        <p:spPr bwMode="auto">
          <a:xfrm>
            <a:off x="6118225" y="3008313"/>
            <a:ext cx="252413" cy="252412"/>
          </a:xfrm>
          <a:prstGeom prst="ellipse">
            <a:avLst/>
          </a:prstGeom>
          <a:solidFill>
            <a:srgbClr val="E48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37" name="Oval 469"/>
          <p:cNvSpPr>
            <a:spLocks noChangeArrowheads="1"/>
          </p:cNvSpPr>
          <p:nvPr/>
        </p:nvSpPr>
        <p:spPr bwMode="auto">
          <a:xfrm>
            <a:off x="6121400" y="3011488"/>
            <a:ext cx="242888" cy="242887"/>
          </a:xfrm>
          <a:prstGeom prst="ellipse">
            <a:avLst/>
          </a:prstGeom>
          <a:solidFill>
            <a:srgbClr val="E8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38" name="Oval 470"/>
          <p:cNvSpPr>
            <a:spLocks noChangeArrowheads="1"/>
          </p:cNvSpPr>
          <p:nvPr/>
        </p:nvSpPr>
        <p:spPr bwMode="auto">
          <a:xfrm>
            <a:off x="6124575" y="3014663"/>
            <a:ext cx="234950" cy="234950"/>
          </a:xfrm>
          <a:prstGeom prst="ellipse">
            <a:avLst/>
          </a:prstGeom>
          <a:solidFill>
            <a:srgbClr val="EC8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39" name="Oval 471"/>
          <p:cNvSpPr>
            <a:spLocks noChangeArrowheads="1"/>
          </p:cNvSpPr>
          <p:nvPr/>
        </p:nvSpPr>
        <p:spPr bwMode="auto">
          <a:xfrm>
            <a:off x="6127750" y="3017838"/>
            <a:ext cx="225425" cy="225425"/>
          </a:xfrm>
          <a:prstGeom prst="ellipse">
            <a:avLst/>
          </a:prstGeom>
          <a:solidFill>
            <a:srgbClr val="F09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40" name="Oval 472"/>
          <p:cNvSpPr>
            <a:spLocks noChangeArrowheads="1"/>
          </p:cNvSpPr>
          <p:nvPr/>
        </p:nvSpPr>
        <p:spPr bwMode="auto">
          <a:xfrm>
            <a:off x="6130925" y="3019425"/>
            <a:ext cx="217488" cy="217488"/>
          </a:xfrm>
          <a:prstGeom prst="ellipse">
            <a:avLst/>
          </a:prstGeom>
          <a:solidFill>
            <a:srgbClr val="F39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41" name="Oval 473"/>
          <p:cNvSpPr>
            <a:spLocks noChangeArrowheads="1"/>
          </p:cNvSpPr>
          <p:nvPr/>
        </p:nvSpPr>
        <p:spPr bwMode="auto">
          <a:xfrm>
            <a:off x="6132513" y="3022600"/>
            <a:ext cx="209550" cy="209550"/>
          </a:xfrm>
          <a:prstGeom prst="ellipse">
            <a:avLst/>
          </a:prstGeom>
          <a:solidFill>
            <a:srgbClr val="F7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42" name="Oval 474"/>
          <p:cNvSpPr>
            <a:spLocks noChangeArrowheads="1"/>
          </p:cNvSpPr>
          <p:nvPr/>
        </p:nvSpPr>
        <p:spPr bwMode="auto">
          <a:xfrm>
            <a:off x="6135688" y="3025775"/>
            <a:ext cx="200025" cy="200025"/>
          </a:xfrm>
          <a:prstGeom prst="ellipse">
            <a:avLst/>
          </a:prstGeom>
          <a:solidFill>
            <a:srgbClr val="FB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43" name="Oval 475"/>
          <p:cNvSpPr>
            <a:spLocks noChangeArrowheads="1"/>
          </p:cNvSpPr>
          <p:nvPr/>
        </p:nvSpPr>
        <p:spPr bwMode="auto">
          <a:xfrm>
            <a:off x="6138863" y="3028950"/>
            <a:ext cx="192087" cy="19208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44" name="Oval 476"/>
          <p:cNvSpPr>
            <a:spLocks noChangeArrowheads="1"/>
          </p:cNvSpPr>
          <p:nvPr/>
        </p:nvSpPr>
        <p:spPr bwMode="auto">
          <a:xfrm>
            <a:off x="6142038" y="3032125"/>
            <a:ext cx="182562" cy="182563"/>
          </a:xfrm>
          <a:prstGeom prst="ellipse">
            <a:avLst/>
          </a:prstGeom>
          <a:solidFill>
            <a:srgbClr val="FF9B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45" name="Oval 477"/>
          <p:cNvSpPr>
            <a:spLocks noChangeArrowheads="1"/>
          </p:cNvSpPr>
          <p:nvPr/>
        </p:nvSpPr>
        <p:spPr bwMode="auto">
          <a:xfrm>
            <a:off x="6145213" y="3033713"/>
            <a:ext cx="174625" cy="174625"/>
          </a:xfrm>
          <a:prstGeom prst="ellipse">
            <a:avLst/>
          </a:prstGeom>
          <a:solidFill>
            <a:srgbClr val="FF9C0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46" name="Oval 478"/>
          <p:cNvSpPr>
            <a:spLocks noChangeArrowheads="1"/>
          </p:cNvSpPr>
          <p:nvPr/>
        </p:nvSpPr>
        <p:spPr bwMode="auto">
          <a:xfrm>
            <a:off x="6146800" y="3036888"/>
            <a:ext cx="166688" cy="166687"/>
          </a:xfrm>
          <a:prstGeom prst="ellipse">
            <a:avLst/>
          </a:prstGeom>
          <a:solidFill>
            <a:srgbClr val="FF9E0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47" name="Oval 479"/>
          <p:cNvSpPr>
            <a:spLocks noChangeArrowheads="1"/>
          </p:cNvSpPr>
          <p:nvPr/>
        </p:nvSpPr>
        <p:spPr bwMode="auto">
          <a:xfrm>
            <a:off x="6149975" y="3040063"/>
            <a:ext cx="157163" cy="157162"/>
          </a:xfrm>
          <a:prstGeom prst="ellipse">
            <a:avLst/>
          </a:prstGeom>
          <a:solidFill>
            <a:srgbClr val="FF9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48" name="Oval 480"/>
          <p:cNvSpPr>
            <a:spLocks noChangeArrowheads="1"/>
          </p:cNvSpPr>
          <p:nvPr/>
        </p:nvSpPr>
        <p:spPr bwMode="auto">
          <a:xfrm>
            <a:off x="6153150" y="3043238"/>
            <a:ext cx="149225" cy="149225"/>
          </a:xfrm>
          <a:prstGeom prst="ellipse">
            <a:avLst/>
          </a:prstGeom>
          <a:solidFill>
            <a:srgbClr val="FFA1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49" name="Oval 481"/>
          <p:cNvSpPr>
            <a:spLocks noChangeArrowheads="1"/>
          </p:cNvSpPr>
          <p:nvPr/>
        </p:nvSpPr>
        <p:spPr bwMode="auto">
          <a:xfrm>
            <a:off x="6156325" y="3046413"/>
            <a:ext cx="139700" cy="139700"/>
          </a:xfrm>
          <a:prstGeom prst="ellipse">
            <a:avLst/>
          </a:prstGeom>
          <a:solidFill>
            <a:srgbClr val="FFA2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50" name="Oval 482"/>
          <p:cNvSpPr>
            <a:spLocks noChangeArrowheads="1"/>
          </p:cNvSpPr>
          <p:nvPr/>
        </p:nvSpPr>
        <p:spPr bwMode="auto">
          <a:xfrm>
            <a:off x="6159500" y="3048000"/>
            <a:ext cx="131763" cy="131763"/>
          </a:xfrm>
          <a:prstGeom prst="ellipse">
            <a:avLst/>
          </a:prstGeom>
          <a:solidFill>
            <a:srgbClr val="FFA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51" name="Oval 483"/>
          <p:cNvSpPr>
            <a:spLocks noChangeArrowheads="1"/>
          </p:cNvSpPr>
          <p:nvPr/>
        </p:nvSpPr>
        <p:spPr bwMode="auto">
          <a:xfrm>
            <a:off x="6161088" y="3051175"/>
            <a:ext cx="123825" cy="123825"/>
          </a:xfrm>
          <a:prstGeom prst="ellipse">
            <a:avLst/>
          </a:prstGeom>
          <a:solidFill>
            <a:srgbClr val="FFA5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52" name="Oval 484"/>
          <p:cNvSpPr>
            <a:spLocks noChangeArrowheads="1"/>
          </p:cNvSpPr>
          <p:nvPr/>
        </p:nvSpPr>
        <p:spPr bwMode="auto">
          <a:xfrm>
            <a:off x="6164263" y="3054350"/>
            <a:ext cx="114300" cy="114300"/>
          </a:xfrm>
          <a:prstGeom prst="ellipse">
            <a:avLst/>
          </a:prstGeom>
          <a:solidFill>
            <a:srgbClr val="FFA72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53" name="Oval 485"/>
          <p:cNvSpPr>
            <a:spLocks noChangeArrowheads="1"/>
          </p:cNvSpPr>
          <p:nvPr/>
        </p:nvSpPr>
        <p:spPr bwMode="auto">
          <a:xfrm>
            <a:off x="6167438" y="3057525"/>
            <a:ext cx="106362" cy="106363"/>
          </a:xfrm>
          <a:prstGeom prst="ellipse">
            <a:avLst/>
          </a:prstGeom>
          <a:solidFill>
            <a:srgbClr val="FFA8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54" name="Oval 486"/>
          <p:cNvSpPr>
            <a:spLocks noChangeArrowheads="1"/>
          </p:cNvSpPr>
          <p:nvPr/>
        </p:nvSpPr>
        <p:spPr bwMode="auto">
          <a:xfrm>
            <a:off x="6170613" y="3060700"/>
            <a:ext cx="96837" cy="96838"/>
          </a:xfrm>
          <a:prstGeom prst="ellipse">
            <a:avLst/>
          </a:prstGeom>
          <a:solidFill>
            <a:srgbClr val="FFAA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55" name="Oval 487"/>
          <p:cNvSpPr>
            <a:spLocks noChangeArrowheads="1"/>
          </p:cNvSpPr>
          <p:nvPr/>
        </p:nvSpPr>
        <p:spPr bwMode="auto">
          <a:xfrm>
            <a:off x="6173788" y="3062288"/>
            <a:ext cx="88900" cy="88900"/>
          </a:xfrm>
          <a:prstGeom prst="ellipse">
            <a:avLst/>
          </a:prstGeom>
          <a:solidFill>
            <a:srgbClr val="FFAB2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56" name="Oval 488"/>
          <p:cNvSpPr>
            <a:spLocks noChangeArrowheads="1"/>
          </p:cNvSpPr>
          <p:nvPr/>
        </p:nvSpPr>
        <p:spPr bwMode="auto">
          <a:xfrm>
            <a:off x="6175375" y="3065463"/>
            <a:ext cx="80963" cy="80962"/>
          </a:xfrm>
          <a:prstGeom prst="ellipse">
            <a:avLst/>
          </a:prstGeom>
          <a:solidFill>
            <a:srgbClr val="FFAD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57" name="Oval 489"/>
          <p:cNvSpPr>
            <a:spLocks noChangeArrowheads="1"/>
          </p:cNvSpPr>
          <p:nvPr/>
        </p:nvSpPr>
        <p:spPr bwMode="auto">
          <a:xfrm>
            <a:off x="6178550" y="3068638"/>
            <a:ext cx="71438" cy="71437"/>
          </a:xfrm>
          <a:prstGeom prst="ellipse">
            <a:avLst/>
          </a:prstGeom>
          <a:solidFill>
            <a:srgbClr val="FFAE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58" name="Oval 490"/>
          <p:cNvSpPr>
            <a:spLocks noChangeArrowheads="1"/>
          </p:cNvSpPr>
          <p:nvPr/>
        </p:nvSpPr>
        <p:spPr bwMode="auto">
          <a:xfrm>
            <a:off x="6181725" y="3071813"/>
            <a:ext cx="63500" cy="61912"/>
          </a:xfrm>
          <a:prstGeom prst="ellipse">
            <a:avLst/>
          </a:prstGeom>
          <a:solidFill>
            <a:srgbClr val="FFB0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59" name="Oval 491"/>
          <p:cNvSpPr>
            <a:spLocks noChangeArrowheads="1"/>
          </p:cNvSpPr>
          <p:nvPr/>
        </p:nvSpPr>
        <p:spPr bwMode="auto">
          <a:xfrm>
            <a:off x="6184900" y="3074988"/>
            <a:ext cx="53975" cy="53975"/>
          </a:xfrm>
          <a:prstGeom prst="ellipse">
            <a:avLst/>
          </a:prstGeom>
          <a:solidFill>
            <a:srgbClr val="FFB2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60" name="Oval 492"/>
          <p:cNvSpPr>
            <a:spLocks noChangeArrowheads="1"/>
          </p:cNvSpPr>
          <p:nvPr/>
        </p:nvSpPr>
        <p:spPr bwMode="auto">
          <a:xfrm>
            <a:off x="6188075" y="3076575"/>
            <a:ext cx="46038" cy="46038"/>
          </a:xfrm>
          <a:prstGeom prst="ellipse">
            <a:avLst/>
          </a:prstGeom>
          <a:solidFill>
            <a:srgbClr val="FFB3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61" name="Oval 493"/>
          <p:cNvSpPr>
            <a:spLocks noChangeArrowheads="1"/>
          </p:cNvSpPr>
          <p:nvPr/>
        </p:nvSpPr>
        <p:spPr bwMode="auto">
          <a:xfrm>
            <a:off x="6189663" y="3079750"/>
            <a:ext cx="38100" cy="38100"/>
          </a:xfrm>
          <a:prstGeom prst="ellipse">
            <a:avLst/>
          </a:prstGeom>
          <a:solidFill>
            <a:srgbClr val="FFB5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62" name="Oval 494"/>
          <p:cNvSpPr>
            <a:spLocks noChangeArrowheads="1"/>
          </p:cNvSpPr>
          <p:nvPr/>
        </p:nvSpPr>
        <p:spPr bwMode="auto">
          <a:xfrm>
            <a:off x="6192838" y="3082925"/>
            <a:ext cx="28575" cy="28575"/>
          </a:xfrm>
          <a:prstGeom prst="ellipse">
            <a:avLst/>
          </a:prstGeom>
          <a:solidFill>
            <a:srgbClr val="FFB6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63" name="Oval 495"/>
          <p:cNvSpPr>
            <a:spLocks noChangeArrowheads="1"/>
          </p:cNvSpPr>
          <p:nvPr/>
        </p:nvSpPr>
        <p:spPr bwMode="auto">
          <a:xfrm>
            <a:off x="6196013" y="3086100"/>
            <a:ext cx="20637" cy="19050"/>
          </a:xfrm>
          <a:prstGeom prst="ellipse">
            <a:avLst/>
          </a:prstGeom>
          <a:solidFill>
            <a:srgbClr val="FFB8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64" name="Oval 496"/>
          <p:cNvSpPr>
            <a:spLocks noChangeArrowheads="1"/>
          </p:cNvSpPr>
          <p:nvPr/>
        </p:nvSpPr>
        <p:spPr bwMode="auto">
          <a:xfrm>
            <a:off x="6199188" y="3089275"/>
            <a:ext cx="11112" cy="11113"/>
          </a:xfrm>
          <a:prstGeom prst="ellipse">
            <a:avLst/>
          </a:prstGeom>
          <a:solidFill>
            <a:srgbClr val="FFB9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65" name="Oval 497"/>
          <p:cNvSpPr>
            <a:spLocks noChangeArrowheads="1"/>
          </p:cNvSpPr>
          <p:nvPr/>
        </p:nvSpPr>
        <p:spPr bwMode="auto">
          <a:xfrm>
            <a:off x="6075363" y="2965450"/>
            <a:ext cx="381000" cy="381000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66" name="Oval 498"/>
          <p:cNvSpPr>
            <a:spLocks noChangeArrowheads="1"/>
          </p:cNvSpPr>
          <p:nvPr/>
        </p:nvSpPr>
        <p:spPr bwMode="auto">
          <a:xfrm>
            <a:off x="7448550" y="1328738"/>
            <a:ext cx="381000" cy="381000"/>
          </a:xfrm>
          <a:prstGeom prst="ellipse">
            <a:avLst/>
          </a:prstGeom>
          <a:solidFill>
            <a:srgbClr val="AB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67" name="Oval 499"/>
          <p:cNvSpPr>
            <a:spLocks noChangeArrowheads="1"/>
          </p:cNvSpPr>
          <p:nvPr/>
        </p:nvSpPr>
        <p:spPr bwMode="auto">
          <a:xfrm>
            <a:off x="7451725" y="1331913"/>
            <a:ext cx="371475" cy="371475"/>
          </a:xfrm>
          <a:prstGeom prst="ellipse">
            <a:avLst/>
          </a:prstGeom>
          <a:solidFill>
            <a:srgbClr val="AE6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68" name="Oval 500"/>
          <p:cNvSpPr>
            <a:spLocks noChangeArrowheads="1"/>
          </p:cNvSpPr>
          <p:nvPr/>
        </p:nvSpPr>
        <p:spPr bwMode="auto">
          <a:xfrm>
            <a:off x="7454900" y="1335088"/>
            <a:ext cx="363538" cy="363537"/>
          </a:xfrm>
          <a:prstGeom prst="ellipse">
            <a:avLst/>
          </a:prstGeom>
          <a:solidFill>
            <a:srgbClr val="B26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69" name="Oval 501"/>
          <p:cNvSpPr>
            <a:spLocks noChangeArrowheads="1"/>
          </p:cNvSpPr>
          <p:nvPr/>
        </p:nvSpPr>
        <p:spPr bwMode="auto">
          <a:xfrm>
            <a:off x="7456488" y="1338263"/>
            <a:ext cx="355600" cy="354012"/>
          </a:xfrm>
          <a:prstGeom prst="ellipse">
            <a:avLst/>
          </a:prstGeom>
          <a:solidFill>
            <a:srgbClr val="B66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70" name="Oval 502"/>
          <p:cNvSpPr>
            <a:spLocks noChangeArrowheads="1"/>
          </p:cNvSpPr>
          <p:nvPr/>
        </p:nvSpPr>
        <p:spPr bwMode="auto">
          <a:xfrm>
            <a:off x="7459663" y="1339850"/>
            <a:ext cx="347662" cy="347663"/>
          </a:xfrm>
          <a:prstGeom prst="ellipse">
            <a:avLst/>
          </a:prstGeom>
          <a:solidFill>
            <a:srgbClr val="BA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71" name="Oval 503"/>
          <p:cNvSpPr>
            <a:spLocks noChangeArrowheads="1"/>
          </p:cNvSpPr>
          <p:nvPr/>
        </p:nvSpPr>
        <p:spPr bwMode="auto">
          <a:xfrm>
            <a:off x="7462838" y="1343025"/>
            <a:ext cx="338137" cy="338138"/>
          </a:xfrm>
          <a:prstGeom prst="ellipse">
            <a:avLst/>
          </a:prstGeom>
          <a:solidFill>
            <a:srgbClr val="BE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72" name="Oval 504"/>
          <p:cNvSpPr>
            <a:spLocks noChangeArrowheads="1"/>
          </p:cNvSpPr>
          <p:nvPr/>
        </p:nvSpPr>
        <p:spPr bwMode="auto">
          <a:xfrm>
            <a:off x="7466013" y="1346200"/>
            <a:ext cx="328612" cy="328613"/>
          </a:xfrm>
          <a:prstGeom prst="ellipse">
            <a:avLst/>
          </a:prstGeom>
          <a:solidFill>
            <a:srgbClr val="C27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73" name="Oval 505"/>
          <p:cNvSpPr>
            <a:spLocks noChangeArrowheads="1"/>
          </p:cNvSpPr>
          <p:nvPr/>
        </p:nvSpPr>
        <p:spPr bwMode="auto">
          <a:xfrm>
            <a:off x="7469188" y="1349375"/>
            <a:ext cx="320675" cy="320675"/>
          </a:xfrm>
          <a:prstGeom prst="ellipse">
            <a:avLst/>
          </a:prstGeom>
          <a:solidFill>
            <a:srgbClr val="C57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74" name="Oval 506"/>
          <p:cNvSpPr>
            <a:spLocks noChangeArrowheads="1"/>
          </p:cNvSpPr>
          <p:nvPr/>
        </p:nvSpPr>
        <p:spPr bwMode="auto">
          <a:xfrm>
            <a:off x="7472363" y="1352550"/>
            <a:ext cx="311150" cy="311150"/>
          </a:xfrm>
          <a:prstGeom prst="ellipse">
            <a:avLst/>
          </a:prstGeom>
          <a:solidFill>
            <a:srgbClr val="C97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75" name="Oval 507"/>
          <p:cNvSpPr>
            <a:spLocks noChangeArrowheads="1"/>
          </p:cNvSpPr>
          <p:nvPr/>
        </p:nvSpPr>
        <p:spPr bwMode="auto">
          <a:xfrm>
            <a:off x="7473950" y="1354138"/>
            <a:ext cx="303213" cy="304800"/>
          </a:xfrm>
          <a:prstGeom prst="ellipse">
            <a:avLst/>
          </a:prstGeom>
          <a:solidFill>
            <a:srgbClr val="CD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76" name="Oval 508"/>
          <p:cNvSpPr>
            <a:spLocks noChangeArrowheads="1"/>
          </p:cNvSpPr>
          <p:nvPr/>
        </p:nvSpPr>
        <p:spPr bwMode="auto">
          <a:xfrm>
            <a:off x="7477125" y="1357313"/>
            <a:ext cx="295275" cy="295275"/>
          </a:xfrm>
          <a:prstGeom prst="ellipse">
            <a:avLst/>
          </a:prstGeom>
          <a:solidFill>
            <a:srgbClr val="D17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77" name="Oval 509"/>
          <p:cNvSpPr>
            <a:spLocks noChangeArrowheads="1"/>
          </p:cNvSpPr>
          <p:nvPr/>
        </p:nvSpPr>
        <p:spPr bwMode="auto">
          <a:xfrm>
            <a:off x="7480300" y="1360488"/>
            <a:ext cx="285750" cy="285750"/>
          </a:xfrm>
          <a:prstGeom prst="ellipse">
            <a:avLst/>
          </a:prstGeom>
          <a:solidFill>
            <a:srgbClr val="D5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78" name="Oval 510"/>
          <p:cNvSpPr>
            <a:spLocks noChangeArrowheads="1"/>
          </p:cNvSpPr>
          <p:nvPr/>
        </p:nvSpPr>
        <p:spPr bwMode="auto">
          <a:xfrm>
            <a:off x="7483475" y="1363663"/>
            <a:ext cx="277813" cy="277812"/>
          </a:xfrm>
          <a:prstGeom prst="ellipse">
            <a:avLst/>
          </a:prstGeom>
          <a:solidFill>
            <a:srgbClr val="D98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79" name="Oval 511"/>
          <p:cNvSpPr>
            <a:spLocks noChangeArrowheads="1"/>
          </p:cNvSpPr>
          <p:nvPr/>
        </p:nvSpPr>
        <p:spPr bwMode="auto">
          <a:xfrm>
            <a:off x="7486650" y="1366838"/>
            <a:ext cx="268288" cy="268287"/>
          </a:xfrm>
          <a:prstGeom prst="ellipse">
            <a:avLst/>
          </a:prstGeom>
          <a:solidFill>
            <a:srgbClr val="DC8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80" name="Oval 512"/>
          <p:cNvSpPr>
            <a:spLocks noChangeArrowheads="1"/>
          </p:cNvSpPr>
          <p:nvPr/>
        </p:nvSpPr>
        <p:spPr bwMode="auto">
          <a:xfrm>
            <a:off x="7488238" y="1368425"/>
            <a:ext cx="260350" cy="261938"/>
          </a:xfrm>
          <a:prstGeom prst="ellipse">
            <a:avLst/>
          </a:prstGeom>
          <a:solidFill>
            <a:srgbClr val="E08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81" name="Oval 513"/>
          <p:cNvSpPr>
            <a:spLocks noChangeArrowheads="1"/>
          </p:cNvSpPr>
          <p:nvPr/>
        </p:nvSpPr>
        <p:spPr bwMode="auto">
          <a:xfrm>
            <a:off x="7491413" y="1371600"/>
            <a:ext cx="252412" cy="252413"/>
          </a:xfrm>
          <a:prstGeom prst="ellipse">
            <a:avLst/>
          </a:prstGeom>
          <a:solidFill>
            <a:srgbClr val="E48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82" name="Oval 514"/>
          <p:cNvSpPr>
            <a:spLocks noChangeArrowheads="1"/>
          </p:cNvSpPr>
          <p:nvPr/>
        </p:nvSpPr>
        <p:spPr bwMode="auto">
          <a:xfrm>
            <a:off x="7494588" y="1374775"/>
            <a:ext cx="242887" cy="242888"/>
          </a:xfrm>
          <a:prstGeom prst="ellipse">
            <a:avLst/>
          </a:prstGeom>
          <a:solidFill>
            <a:srgbClr val="E8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83" name="Oval 515"/>
          <p:cNvSpPr>
            <a:spLocks noChangeArrowheads="1"/>
          </p:cNvSpPr>
          <p:nvPr/>
        </p:nvSpPr>
        <p:spPr bwMode="auto">
          <a:xfrm>
            <a:off x="7497763" y="1377950"/>
            <a:ext cx="234950" cy="234950"/>
          </a:xfrm>
          <a:prstGeom prst="ellipse">
            <a:avLst/>
          </a:prstGeom>
          <a:solidFill>
            <a:srgbClr val="EC8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84" name="Oval 516"/>
          <p:cNvSpPr>
            <a:spLocks noChangeArrowheads="1"/>
          </p:cNvSpPr>
          <p:nvPr/>
        </p:nvSpPr>
        <p:spPr bwMode="auto">
          <a:xfrm>
            <a:off x="7500938" y="1381125"/>
            <a:ext cx="225425" cy="225425"/>
          </a:xfrm>
          <a:prstGeom prst="ellipse">
            <a:avLst/>
          </a:prstGeom>
          <a:solidFill>
            <a:srgbClr val="F09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85" name="Oval 517"/>
          <p:cNvSpPr>
            <a:spLocks noChangeArrowheads="1"/>
          </p:cNvSpPr>
          <p:nvPr/>
        </p:nvSpPr>
        <p:spPr bwMode="auto">
          <a:xfrm>
            <a:off x="7502525" y="1382713"/>
            <a:ext cx="217488" cy="219075"/>
          </a:xfrm>
          <a:prstGeom prst="ellipse">
            <a:avLst/>
          </a:prstGeom>
          <a:solidFill>
            <a:srgbClr val="F39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86" name="Oval 518"/>
          <p:cNvSpPr>
            <a:spLocks noChangeArrowheads="1"/>
          </p:cNvSpPr>
          <p:nvPr/>
        </p:nvSpPr>
        <p:spPr bwMode="auto">
          <a:xfrm>
            <a:off x="7505700" y="1385888"/>
            <a:ext cx="209550" cy="209550"/>
          </a:xfrm>
          <a:prstGeom prst="ellipse">
            <a:avLst/>
          </a:prstGeom>
          <a:solidFill>
            <a:srgbClr val="F79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87" name="Oval 519"/>
          <p:cNvSpPr>
            <a:spLocks noChangeArrowheads="1"/>
          </p:cNvSpPr>
          <p:nvPr/>
        </p:nvSpPr>
        <p:spPr bwMode="auto">
          <a:xfrm>
            <a:off x="7508875" y="1389063"/>
            <a:ext cx="200025" cy="200025"/>
          </a:xfrm>
          <a:prstGeom prst="ellipse">
            <a:avLst/>
          </a:prstGeom>
          <a:solidFill>
            <a:srgbClr val="FB9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88" name="Oval 520"/>
          <p:cNvSpPr>
            <a:spLocks noChangeArrowheads="1"/>
          </p:cNvSpPr>
          <p:nvPr/>
        </p:nvSpPr>
        <p:spPr bwMode="auto">
          <a:xfrm>
            <a:off x="7512050" y="1392238"/>
            <a:ext cx="192088" cy="1920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89" name="Oval 521"/>
          <p:cNvSpPr>
            <a:spLocks noChangeArrowheads="1"/>
          </p:cNvSpPr>
          <p:nvPr/>
        </p:nvSpPr>
        <p:spPr bwMode="auto">
          <a:xfrm>
            <a:off x="7515225" y="1395413"/>
            <a:ext cx="182563" cy="182562"/>
          </a:xfrm>
          <a:prstGeom prst="ellipse">
            <a:avLst/>
          </a:prstGeom>
          <a:solidFill>
            <a:srgbClr val="FF9B0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0" name="Oval 522"/>
          <p:cNvSpPr>
            <a:spLocks noChangeArrowheads="1"/>
          </p:cNvSpPr>
          <p:nvPr/>
        </p:nvSpPr>
        <p:spPr bwMode="auto">
          <a:xfrm>
            <a:off x="7516813" y="1397000"/>
            <a:ext cx="174625" cy="174625"/>
          </a:xfrm>
          <a:prstGeom prst="ellipse">
            <a:avLst/>
          </a:prstGeom>
          <a:solidFill>
            <a:srgbClr val="FF9C0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1" name="Oval 523"/>
          <p:cNvSpPr>
            <a:spLocks noChangeArrowheads="1"/>
          </p:cNvSpPr>
          <p:nvPr/>
        </p:nvSpPr>
        <p:spPr bwMode="auto">
          <a:xfrm>
            <a:off x="7519988" y="1400175"/>
            <a:ext cx="166687" cy="166688"/>
          </a:xfrm>
          <a:prstGeom prst="ellipse">
            <a:avLst/>
          </a:prstGeom>
          <a:solidFill>
            <a:srgbClr val="FF9E0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2" name="Oval 524"/>
          <p:cNvSpPr>
            <a:spLocks noChangeArrowheads="1"/>
          </p:cNvSpPr>
          <p:nvPr/>
        </p:nvSpPr>
        <p:spPr bwMode="auto">
          <a:xfrm>
            <a:off x="7523163" y="1403350"/>
            <a:ext cx="157162" cy="157163"/>
          </a:xfrm>
          <a:prstGeom prst="ellipse">
            <a:avLst/>
          </a:prstGeom>
          <a:solidFill>
            <a:srgbClr val="FF9F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3" name="Oval 525"/>
          <p:cNvSpPr>
            <a:spLocks noChangeArrowheads="1"/>
          </p:cNvSpPr>
          <p:nvPr/>
        </p:nvSpPr>
        <p:spPr bwMode="auto">
          <a:xfrm>
            <a:off x="7526338" y="1406525"/>
            <a:ext cx="149225" cy="149225"/>
          </a:xfrm>
          <a:prstGeom prst="ellipse">
            <a:avLst/>
          </a:prstGeom>
          <a:solidFill>
            <a:srgbClr val="FFA1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4" name="Oval 526"/>
          <p:cNvSpPr>
            <a:spLocks noChangeArrowheads="1"/>
          </p:cNvSpPr>
          <p:nvPr/>
        </p:nvSpPr>
        <p:spPr bwMode="auto">
          <a:xfrm>
            <a:off x="7529513" y="1409700"/>
            <a:ext cx="139700" cy="139700"/>
          </a:xfrm>
          <a:prstGeom prst="ellipse">
            <a:avLst/>
          </a:prstGeom>
          <a:solidFill>
            <a:srgbClr val="FFA2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5" name="Oval 527"/>
          <p:cNvSpPr>
            <a:spLocks noChangeArrowheads="1"/>
          </p:cNvSpPr>
          <p:nvPr/>
        </p:nvSpPr>
        <p:spPr bwMode="auto">
          <a:xfrm>
            <a:off x="7531100" y="1411288"/>
            <a:ext cx="131763" cy="131762"/>
          </a:xfrm>
          <a:prstGeom prst="ellipse">
            <a:avLst/>
          </a:prstGeom>
          <a:solidFill>
            <a:srgbClr val="FFA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6" name="Oval 528"/>
          <p:cNvSpPr>
            <a:spLocks noChangeArrowheads="1"/>
          </p:cNvSpPr>
          <p:nvPr/>
        </p:nvSpPr>
        <p:spPr bwMode="auto">
          <a:xfrm>
            <a:off x="7534275" y="1414463"/>
            <a:ext cx="123825" cy="123825"/>
          </a:xfrm>
          <a:prstGeom prst="ellipse">
            <a:avLst/>
          </a:prstGeom>
          <a:solidFill>
            <a:srgbClr val="FFA5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7" name="Oval 529"/>
          <p:cNvSpPr>
            <a:spLocks noChangeArrowheads="1"/>
          </p:cNvSpPr>
          <p:nvPr/>
        </p:nvSpPr>
        <p:spPr bwMode="auto">
          <a:xfrm>
            <a:off x="7537450" y="1417638"/>
            <a:ext cx="114300" cy="114300"/>
          </a:xfrm>
          <a:prstGeom prst="ellipse">
            <a:avLst/>
          </a:prstGeom>
          <a:solidFill>
            <a:srgbClr val="FFA72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8" name="Oval 530"/>
          <p:cNvSpPr>
            <a:spLocks noChangeArrowheads="1"/>
          </p:cNvSpPr>
          <p:nvPr/>
        </p:nvSpPr>
        <p:spPr bwMode="auto">
          <a:xfrm>
            <a:off x="7540625" y="1420813"/>
            <a:ext cx="106363" cy="106362"/>
          </a:xfrm>
          <a:prstGeom prst="ellipse">
            <a:avLst/>
          </a:prstGeom>
          <a:solidFill>
            <a:srgbClr val="FFA8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9" name="Oval 531"/>
          <p:cNvSpPr>
            <a:spLocks noChangeArrowheads="1"/>
          </p:cNvSpPr>
          <p:nvPr/>
        </p:nvSpPr>
        <p:spPr bwMode="auto">
          <a:xfrm>
            <a:off x="7543800" y="1423988"/>
            <a:ext cx="96838" cy="96837"/>
          </a:xfrm>
          <a:prstGeom prst="ellipse">
            <a:avLst/>
          </a:prstGeom>
          <a:solidFill>
            <a:srgbClr val="FFAA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300" name="Oval 532"/>
          <p:cNvSpPr>
            <a:spLocks noChangeArrowheads="1"/>
          </p:cNvSpPr>
          <p:nvPr/>
        </p:nvSpPr>
        <p:spPr bwMode="auto">
          <a:xfrm>
            <a:off x="7545388" y="1425575"/>
            <a:ext cx="88900" cy="88900"/>
          </a:xfrm>
          <a:prstGeom prst="ellipse">
            <a:avLst/>
          </a:prstGeom>
          <a:solidFill>
            <a:srgbClr val="FFAB2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301" name="Oval 533"/>
          <p:cNvSpPr>
            <a:spLocks noChangeArrowheads="1"/>
          </p:cNvSpPr>
          <p:nvPr/>
        </p:nvSpPr>
        <p:spPr bwMode="auto">
          <a:xfrm>
            <a:off x="7548563" y="1428750"/>
            <a:ext cx="80962" cy="80963"/>
          </a:xfrm>
          <a:prstGeom prst="ellipse">
            <a:avLst/>
          </a:prstGeom>
          <a:solidFill>
            <a:srgbClr val="FFAD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302" name="Oval 534"/>
          <p:cNvSpPr>
            <a:spLocks noChangeArrowheads="1"/>
          </p:cNvSpPr>
          <p:nvPr/>
        </p:nvSpPr>
        <p:spPr bwMode="auto">
          <a:xfrm>
            <a:off x="7551738" y="1431925"/>
            <a:ext cx="71437" cy="71438"/>
          </a:xfrm>
          <a:prstGeom prst="ellipse">
            <a:avLst/>
          </a:prstGeom>
          <a:solidFill>
            <a:srgbClr val="FFAE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303" name="Oval 535"/>
          <p:cNvSpPr>
            <a:spLocks noChangeArrowheads="1"/>
          </p:cNvSpPr>
          <p:nvPr/>
        </p:nvSpPr>
        <p:spPr bwMode="auto">
          <a:xfrm>
            <a:off x="7554913" y="1435100"/>
            <a:ext cx="61912" cy="63500"/>
          </a:xfrm>
          <a:prstGeom prst="ellipse">
            <a:avLst/>
          </a:prstGeom>
          <a:solidFill>
            <a:srgbClr val="FFB0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304" name="Oval 536"/>
          <p:cNvSpPr>
            <a:spLocks noChangeArrowheads="1"/>
          </p:cNvSpPr>
          <p:nvPr/>
        </p:nvSpPr>
        <p:spPr bwMode="auto">
          <a:xfrm>
            <a:off x="7558088" y="1438275"/>
            <a:ext cx="53975" cy="53975"/>
          </a:xfrm>
          <a:prstGeom prst="ellipse">
            <a:avLst/>
          </a:prstGeom>
          <a:solidFill>
            <a:srgbClr val="FFB2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305" name="Oval 537"/>
          <p:cNvSpPr>
            <a:spLocks noChangeArrowheads="1"/>
          </p:cNvSpPr>
          <p:nvPr/>
        </p:nvSpPr>
        <p:spPr bwMode="auto">
          <a:xfrm>
            <a:off x="7559675" y="1441450"/>
            <a:ext cx="46038" cy="44450"/>
          </a:xfrm>
          <a:prstGeom prst="ellipse">
            <a:avLst/>
          </a:prstGeom>
          <a:solidFill>
            <a:srgbClr val="FFB3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306" name="Oval 538"/>
          <p:cNvSpPr>
            <a:spLocks noChangeArrowheads="1"/>
          </p:cNvSpPr>
          <p:nvPr/>
        </p:nvSpPr>
        <p:spPr bwMode="auto">
          <a:xfrm>
            <a:off x="7562850" y="1443038"/>
            <a:ext cx="38100" cy="38100"/>
          </a:xfrm>
          <a:prstGeom prst="ellipse">
            <a:avLst/>
          </a:prstGeom>
          <a:solidFill>
            <a:srgbClr val="FFB5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307" name="Oval 539"/>
          <p:cNvSpPr>
            <a:spLocks noChangeArrowheads="1"/>
          </p:cNvSpPr>
          <p:nvPr/>
        </p:nvSpPr>
        <p:spPr bwMode="auto">
          <a:xfrm>
            <a:off x="7566025" y="1446213"/>
            <a:ext cx="28575" cy="28575"/>
          </a:xfrm>
          <a:prstGeom prst="ellipse">
            <a:avLst/>
          </a:prstGeom>
          <a:solidFill>
            <a:srgbClr val="FFB6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308" name="Oval 540"/>
          <p:cNvSpPr>
            <a:spLocks noChangeArrowheads="1"/>
          </p:cNvSpPr>
          <p:nvPr/>
        </p:nvSpPr>
        <p:spPr bwMode="auto">
          <a:xfrm>
            <a:off x="7569200" y="1449388"/>
            <a:ext cx="19050" cy="20637"/>
          </a:xfrm>
          <a:prstGeom prst="ellipse">
            <a:avLst/>
          </a:prstGeom>
          <a:solidFill>
            <a:srgbClr val="FFB8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309" name="Oval 541"/>
          <p:cNvSpPr>
            <a:spLocks noChangeArrowheads="1"/>
          </p:cNvSpPr>
          <p:nvPr/>
        </p:nvSpPr>
        <p:spPr bwMode="auto">
          <a:xfrm>
            <a:off x="7572375" y="1452563"/>
            <a:ext cx="11113" cy="11112"/>
          </a:xfrm>
          <a:prstGeom prst="ellipse">
            <a:avLst/>
          </a:prstGeom>
          <a:solidFill>
            <a:srgbClr val="FFB9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310" name="Oval 542"/>
          <p:cNvSpPr>
            <a:spLocks noChangeArrowheads="1"/>
          </p:cNvSpPr>
          <p:nvPr/>
        </p:nvSpPr>
        <p:spPr bwMode="auto">
          <a:xfrm>
            <a:off x="7448550" y="1328738"/>
            <a:ext cx="381000" cy="381000"/>
          </a:xfrm>
          <a:prstGeom prst="ellips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311" name="Rectangle 543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12" name="Rectangle 544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13" name="Rectangle 545"/>
          <p:cNvSpPr>
            <a:spLocks noChangeArrowheads="1"/>
          </p:cNvSpPr>
          <p:nvPr/>
        </p:nvSpPr>
        <p:spPr bwMode="auto">
          <a:xfrm>
            <a:off x="7913688" y="1423988"/>
            <a:ext cx="636587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Украина</a:t>
            </a:r>
            <a:endParaRPr lang="ru-RU"/>
          </a:p>
        </p:txBody>
      </p:sp>
      <p:sp>
        <p:nvSpPr>
          <p:cNvPr id="33314" name="Rectangle 546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15" name="Rectangle 547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16" name="Rectangle 548"/>
          <p:cNvSpPr>
            <a:spLocks noChangeArrowheads="1"/>
          </p:cNvSpPr>
          <p:nvPr/>
        </p:nvSpPr>
        <p:spPr bwMode="auto">
          <a:xfrm>
            <a:off x="5949950" y="3363913"/>
            <a:ext cx="874713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Узбекистан</a:t>
            </a:r>
            <a:endParaRPr lang="ru-RU"/>
          </a:p>
        </p:txBody>
      </p:sp>
      <p:sp>
        <p:nvSpPr>
          <p:cNvPr id="33317" name="Rectangle 549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18" name="Rectangle 550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19" name="Rectangle 551"/>
          <p:cNvSpPr>
            <a:spLocks noChangeArrowheads="1"/>
          </p:cNvSpPr>
          <p:nvPr/>
        </p:nvSpPr>
        <p:spPr bwMode="auto">
          <a:xfrm>
            <a:off x="7310438" y="4802188"/>
            <a:ext cx="1000125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Таджикистан</a:t>
            </a:r>
            <a:endParaRPr lang="ru-RU"/>
          </a:p>
        </p:txBody>
      </p:sp>
      <p:sp>
        <p:nvSpPr>
          <p:cNvPr id="33320" name="Rectangle 552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21" name="Rectangle 553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22" name="Rectangle 554"/>
          <p:cNvSpPr>
            <a:spLocks noChangeArrowheads="1"/>
          </p:cNvSpPr>
          <p:nvPr/>
        </p:nvSpPr>
        <p:spPr bwMode="auto">
          <a:xfrm>
            <a:off x="8112125" y="1919288"/>
            <a:ext cx="547688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Россия</a:t>
            </a:r>
            <a:endParaRPr lang="ru-RU"/>
          </a:p>
        </p:txBody>
      </p:sp>
      <p:sp>
        <p:nvSpPr>
          <p:cNvPr id="33323" name="Rectangle 555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24" name="Rectangle 556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25" name="Rectangle 557"/>
          <p:cNvSpPr>
            <a:spLocks noChangeArrowheads="1"/>
          </p:cNvSpPr>
          <p:nvPr/>
        </p:nvSpPr>
        <p:spPr bwMode="auto">
          <a:xfrm>
            <a:off x="1946275" y="3325813"/>
            <a:ext cx="784225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Молдавия</a:t>
            </a:r>
            <a:endParaRPr lang="ru-RU"/>
          </a:p>
        </p:txBody>
      </p:sp>
      <p:sp>
        <p:nvSpPr>
          <p:cNvPr id="33326" name="Rectangle 558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27" name="Rectangle 559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28" name="Rectangle 560"/>
          <p:cNvSpPr>
            <a:spLocks noChangeArrowheads="1"/>
          </p:cNvSpPr>
          <p:nvPr/>
        </p:nvSpPr>
        <p:spPr bwMode="auto">
          <a:xfrm>
            <a:off x="3629025" y="3778250"/>
            <a:ext cx="909993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 smtClean="0">
                <a:solidFill>
                  <a:srgbClr val="000000"/>
                </a:solidFill>
              </a:rPr>
              <a:t>Кыргызстан</a:t>
            </a:r>
            <a:endParaRPr lang="ru-RU" dirty="0"/>
          </a:p>
        </p:txBody>
      </p:sp>
      <p:sp>
        <p:nvSpPr>
          <p:cNvPr id="33329" name="Rectangle 561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30" name="Rectangle 562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31" name="Rectangle 563"/>
          <p:cNvSpPr>
            <a:spLocks noChangeArrowheads="1"/>
          </p:cNvSpPr>
          <p:nvPr/>
        </p:nvSpPr>
        <p:spPr bwMode="auto">
          <a:xfrm>
            <a:off x="8174038" y="3511550"/>
            <a:ext cx="781050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Казахстан</a:t>
            </a:r>
            <a:endParaRPr lang="ru-RU"/>
          </a:p>
        </p:txBody>
      </p:sp>
      <p:sp>
        <p:nvSpPr>
          <p:cNvPr id="33332" name="Rectangle 564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33" name="Rectangle 565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34" name="Rectangle 566"/>
          <p:cNvSpPr>
            <a:spLocks noChangeArrowheads="1"/>
          </p:cNvSpPr>
          <p:nvPr/>
        </p:nvSpPr>
        <p:spPr bwMode="auto">
          <a:xfrm>
            <a:off x="4802188" y="3192463"/>
            <a:ext cx="520700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Грузия</a:t>
            </a:r>
            <a:endParaRPr lang="ru-RU"/>
          </a:p>
        </p:txBody>
      </p:sp>
      <p:sp>
        <p:nvSpPr>
          <p:cNvPr id="33335" name="Rectangle 567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36" name="Rectangle 568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37" name="Rectangle 569"/>
          <p:cNvSpPr>
            <a:spLocks noChangeArrowheads="1"/>
          </p:cNvSpPr>
          <p:nvPr/>
        </p:nvSpPr>
        <p:spPr bwMode="auto">
          <a:xfrm>
            <a:off x="7996238" y="2720975"/>
            <a:ext cx="909637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Белоруссия</a:t>
            </a:r>
            <a:endParaRPr lang="ru-RU"/>
          </a:p>
        </p:txBody>
      </p:sp>
      <p:sp>
        <p:nvSpPr>
          <p:cNvPr id="33338" name="Rectangle 570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39" name="Rectangle 571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40" name="Rectangle 572"/>
          <p:cNvSpPr>
            <a:spLocks noChangeArrowheads="1"/>
          </p:cNvSpPr>
          <p:nvPr/>
        </p:nvSpPr>
        <p:spPr bwMode="auto">
          <a:xfrm>
            <a:off x="5262563" y="2651125"/>
            <a:ext cx="679450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Армения</a:t>
            </a:r>
            <a:endParaRPr lang="ru-RU"/>
          </a:p>
        </p:txBody>
      </p:sp>
      <p:sp>
        <p:nvSpPr>
          <p:cNvPr id="33341" name="Rectangle 573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42" name="Rectangle 574"/>
          <p:cNvSpPr>
            <a:spLocks noChangeArrowheads="1"/>
          </p:cNvSpPr>
          <p:nvPr/>
        </p:nvSpPr>
        <p:spPr bwMode="auto">
          <a:xfrm>
            <a:off x="358775" y="830263"/>
            <a:ext cx="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3343" name="Rectangle 575"/>
          <p:cNvSpPr>
            <a:spLocks noChangeArrowheads="1"/>
          </p:cNvSpPr>
          <p:nvPr/>
        </p:nvSpPr>
        <p:spPr bwMode="auto">
          <a:xfrm>
            <a:off x="6611938" y="2711450"/>
            <a:ext cx="1039812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Азербайджан</a:t>
            </a:r>
            <a:endParaRPr lang="ru-RU"/>
          </a:p>
        </p:txBody>
      </p:sp>
      <p:sp>
        <p:nvSpPr>
          <p:cNvPr id="33344" name="Rectangle 576"/>
          <p:cNvSpPr>
            <a:spLocks noChangeArrowheads="1"/>
          </p:cNvSpPr>
          <p:nvPr/>
        </p:nvSpPr>
        <p:spPr bwMode="auto">
          <a:xfrm>
            <a:off x="846138" y="5267325"/>
            <a:ext cx="2936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-5%</a:t>
            </a:r>
            <a:endParaRPr lang="ru-RU"/>
          </a:p>
        </p:txBody>
      </p:sp>
      <p:sp>
        <p:nvSpPr>
          <p:cNvPr id="33345" name="Rectangle 577"/>
          <p:cNvSpPr>
            <a:spLocks noChangeArrowheads="1"/>
          </p:cNvSpPr>
          <p:nvPr/>
        </p:nvSpPr>
        <p:spPr bwMode="auto">
          <a:xfrm>
            <a:off x="903288" y="4813300"/>
            <a:ext cx="238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0%</a:t>
            </a:r>
            <a:endParaRPr lang="ru-RU"/>
          </a:p>
        </p:txBody>
      </p:sp>
      <p:sp>
        <p:nvSpPr>
          <p:cNvPr id="33346" name="Rectangle 578"/>
          <p:cNvSpPr>
            <a:spLocks noChangeArrowheads="1"/>
          </p:cNvSpPr>
          <p:nvPr/>
        </p:nvSpPr>
        <p:spPr bwMode="auto">
          <a:xfrm>
            <a:off x="903288" y="4356100"/>
            <a:ext cx="238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5%</a:t>
            </a:r>
            <a:endParaRPr lang="ru-RU"/>
          </a:p>
        </p:txBody>
      </p:sp>
      <p:sp>
        <p:nvSpPr>
          <p:cNvPr id="33347" name="Rectangle 579"/>
          <p:cNvSpPr>
            <a:spLocks noChangeArrowheads="1"/>
          </p:cNvSpPr>
          <p:nvPr/>
        </p:nvSpPr>
        <p:spPr bwMode="auto">
          <a:xfrm>
            <a:off x="809625" y="3900488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10%</a:t>
            </a:r>
            <a:endParaRPr lang="ru-RU"/>
          </a:p>
        </p:txBody>
      </p:sp>
      <p:sp>
        <p:nvSpPr>
          <p:cNvPr id="33348" name="Rectangle 580"/>
          <p:cNvSpPr>
            <a:spLocks noChangeArrowheads="1"/>
          </p:cNvSpPr>
          <p:nvPr/>
        </p:nvSpPr>
        <p:spPr bwMode="auto">
          <a:xfrm>
            <a:off x="809625" y="3444875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15%</a:t>
            </a:r>
            <a:endParaRPr lang="ru-RU"/>
          </a:p>
        </p:txBody>
      </p:sp>
      <p:sp>
        <p:nvSpPr>
          <p:cNvPr id="33349" name="Rectangle 581"/>
          <p:cNvSpPr>
            <a:spLocks noChangeArrowheads="1"/>
          </p:cNvSpPr>
          <p:nvPr/>
        </p:nvSpPr>
        <p:spPr bwMode="auto">
          <a:xfrm>
            <a:off x="809625" y="2987675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20%</a:t>
            </a:r>
            <a:endParaRPr lang="ru-RU"/>
          </a:p>
        </p:txBody>
      </p:sp>
      <p:sp>
        <p:nvSpPr>
          <p:cNvPr id="33350" name="Rectangle 582"/>
          <p:cNvSpPr>
            <a:spLocks noChangeArrowheads="1"/>
          </p:cNvSpPr>
          <p:nvPr/>
        </p:nvSpPr>
        <p:spPr bwMode="auto">
          <a:xfrm>
            <a:off x="809625" y="2533650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25%</a:t>
            </a:r>
            <a:endParaRPr lang="ru-RU"/>
          </a:p>
        </p:txBody>
      </p:sp>
      <p:sp>
        <p:nvSpPr>
          <p:cNvPr id="33351" name="Rectangle 583"/>
          <p:cNvSpPr>
            <a:spLocks noChangeArrowheads="1"/>
          </p:cNvSpPr>
          <p:nvPr/>
        </p:nvSpPr>
        <p:spPr bwMode="auto">
          <a:xfrm>
            <a:off x="809625" y="2078038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30%</a:t>
            </a:r>
            <a:endParaRPr lang="ru-RU"/>
          </a:p>
        </p:txBody>
      </p:sp>
      <p:sp>
        <p:nvSpPr>
          <p:cNvPr id="33352" name="Rectangle 584"/>
          <p:cNvSpPr>
            <a:spLocks noChangeArrowheads="1"/>
          </p:cNvSpPr>
          <p:nvPr/>
        </p:nvSpPr>
        <p:spPr bwMode="auto">
          <a:xfrm>
            <a:off x="809625" y="1620838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35%</a:t>
            </a:r>
            <a:endParaRPr lang="ru-RU"/>
          </a:p>
        </p:txBody>
      </p:sp>
      <p:sp>
        <p:nvSpPr>
          <p:cNvPr id="33353" name="Rectangle 585"/>
          <p:cNvSpPr>
            <a:spLocks noChangeArrowheads="1"/>
          </p:cNvSpPr>
          <p:nvPr/>
        </p:nvSpPr>
        <p:spPr bwMode="auto">
          <a:xfrm>
            <a:off x="809625" y="1165225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40%</a:t>
            </a:r>
            <a:endParaRPr lang="ru-RU"/>
          </a:p>
        </p:txBody>
      </p:sp>
      <p:sp>
        <p:nvSpPr>
          <p:cNvPr id="33354" name="Rectangle 586"/>
          <p:cNvSpPr>
            <a:spLocks noChangeArrowheads="1"/>
          </p:cNvSpPr>
          <p:nvPr/>
        </p:nvSpPr>
        <p:spPr bwMode="auto">
          <a:xfrm>
            <a:off x="1152525" y="5510213"/>
            <a:ext cx="2397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-12</a:t>
            </a:r>
            <a:endParaRPr lang="ru-RU"/>
          </a:p>
        </p:txBody>
      </p:sp>
      <p:sp>
        <p:nvSpPr>
          <p:cNvPr id="33355" name="Rectangle 587"/>
          <p:cNvSpPr>
            <a:spLocks noChangeArrowheads="1"/>
          </p:cNvSpPr>
          <p:nvPr/>
        </p:nvSpPr>
        <p:spPr bwMode="auto">
          <a:xfrm>
            <a:off x="2219325" y="5510213"/>
            <a:ext cx="2397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-10</a:t>
            </a:r>
            <a:endParaRPr lang="ru-RU"/>
          </a:p>
        </p:txBody>
      </p:sp>
      <p:sp>
        <p:nvSpPr>
          <p:cNvPr id="33356" name="Rectangle 588"/>
          <p:cNvSpPr>
            <a:spLocks noChangeArrowheads="1"/>
          </p:cNvSpPr>
          <p:nvPr/>
        </p:nvSpPr>
        <p:spPr bwMode="auto">
          <a:xfrm>
            <a:off x="3335338" y="5510213"/>
            <a:ext cx="1476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-8</a:t>
            </a:r>
            <a:endParaRPr lang="ru-RU"/>
          </a:p>
        </p:txBody>
      </p:sp>
      <p:sp>
        <p:nvSpPr>
          <p:cNvPr id="33357" name="Rectangle 589"/>
          <p:cNvSpPr>
            <a:spLocks noChangeArrowheads="1"/>
          </p:cNvSpPr>
          <p:nvPr/>
        </p:nvSpPr>
        <p:spPr bwMode="auto">
          <a:xfrm>
            <a:off x="4402138" y="5510213"/>
            <a:ext cx="1476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-6</a:t>
            </a:r>
            <a:endParaRPr lang="ru-RU"/>
          </a:p>
        </p:txBody>
      </p:sp>
      <p:sp>
        <p:nvSpPr>
          <p:cNvPr id="33358" name="Rectangle 590"/>
          <p:cNvSpPr>
            <a:spLocks noChangeArrowheads="1"/>
          </p:cNvSpPr>
          <p:nvPr/>
        </p:nvSpPr>
        <p:spPr bwMode="auto">
          <a:xfrm>
            <a:off x="5470525" y="5510213"/>
            <a:ext cx="1476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-4</a:t>
            </a:r>
            <a:endParaRPr lang="ru-RU"/>
          </a:p>
        </p:txBody>
      </p:sp>
      <p:sp>
        <p:nvSpPr>
          <p:cNvPr id="33359" name="Rectangle 591"/>
          <p:cNvSpPr>
            <a:spLocks noChangeArrowheads="1"/>
          </p:cNvSpPr>
          <p:nvPr/>
        </p:nvSpPr>
        <p:spPr bwMode="auto">
          <a:xfrm>
            <a:off x="6538913" y="5510213"/>
            <a:ext cx="1476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-2</a:t>
            </a:r>
            <a:endParaRPr lang="ru-RU"/>
          </a:p>
        </p:txBody>
      </p:sp>
      <p:sp>
        <p:nvSpPr>
          <p:cNvPr id="33360" name="Rectangle 592"/>
          <p:cNvSpPr>
            <a:spLocks noChangeArrowheads="1"/>
          </p:cNvSpPr>
          <p:nvPr/>
        </p:nvSpPr>
        <p:spPr bwMode="auto">
          <a:xfrm>
            <a:off x="7635875" y="5510213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0</a:t>
            </a:r>
            <a:endParaRPr lang="ru-RU"/>
          </a:p>
        </p:txBody>
      </p:sp>
      <p:sp>
        <p:nvSpPr>
          <p:cNvPr id="33361" name="Rectangle 593"/>
          <p:cNvSpPr>
            <a:spLocks noChangeArrowheads="1"/>
          </p:cNvSpPr>
          <p:nvPr/>
        </p:nvSpPr>
        <p:spPr bwMode="auto">
          <a:xfrm>
            <a:off x="8704263" y="5510213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</a:rPr>
              <a:t>2</a:t>
            </a:r>
            <a:endParaRPr lang="ru-RU"/>
          </a:p>
        </p:txBody>
      </p:sp>
      <p:sp>
        <p:nvSpPr>
          <p:cNvPr id="33362" name="Rectangle 594"/>
          <p:cNvSpPr>
            <a:spLocks noChangeArrowheads="1"/>
          </p:cNvSpPr>
          <p:nvPr/>
        </p:nvSpPr>
        <p:spPr bwMode="auto">
          <a:xfrm>
            <a:off x="2432050" y="5789613"/>
            <a:ext cx="51006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Чистое миграционное сальдо (мигрантов на 1000 населения),</a:t>
            </a:r>
            <a:endParaRPr lang="ru-RU"/>
          </a:p>
        </p:txBody>
      </p:sp>
      <p:sp>
        <p:nvSpPr>
          <p:cNvPr id="33363" name="Rectangle 595"/>
          <p:cNvSpPr>
            <a:spLocks noChangeArrowheads="1"/>
          </p:cNvSpPr>
          <p:nvPr/>
        </p:nvSpPr>
        <p:spPr bwMode="auto">
          <a:xfrm>
            <a:off x="3427413" y="5997575"/>
            <a:ext cx="158101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b="1" dirty="0" smtClean="0">
                <a:solidFill>
                  <a:srgbClr val="000000"/>
                </a:solidFill>
              </a:rPr>
              <a:t>Оценка </a:t>
            </a:r>
            <a:r>
              <a:rPr lang="ru-RU" sz="1300" b="1" dirty="0">
                <a:solidFill>
                  <a:srgbClr val="000000"/>
                </a:solidFill>
              </a:rPr>
              <a:t>на 2012 год</a:t>
            </a:r>
            <a:endParaRPr lang="ru-RU" dirty="0"/>
          </a:p>
        </p:txBody>
      </p:sp>
      <p:sp>
        <p:nvSpPr>
          <p:cNvPr id="33364" name="Rectangle 596"/>
          <p:cNvSpPr>
            <a:spLocks noChangeArrowheads="1"/>
          </p:cNvSpPr>
          <p:nvPr/>
        </p:nvSpPr>
        <p:spPr bwMode="auto">
          <a:xfrm rot="16200000">
            <a:off x="-1414526" y="3206735"/>
            <a:ext cx="41038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b="1" dirty="0">
                <a:solidFill>
                  <a:srgbClr val="000000"/>
                </a:solidFill>
              </a:rPr>
              <a:t>Доля склонных к автономному развитию страны</a:t>
            </a:r>
            <a:endParaRPr lang="ru-RU" sz="1400" dirty="0"/>
          </a:p>
        </p:txBody>
      </p:sp>
      <p:sp>
        <p:nvSpPr>
          <p:cNvPr id="2" name="Овал 1"/>
          <p:cNvSpPr/>
          <p:nvPr/>
        </p:nvSpPr>
        <p:spPr>
          <a:xfrm>
            <a:off x="6686551" y="4459288"/>
            <a:ext cx="762000" cy="808037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3220801" y="4871979"/>
            <a:ext cx="3304962" cy="14287"/>
          </a:xfrm>
          <a:prstGeom prst="straightConnector1">
            <a:avLst/>
          </a:prstGeom>
          <a:ln w="12700">
            <a:solidFill>
              <a:srgbClr val="FF0000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20" name="Text Box 2"/>
          <p:cNvSpPr txBox="1">
            <a:spLocks noChangeArrowheads="1"/>
          </p:cNvSpPr>
          <p:nvPr/>
        </p:nvSpPr>
        <p:spPr bwMode="auto">
          <a:xfrm>
            <a:off x="8964613" y="298450"/>
            <a:ext cx="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sz="2500">
              <a:solidFill>
                <a:srgbClr val="004A84"/>
              </a:solidFill>
            </a:endParaRPr>
          </a:p>
        </p:txBody>
      </p:sp>
      <p:sp>
        <p:nvSpPr>
          <p:cNvPr id="53321" name="Text Box 3"/>
          <p:cNvSpPr txBox="1">
            <a:spLocks noChangeArrowheads="1"/>
          </p:cNvSpPr>
          <p:nvPr/>
        </p:nvSpPr>
        <p:spPr bwMode="auto">
          <a:xfrm>
            <a:off x="107950" y="628650"/>
            <a:ext cx="892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lvl="1" eaLnBrk="1" hangingPunct="1">
              <a:spcBef>
                <a:spcPct val="50000"/>
              </a:spcBef>
            </a:pPr>
            <a:endParaRPr lang="ru-RU" sz="1600">
              <a:solidFill>
                <a:srgbClr val="004A84"/>
              </a:solidFill>
            </a:endParaRPr>
          </a:p>
        </p:txBody>
      </p:sp>
      <p:sp>
        <p:nvSpPr>
          <p:cNvPr id="53322" name="Заголовок 1"/>
          <p:cNvSpPr>
            <a:spLocks/>
          </p:cNvSpPr>
          <p:nvPr/>
        </p:nvSpPr>
        <p:spPr bwMode="auto">
          <a:xfrm>
            <a:off x="401638" y="608013"/>
            <a:ext cx="82978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-RU" sz="2500" dirty="0" err="1" smtClean="0">
                <a:solidFill>
                  <a:srgbClr val="004A84"/>
                </a:solidFill>
              </a:rPr>
              <a:t>ЕАБР</a:t>
            </a:r>
            <a:r>
              <a:rPr lang="ru-RU" sz="2500" dirty="0" smtClean="0">
                <a:solidFill>
                  <a:srgbClr val="004A84"/>
                </a:solidFill>
              </a:rPr>
              <a:t>-ЕМ. Итоги </a:t>
            </a:r>
            <a:r>
              <a:rPr lang="ru-RU" sz="2500" dirty="0">
                <a:solidFill>
                  <a:srgbClr val="004A84"/>
                </a:solidFill>
              </a:rPr>
              <a:t>и </a:t>
            </a:r>
            <a:r>
              <a:rPr lang="ru-RU" sz="2500" dirty="0" smtClean="0">
                <a:solidFill>
                  <a:srgbClr val="004A84"/>
                </a:solidFill>
              </a:rPr>
              <a:t>перспективы проекта</a:t>
            </a:r>
            <a:endParaRPr lang="ru-RU" sz="2500" dirty="0">
              <a:solidFill>
                <a:srgbClr val="004A84"/>
              </a:solidFill>
            </a:endParaRPr>
          </a:p>
        </p:txBody>
      </p:sp>
      <p:sp>
        <p:nvSpPr>
          <p:cNvPr id="53323" name="Содержимое 6"/>
          <p:cNvSpPr>
            <a:spLocks/>
          </p:cNvSpPr>
          <p:nvPr/>
        </p:nvSpPr>
        <p:spPr bwMode="auto">
          <a:xfrm>
            <a:off x="401638" y="1090463"/>
            <a:ext cx="8411622" cy="501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77800" indent="-177800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4A84"/>
                </a:solidFill>
              </a:rPr>
              <a:t>ЧТО БЫЛО?</a:t>
            </a:r>
          </a:p>
          <a:p>
            <a:pPr marL="0" lvl="1">
              <a:spcBef>
                <a:spcPct val="50000"/>
              </a:spcBef>
            </a:pPr>
            <a:r>
              <a:rPr lang="ru-RU" sz="1600" dirty="0">
                <a:solidFill>
                  <a:srgbClr val="004A84"/>
                </a:solidFill>
              </a:rPr>
              <a:t>С 2004 года действует проект </a:t>
            </a:r>
            <a:r>
              <a:rPr lang="ru-RU" sz="1600" b="1" dirty="0">
                <a:solidFill>
                  <a:srgbClr val="004A84"/>
                </a:solidFill>
              </a:rPr>
              <a:t>«Евразийский монитор»</a:t>
            </a:r>
            <a:r>
              <a:rPr lang="ru-RU" sz="1600" dirty="0">
                <a:solidFill>
                  <a:srgbClr val="004A84"/>
                </a:solidFill>
              </a:rPr>
              <a:t>. За прошедшее время проведено 16 волн общенациональных опросов. Однако двух-трех вопросов, регулярно включаемых в опросы ЕМ участниками проекта, недостаточно для представления полной и комплексной картины. Опыт исследований </a:t>
            </a:r>
            <a:r>
              <a:rPr lang="ru-RU" sz="1600" dirty="0" smtClean="0">
                <a:solidFill>
                  <a:srgbClr val="004A84"/>
                </a:solidFill>
              </a:rPr>
              <a:t>по проекту «Евразийский </a:t>
            </a:r>
            <a:r>
              <a:rPr lang="ru-RU" sz="1600" dirty="0">
                <a:solidFill>
                  <a:srgbClr val="004A84"/>
                </a:solidFill>
              </a:rPr>
              <a:t>монитор» однозначно приводил к выводу о необходимости перевода измерений интеграционных настроений населения стран СНГ на регулярную основу.</a:t>
            </a:r>
          </a:p>
          <a:p>
            <a:pPr marL="177800" indent="-177800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4A84"/>
                </a:solidFill>
              </a:rPr>
              <a:t>ЧТО СДЕЛАНО?</a:t>
            </a:r>
          </a:p>
          <a:p>
            <a:pPr marL="0" lvl="1">
              <a:spcBef>
                <a:spcPct val="50000"/>
              </a:spcBef>
            </a:pPr>
            <a:r>
              <a:rPr lang="ru-RU" sz="1600" dirty="0">
                <a:solidFill>
                  <a:srgbClr val="004A84"/>
                </a:solidFill>
              </a:rPr>
              <a:t>Впервые на постсоветском пространстве проведено столь </a:t>
            </a:r>
            <a:r>
              <a:rPr lang="ru-RU" sz="1600" b="1" dirty="0">
                <a:solidFill>
                  <a:srgbClr val="004A84"/>
                </a:solidFill>
              </a:rPr>
              <a:t>масштабное исследование общественного мнения по вопросам интеграции</a:t>
            </a:r>
            <a:r>
              <a:rPr lang="ru-RU" sz="1600" dirty="0">
                <a:solidFill>
                  <a:srgbClr val="004A84"/>
                </a:solidFill>
              </a:rPr>
              <a:t>: налаживанию экономических и кооперационных связей, социальных и бизнес-контактов, культурному взаимодействию. В результате представлена подробная картина предпочтений граждан СНГ (и Грузии) по различным аспектам интеграции и кооперации в регионе.</a:t>
            </a:r>
          </a:p>
          <a:p>
            <a:pPr marL="177800" indent="-177800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4A84"/>
                </a:solidFill>
              </a:rPr>
              <a:t>ЧТО БУДЕТ ДАЛЬШЕ?</a:t>
            </a:r>
          </a:p>
          <a:p>
            <a:pPr marL="0" lvl="1">
              <a:spcBef>
                <a:spcPct val="50000"/>
              </a:spcBef>
            </a:pPr>
            <a:r>
              <a:rPr lang="ru-RU" sz="1600" dirty="0">
                <a:solidFill>
                  <a:srgbClr val="004A84"/>
                </a:solidFill>
              </a:rPr>
              <a:t>Предполагается, что опрос </a:t>
            </a:r>
            <a:r>
              <a:rPr lang="ru-RU" sz="1600" b="1" dirty="0">
                <a:solidFill>
                  <a:srgbClr val="004A84"/>
                </a:solidFill>
              </a:rPr>
              <a:t>«Интеграционный барометр ЕАБР»</a:t>
            </a:r>
            <a:r>
              <a:rPr lang="ru-RU" sz="1600" dirty="0">
                <a:solidFill>
                  <a:srgbClr val="004A84"/>
                </a:solidFill>
              </a:rPr>
              <a:t> будет проходить ежегодно в режиме мониторинга, что позволит оценить долгосрочные тренды в общественном мнении граждан стран СНГ</a:t>
            </a:r>
            <a:r>
              <a:rPr lang="ru-RU" sz="1600" dirty="0" smtClean="0">
                <a:solidFill>
                  <a:srgbClr val="004A84"/>
                </a:solidFill>
              </a:rPr>
              <a:t>.</a:t>
            </a:r>
            <a:r>
              <a:rPr lang="en-US" sz="1600" dirty="0" smtClean="0">
                <a:solidFill>
                  <a:srgbClr val="004A84"/>
                </a:solidFill>
              </a:rPr>
              <a:t> </a:t>
            </a:r>
            <a:r>
              <a:rPr lang="ru-RU" sz="1600" dirty="0" smtClean="0">
                <a:solidFill>
                  <a:srgbClr val="004A84"/>
                </a:solidFill>
              </a:rPr>
              <a:t>В дальнейшем проект будет дополнен исследованием интеграционных предпочтений </a:t>
            </a:r>
            <a:r>
              <a:rPr lang="ru-RU" sz="1600" i="1" dirty="0" smtClean="0">
                <a:solidFill>
                  <a:srgbClr val="004A84"/>
                </a:solidFill>
              </a:rPr>
              <a:t>со стороны </a:t>
            </a:r>
            <a:r>
              <a:rPr lang="ru-RU" sz="1600" i="1" dirty="0" err="1" smtClean="0">
                <a:solidFill>
                  <a:srgbClr val="004A84"/>
                </a:solidFill>
              </a:rPr>
              <a:t>бизнес-элит</a:t>
            </a:r>
            <a:r>
              <a:rPr lang="ru-RU" sz="1600" i="1" dirty="0" smtClean="0">
                <a:solidFill>
                  <a:srgbClr val="004A84"/>
                </a:solidFill>
              </a:rPr>
              <a:t> </a:t>
            </a:r>
            <a:r>
              <a:rPr lang="ru-RU" sz="1600" dirty="0" smtClean="0">
                <a:solidFill>
                  <a:srgbClr val="004A84"/>
                </a:solidFill>
              </a:rPr>
              <a:t>стран региона.</a:t>
            </a:r>
            <a:endParaRPr lang="ru-RU" sz="1600" dirty="0">
              <a:solidFill>
                <a:srgbClr val="004A8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"/>
          <p:cNvSpPr txBox="1">
            <a:spLocks/>
          </p:cNvSpPr>
          <p:nvPr/>
        </p:nvSpPr>
        <p:spPr>
          <a:xfrm>
            <a:off x="0" y="4241800"/>
            <a:ext cx="9144000" cy="9271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dirty="0">
                <a:solidFill>
                  <a:srgbClr val="005294"/>
                </a:solidFill>
                <a:effectLst>
                  <a:reflection stA="28000" endPos="47000" dir="5400000" sy="-100000" algn="bl" rotWithShape="0"/>
                </a:effectLst>
                <a:latin typeface="Arial"/>
                <a:ea typeface="Geneva" charset="-128"/>
                <a:cs typeface="Geneva" charset="-128"/>
              </a:rPr>
              <a:t>Спасибо за внимание!</a:t>
            </a:r>
            <a:endParaRPr lang="en-US" sz="4000" dirty="0">
              <a:solidFill>
                <a:srgbClr val="005294"/>
              </a:solidFill>
              <a:effectLst>
                <a:reflection stA="28000" endPos="47000" dir="5400000" sy="-100000" algn="bl" rotWithShape="0"/>
              </a:effectLst>
              <a:latin typeface="Arial"/>
              <a:ea typeface="Geneva" charset="-128"/>
              <a:cs typeface="Geneva" charset="-128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0" y="523240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4A84"/>
                </a:solidFill>
                <a:effectLst>
                  <a:reflection stA="50000" endPos="75000" dist="12700" dir="5400000" sy="-100000" algn="bl" rotWithShape="0"/>
                </a:effectLst>
                <a:latin typeface="Arial" charset="0"/>
                <a:ea typeface="Arial" charset="0"/>
                <a:cs typeface="Arial" charset="0"/>
                <a:hlinkClick r:id="rId2"/>
              </a:rPr>
              <a:t>www.eabr.org</a:t>
            </a:r>
            <a:endParaRPr lang="ru-RU" b="1" dirty="0" smtClean="0">
              <a:solidFill>
                <a:srgbClr val="004A84"/>
              </a:solidFill>
              <a:effectLst>
                <a:reflection stA="50000" endPos="75000" dist="12700" dir="5400000" sy="-100000" algn="bl" rotWithShape="0"/>
              </a:effectLst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b="1" u="sng" dirty="0" smtClean="0">
                <a:solidFill>
                  <a:srgbClr val="004A84"/>
                </a:solidFill>
                <a:effectLst>
                  <a:reflection stA="50000" endPos="75000" dist="12700" dir="5400000" sy="-100000" algn="bl" rotWithShape="0"/>
                </a:effectLst>
                <a:latin typeface="Arial" charset="0"/>
                <a:ea typeface="Arial" charset="0"/>
                <a:cs typeface="Arial" charset="0"/>
              </a:rPr>
              <a:t>www.eurasiamonitor.org</a:t>
            </a:r>
            <a:endParaRPr lang="en-US" b="1" u="sng" dirty="0">
              <a:solidFill>
                <a:srgbClr val="004A84"/>
              </a:solidFill>
              <a:effectLst>
                <a:reflection stA="50000" endPos="75000" dist="12700" dir="5400000" sy="-100000" algn="bl" rotWithShape="0"/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pitchFamily="34" charset="0"/>
                <a:ea typeface="Geneva"/>
                <a:cs typeface="Geneva"/>
              </a:rPr>
              <a:t>Варианты ответов респондента при выборе стран</a:t>
            </a: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07950" y="5359400"/>
            <a:ext cx="8928100" cy="561975"/>
          </a:xfrm>
          <a:prstGeom prst="rect">
            <a:avLst/>
          </a:prstGeom>
          <a:solidFill>
            <a:srgbClr val="F8C01B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r"/>
            <a:r>
              <a:rPr lang="ru-RU" sz="1600" b="1">
                <a:cs typeface="Arial" pitchFamily="34" charset="0"/>
              </a:rPr>
              <a:t>«Автономность»</a:t>
            </a:r>
            <a:endParaRPr lang="ru-RU" sz="1600">
              <a:cs typeface="Arial" pitchFamily="34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107950" y="3908425"/>
            <a:ext cx="8928100" cy="1427163"/>
          </a:xfrm>
          <a:prstGeom prst="rect">
            <a:avLst/>
          </a:prstGeom>
          <a:solidFill>
            <a:srgbClr val="005294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r"/>
            <a:r>
              <a:rPr lang="ru-RU" sz="1600" b="1">
                <a:solidFill>
                  <a:schemeClr val="bg1"/>
                </a:solidFill>
                <a:cs typeface="Arial" pitchFamily="34" charset="0"/>
              </a:rPr>
              <a:t>Притяжение к остальному миру</a:t>
            </a:r>
            <a:endParaRPr lang="ru-RU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07950" y="2820988"/>
            <a:ext cx="8928100" cy="1071562"/>
          </a:xfrm>
          <a:prstGeom prst="rect">
            <a:avLst/>
          </a:prstGeom>
          <a:solidFill>
            <a:srgbClr val="FFF10B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r"/>
            <a:r>
              <a:rPr lang="ru-RU" sz="1600" b="1">
                <a:solidFill>
                  <a:srgbClr val="004A84"/>
                </a:solidFill>
                <a:cs typeface="Arial" pitchFamily="34" charset="0"/>
              </a:rPr>
              <a:t>Притяжение к Евросоюзу</a:t>
            </a:r>
            <a:endParaRPr lang="ru-RU" sz="1600">
              <a:solidFill>
                <a:srgbClr val="004A84"/>
              </a:solidFill>
              <a:cs typeface="Arial" pitchFamily="34" charset="0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07950" y="1177925"/>
            <a:ext cx="8928100" cy="1631950"/>
          </a:xfrm>
          <a:prstGeom prst="rect">
            <a:avLst/>
          </a:prstGeom>
          <a:solidFill>
            <a:srgbClr val="0092D2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r"/>
            <a:r>
              <a:rPr lang="ru-RU" sz="1600" b="1">
                <a:solidFill>
                  <a:schemeClr val="bg1"/>
                </a:solidFill>
                <a:cs typeface="Arial" pitchFamily="34" charset="0"/>
              </a:rPr>
              <a:t>Притяжение к постсоветскому пространству</a:t>
            </a:r>
            <a:br>
              <a:rPr lang="ru-RU" sz="1600" b="1">
                <a:solidFill>
                  <a:schemeClr val="bg1"/>
                </a:solidFill>
                <a:cs typeface="Arial" pitchFamily="34" charset="0"/>
              </a:rPr>
            </a:br>
            <a:r>
              <a:rPr lang="ru-RU" sz="1600" b="1">
                <a:solidFill>
                  <a:schemeClr val="bg1"/>
                </a:solidFill>
                <a:cs typeface="Arial" pitchFamily="34" charset="0"/>
              </a:rPr>
              <a:t>в целом и внутри него</a:t>
            </a:r>
            <a:endParaRPr lang="ru-RU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415" name="Text Box 2"/>
          <p:cNvSpPr txBox="1">
            <a:spLocks noChangeArrowheads="1"/>
          </p:cNvSpPr>
          <p:nvPr/>
        </p:nvSpPr>
        <p:spPr bwMode="auto">
          <a:xfrm>
            <a:off x="8964613" y="-65088"/>
            <a:ext cx="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sz="1600" b="1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416" name="Text Box 3"/>
          <p:cNvSpPr txBox="1">
            <a:spLocks noChangeArrowheads="1"/>
          </p:cNvSpPr>
          <p:nvPr/>
        </p:nvSpPr>
        <p:spPr bwMode="auto">
          <a:xfrm>
            <a:off x="107950" y="2808288"/>
            <a:ext cx="4572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>
            <a:spAutoFit/>
          </a:bodyPr>
          <a:lstStyle>
            <a:lvl1pPr eaLnBrk="0" hangingPunct="0">
              <a:tabLst>
                <a:tab pos="365125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tabLst>
                <a:tab pos="365125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tabLst>
                <a:tab pos="365125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tabLst>
                <a:tab pos="365125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tabLst>
                <a:tab pos="365125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ru-RU" sz="1600">
                <a:solidFill>
                  <a:srgbClr val="004A84"/>
                </a:solidFill>
              </a:rPr>
              <a:t>13	Великобритания</a:t>
            </a:r>
          </a:p>
          <a:p>
            <a:pPr eaLnBrk="1" hangingPunct="1">
              <a:spcBef>
                <a:spcPct val="5000"/>
              </a:spcBef>
            </a:pPr>
            <a:r>
              <a:rPr lang="ru-RU" sz="1600">
                <a:solidFill>
                  <a:srgbClr val="004A84"/>
                </a:solidFill>
              </a:rPr>
              <a:t>14	Германия</a:t>
            </a:r>
          </a:p>
          <a:p>
            <a:pPr eaLnBrk="1" hangingPunct="1">
              <a:spcBef>
                <a:spcPct val="5000"/>
              </a:spcBef>
            </a:pPr>
            <a:r>
              <a:rPr lang="ru-RU" sz="1600">
                <a:solidFill>
                  <a:srgbClr val="004A84"/>
                </a:solidFill>
              </a:rPr>
              <a:t>15	Франция</a:t>
            </a:r>
          </a:p>
          <a:p>
            <a:pPr eaLnBrk="1" hangingPunct="1">
              <a:spcBef>
                <a:spcPct val="5000"/>
              </a:spcBef>
            </a:pPr>
            <a:r>
              <a:rPr lang="ru-RU" sz="1600">
                <a:solidFill>
                  <a:srgbClr val="004A84"/>
                </a:solidFill>
              </a:rPr>
              <a:t>16	Другие страны Европейского союза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950" y="1178451"/>
            <a:ext cx="4572000" cy="1631216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1	Азербайджан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2	Армения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3	Беларусь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4	Грузия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5	Казахстан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6	Кыргызстан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7	Молдова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8	Россия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9	Таджикистан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10	Туркменистан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11	Узбекистан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12	Украина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950" y="3908034"/>
            <a:ext cx="4572000" cy="1427162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17	Индия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18	Китай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19	США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20	Турция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21	Япония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22	Страны арабо-исламского мира (Ближний Восток и Северная Африка)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ea typeface="Geneva" charset="-128"/>
                <a:cs typeface="Geneva" charset="-128"/>
              </a:rPr>
              <a:t>23	Другие страны</a:t>
            </a:r>
          </a:p>
        </p:txBody>
      </p:sp>
      <p:sp>
        <p:nvSpPr>
          <p:cNvPr id="17419" name="Прямоугольник 12"/>
          <p:cNvSpPr>
            <a:spLocks noChangeArrowheads="1"/>
          </p:cNvSpPr>
          <p:nvPr/>
        </p:nvSpPr>
        <p:spPr bwMode="auto">
          <a:xfrm>
            <a:off x="107950" y="5341938"/>
            <a:ext cx="4572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tabLst>
                <a:tab pos="365125" algn="l"/>
              </a:tabLst>
            </a:pPr>
            <a:r>
              <a:rPr lang="ru-RU" sz="1600"/>
              <a:t>24	Таких стран нет</a:t>
            </a:r>
          </a:p>
          <a:p>
            <a:pPr>
              <a:spcBef>
                <a:spcPct val="5000"/>
              </a:spcBef>
              <a:tabLst>
                <a:tab pos="365125" algn="l"/>
              </a:tabLst>
            </a:pPr>
            <a:r>
              <a:rPr lang="ru-RU" sz="1600"/>
              <a:t>25	Затрудняюсь ответить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01638" y="3065619"/>
            <a:ext cx="7827962" cy="11515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dirty="0" smtClean="0">
                <a:latin typeface="Arial" pitchFamily="34" charset="0"/>
                <a:ea typeface="Geneva"/>
                <a:cs typeface="Geneva"/>
              </a:rPr>
              <a:t>НЕКОТОРЫЕ ПОКАЗАТЕЛИ ИНТЕГРАЦИОННЫХ ОРИЕНТАЦИЙ</a:t>
            </a:r>
          </a:p>
        </p:txBody>
      </p:sp>
      <p:sp>
        <p:nvSpPr>
          <p:cNvPr id="17415" name="Text Box 2"/>
          <p:cNvSpPr txBox="1">
            <a:spLocks noChangeArrowheads="1"/>
          </p:cNvSpPr>
          <p:nvPr/>
        </p:nvSpPr>
        <p:spPr bwMode="auto">
          <a:xfrm>
            <a:off x="8964613" y="-65088"/>
            <a:ext cx="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sz="1600" b="1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1023938" y="4900613"/>
            <a:ext cx="552450" cy="407987"/>
          </a:xfrm>
          <a:prstGeom prst="rect">
            <a:avLst/>
          </a:prstGeom>
          <a:solidFill>
            <a:srgbClr val="F8C01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1631950" y="5122863"/>
            <a:ext cx="554038" cy="185737"/>
          </a:xfrm>
          <a:prstGeom prst="rect">
            <a:avLst/>
          </a:prstGeom>
          <a:solidFill>
            <a:srgbClr val="F8C01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2239963" y="4924425"/>
            <a:ext cx="552450" cy="384175"/>
          </a:xfrm>
          <a:prstGeom prst="rect">
            <a:avLst/>
          </a:prstGeom>
          <a:solidFill>
            <a:srgbClr val="F8C01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2847975" y="4878388"/>
            <a:ext cx="552450" cy="430212"/>
          </a:xfrm>
          <a:prstGeom prst="rect">
            <a:avLst/>
          </a:prstGeom>
          <a:solidFill>
            <a:srgbClr val="F8C01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3454400" y="4999038"/>
            <a:ext cx="554038" cy="309562"/>
          </a:xfrm>
          <a:prstGeom prst="rect">
            <a:avLst/>
          </a:prstGeom>
          <a:solidFill>
            <a:srgbClr val="F8C01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4062413" y="4924425"/>
            <a:ext cx="554037" cy="384175"/>
          </a:xfrm>
          <a:prstGeom prst="rect">
            <a:avLst/>
          </a:prstGeom>
          <a:solidFill>
            <a:srgbClr val="F8C01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4670425" y="5135563"/>
            <a:ext cx="552450" cy="173037"/>
          </a:xfrm>
          <a:prstGeom prst="rect">
            <a:avLst/>
          </a:prstGeom>
          <a:solidFill>
            <a:srgbClr val="F8C01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5278438" y="4491038"/>
            <a:ext cx="552450" cy="817562"/>
          </a:xfrm>
          <a:prstGeom prst="rect">
            <a:avLst/>
          </a:prstGeom>
          <a:solidFill>
            <a:srgbClr val="F8C01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5886450" y="5086350"/>
            <a:ext cx="552450" cy="222250"/>
          </a:xfrm>
          <a:prstGeom prst="rect">
            <a:avLst/>
          </a:prstGeom>
          <a:solidFill>
            <a:srgbClr val="F8C01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5611" name="Rectangle 15"/>
          <p:cNvSpPr>
            <a:spLocks noChangeArrowheads="1"/>
          </p:cNvSpPr>
          <p:nvPr/>
        </p:nvSpPr>
        <p:spPr bwMode="auto">
          <a:xfrm>
            <a:off x="6492875" y="4984750"/>
            <a:ext cx="552450" cy="323850"/>
          </a:xfrm>
          <a:prstGeom prst="rect">
            <a:avLst/>
          </a:prstGeom>
          <a:solidFill>
            <a:srgbClr val="F8C01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5612" name="Rectangle 16"/>
          <p:cNvSpPr>
            <a:spLocks noChangeArrowheads="1"/>
          </p:cNvSpPr>
          <p:nvPr/>
        </p:nvSpPr>
        <p:spPr bwMode="auto">
          <a:xfrm>
            <a:off x="7100888" y="4710113"/>
            <a:ext cx="554037" cy="598487"/>
          </a:xfrm>
          <a:prstGeom prst="rect">
            <a:avLst/>
          </a:prstGeom>
          <a:solidFill>
            <a:srgbClr val="F8C01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5613" name="Rectangle 17"/>
          <p:cNvSpPr>
            <a:spLocks noChangeArrowheads="1"/>
          </p:cNvSpPr>
          <p:nvPr/>
        </p:nvSpPr>
        <p:spPr bwMode="auto">
          <a:xfrm>
            <a:off x="7708900" y="4922838"/>
            <a:ext cx="552450" cy="385762"/>
          </a:xfrm>
          <a:prstGeom prst="rect">
            <a:avLst/>
          </a:prstGeom>
          <a:solidFill>
            <a:srgbClr val="F8C01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4A84"/>
              </a:solidFill>
            </a:endParaRPr>
          </a:p>
        </p:txBody>
      </p:sp>
      <p:sp>
        <p:nvSpPr>
          <p:cNvPr id="25614" name="Rectangle 18"/>
          <p:cNvSpPr>
            <a:spLocks noChangeArrowheads="1"/>
          </p:cNvSpPr>
          <p:nvPr/>
        </p:nvSpPr>
        <p:spPr bwMode="auto">
          <a:xfrm>
            <a:off x="1023938" y="4070350"/>
            <a:ext cx="552450" cy="158750"/>
          </a:xfrm>
          <a:prstGeom prst="rect">
            <a:avLst/>
          </a:prstGeom>
          <a:solidFill>
            <a:srgbClr val="FFF10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Rectangle 19"/>
          <p:cNvSpPr>
            <a:spLocks noChangeArrowheads="1"/>
          </p:cNvSpPr>
          <p:nvPr/>
        </p:nvSpPr>
        <p:spPr bwMode="auto">
          <a:xfrm>
            <a:off x="1631950" y="3667125"/>
            <a:ext cx="554038" cy="561975"/>
          </a:xfrm>
          <a:prstGeom prst="rect">
            <a:avLst/>
          </a:prstGeom>
          <a:solidFill>
            <a:srgbClr val="FFF10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Rectangle 20"/>
          <p:cNvSpPr>
            <a:spLocks noChangeArrowheads="1"/>
          </p:cNvSpPr>
          <p:nvPr/>
        </p:nvSpPr>
        <p:spPr bwMode="auto">
          <a:xfrm>
            <a:off x="2239963" y="4157663"/>
            <a:ext cx="552450" cy="71437"/>
          </a:xfrm>
          <a:prstGeom prst="rect">
            <a:avLst/>
          </a:prstGeom>
          <a:solidFill>
            <a:srgbClr val="FFF10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Rectangle 21"/>
          <p:cNvSpPr>
            <a:spLocks noChangeArrowheads="1"/>
          </p:cNvSpPr>
          <p:nvPr/>
        </p:nvSpPr>
        <p:spPr bwMode="auto">
          <a:xfrm>
            <a:off x="2847975" y="4046538"/>
            <a:ext cx="552450" cy="182562"/>
          </a:xfrm>
          <a:prstGeom prst="rect">
            <a:avLst/>
          </a:prstGeom>
          <a:solidFill>
            <a:srgbClr val="FFF10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Rectangle 22"/>
          <p:cNvSpPr>
            <a:spLocks noChangeArrowheads="1"/>
          </p:cNvSpPr>
          <p:nvPr/>
        </p:nvSpPr>
        <p:spPr bwMode="auto">
          <a:xfrm>
            <a:off x="3454400" y="3997325"/>
            <a:ext cx="554038" cy="231775"/>
          </a:xfrm>
          <a:prstGeom prst="rect">
            <a:avLst/>
          </a:prstGeom>
          <a:solidFill>
            <a:srgbClr val="FFF10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Rectangle 23"/>
          <p:cNvSpPr>
            <a:spLocks noChangeArrowheads="1"/>
          </p:cNvSpPr>
          <p:nvPr/>
        </p:nvSpPr>
        <p:spPr bwMode="auto">
          <a:xfrm>
            <a:off x="4062413" y="4092575"/>
            <a:ext cx="554037" cy="136525"/>
          </a:xfrm>
          <a:prstGeom prst="rect">
            <a:avLst/>
          </a:prstGeom>
          <a:solidFill>
            <a:srgbClr val="FFF10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0" name="Rectangle 24"/>
          <p:cNvSpPr>
            <a:spLocks noChangeArrowheads="1"/>
          </p:cNvSpPr>
          <p:nvPr/>
        </p:nvSpPr>
        <p:spPr bwMode="auto">
          <a:xfrm>
            <a:off x="4670425" y="3714750"/>
            <a:ext cx="552450" cy="514350"/>
          </a:xfrm>
          <a:prstGeom prst="rect">
            <a:avLst/>
          </a:prstGeom>
          <a:solidFill>
            <a:srgbClr val="FFF10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1" name="Rectangle 25"/>
          <p:cNvSpPr>
            <a:spLocks noChangeArrowheads="1"/>
          </p:cNvSpPr>
          <p:nvPr/>
        </p:nvSpPr>
        <p:spPr bwMode="auto">
          <a:xfrm>
            <a:off x="5278438" y="3767138"/>
            <a:ext cx="552450" cy="461962"/>
          </a:xfrm>
          <a:prstGeom prst="rect">
            <a:avLst/>
          </a:prstGeom>
          <a:solidFill>
            <a:srgbClr val="FFF10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2" name="Rectangle 26"/>
          <p:cNvSpPr>
            <a:spLocks noChangeArrowheads="1"/>
          </p:cNvSpPr>
          <p:nvPr/>
        </p:nvSpPr>
        <p:spPr bwMode="auto">
          <a:xfrm>
            <a:off x="5886450" y="3889375"/>
            <a:ext cx="552450" cy="339725"/>
          </a:xfrm>
          <a:prstGeom prst="rect">
            <a:avLst/>
          </a:prstGeom>
          <a:solidFill>
            <a:srgbClr val="FFF10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3" name="Rectangle 27"/>
          <p:cNvSpPr>
            <a:spLocks noChangeArrowheads="1"/>
          </p:cNvSpPr>
          <p:nvPr/>
        </p:nvSpPr>
        <p:spPr bwMode="auto">
          <a:xfrm>
            <a:off x="6492875" y="3887788"/>
            <a:ext cx="552450" cy="341312"/>
          </a:xfrm>
          <a:prstGeom prst="rect">
            <a:avLst/>
          </a:prstGeom>
          <a:solidFill>
            <a:srgbClr val="FFF10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4" name="Rectangle 28"/>
          <p:cNvSpPr>
            <a:spLocks noChangeArrowheads="1"/>
          </p:cNvSpPr>
          <p:nvPr/>
        </p:nvSpPr>
        <p:spPr bwMode="auto">
          <a:xfrm>
            <a:off x="7100888" y="4132263"/>
            <a:ext cx="554037" cy="96837"/>
          </a:xfrm>
          <a:prstGeom prst="rect">
            <a:avLst/>
          </a:prstGeom>
          <a:solidFill>
            <a:srgbClr val="FFF10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5" name="Rectangle 29"/>
          <p:cNvSpPr>
            <a:spLocks noChangeArrowheads="1"/>
          </p:cNvSpPr>
          <p:nvPr/>
        </p:nvSpPr>
        <p:spPr bwMode="auto">
          <a:xfrm>
            <a:off x="7708900" y="3948113"/>
            <a:ext cx="552450" cy="280987"/>
          </a:xfrm>
          <a:prstGeom prst="rect">
            <a:avLst/>
          </a:prstGeom>
          <a:solidFill>
            <a:srgbClr val="FFF10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5" name="Rectangle 30"/>
          <p:cNvSpPr>
            <a:spLocks noChangeArrowheads="1"/>
          </p:cNvSpPr>
          <p:nvPr/>
        </p:nvSpPr>
        <p:spPr bwMode="auto">
          <a:xfrm>
            <a:off x="1023938" y="2241550"/>
            <a:ext cx="552450" cy="1169988"/>
          </a:xfrm>
          <a:prstGeom prst="rect">
            <a:avLst/>
          </a:prstGeom>
          <a:solidFill>
            <a:srgbClr val="0092D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  <a:ea typeface="Geneva" charset="-128"/>
              <a:cs typeface="Geneva" charset="-128"/>
            </a:endParaRPr>
          </a:p>
        </p:txBody>
      </p:sp>
      <p:sp>
        <p:nvSpPr>
          <p:cNvPr id="16416" name="Rectangle 31"/>
          <p:cNvSpPr>
            <a:spLocks noChangeArrowheads="1"/>
          </p:cNvSpPr>
          <p:nvPr/>
        </p:nvSpPr>
        <p:spPr bwMode="auto">
          <a:xfrm>
            <a:off x="1631950" y="2292350"/>
            <a:ext cx="554038" cy="1119188"/>
          </a:xfrm>
          <a:prstGeom prst="rect">
            <a:avLst/>
          </a:prstGeom>
          <a:solidFill>
            <a:srgbClr val="0092D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  <a:ea typeface="Geneva" charset="-128"/>
              <a:cs typeface="Geneva" charset="-128"/>
            </a:endParaRPr>
          </a:p>
        </p:txBody>
      </p:sp>
      <p:sp>
        <p:nvSpPr>
          <p:cNvPr id="16417" name="Rectangle 32"/>
          <p:cNvSpPr>
            <a:spLocks noChangeArrowheads="1"/>
          </p:cNvSpPr>
          <p:nvPr/>
        </p:nvSpPr>
        <p:spPr bwMode="auto">
          <a:xfrm>
            <a:off x="2239963" y="2311400"/>
            <a:ext cx="552450" cy="1100138"/>
          </a:xfrm>
          <a:prstGeom prst="rect">
            <a:avLst/>
          </a:prstGeom>
          <a:solidFill>
            <a:srgbClr val="0092D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  <a:ea typeface="Geneva" charset="-128"/>
              <a:cs typeface="Geneva" charset="-128"/>
            </a:endParaRPr>
          </a:p>
        </p:txBody>
      </p:sp>
      <p:sp>
        <p:nvSpPr>
          <p:cNvPr id="16418" name="Rectangle 33"/>
          <p:cNvSpPr>
            <a:spLocks noChangeArrowheads="1"/>
          </p:cNvSpPr>
          <p:nvPr/>
        </p:nvSpPr>
        <p:spPr bwMode="auto">
          <a:xfrm>
            <a:off x="2847975" y="2317750"/>
            <a:ext cx="552450" cy="1093788"/>
          </a:xfrm>
          <a:prstGeom prst="rect">
            <a:avLst/>
          </a:prstGeom>
          <a:solidFill>
            <a:srgbClr val="0092D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  <a:ea typeface="Geneva" charset="-128"/>
              <a:cs typeface="Geneva" charset="-128"/>
            </a:endParaRPr>
          </a:p>
        </p:txBody>
      </p:sp>
      <p:sp>
        <p:nvSpPr>
          <p:cNvPr id="16419" name="Rectangle 34"/>
          <p:cNvSpPr>
            <a:spLocks noChangeArrowheads="1"/>
          </p:cNvSpPr>
          <p:nvPr/>
        </p:nvSpPr>
        <p:spPr bwMode="auto">
          <a:xfrm>
            <a:off x="3454400" y="2320925"/>
            <a:ext cx="554038" cy="1090613"/>
          </a:xfrm>
          <a:prstGeom prst="rect">
            <a:avLst/>
          </a:prstGeom>
          <a:solidFill>
            <a:srgbClr val="0092D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  <a:ea typeface="Geneva" charset="-128"/>
              <a:cs typeface="Geneva" charset="-128"/>
            </a:endParaRPr>
          </a:p>
        </p:txBody>
      </p:sp>
      <p:sp>
        <p:nvSpPr>
          <p:cNvPr id="16420" name="Rectangle 35"/>
          <p:cNvSpPr>
            <a:spLocks noChangeArrowheads="1"/>
          </p:cNvSpPr>
          <p:nvPr/>
        </p:nvSpPr>
        <p:spPr bwMode="auto">
          <a:xfrm>
            <a:off x="4062413" y="2392363"/>
            <a:ext cx="554037" cy="1019175"/>
          </a:xfrm>
          <a:prstGeom prst="rect">
            <a:avLst/>
          </a:prstGeom>
          <a:solidFill>
            <a:srgbClr val="0092D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  <a:ea typeface="Geneva" charset="-128"/>
              <a:cs typeface="Geneva" charset="-128"/>
            </a:endParaRPr>
          </a:p>
        </p:txBody>
      </p:sp>
      <p:sp>
        <p:nvSpPr>
          <p:cNvPr id="16421" name="Rectangle 36"/>
          <p:cNvSpPr>
            <a:spLocks noChangeArrowheads="1"/>
          </p:cNvSpPr>
          <p:nvPr/>
        </p:nvSpPr>
        <p:spPr bwMode="auto">
          <a:xfrm>
            <a:off x="4670425" y="2484438"/>
            <a:ext cx="552450" cy="927100"/>
          </a:xfrm>
          <a:prstGeom prst="rect">
            <a:avLst/>
          </a:prstGeom>
          <a:solidFill>
            <a:srgbClr val="0092D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  <a:ea typeface="Geneva" charset="-128"/>
              <a:cs typeface="Geneva" charset="-128"/>
            </a:endParaRPr>
          </a:p>
        </p:txBody>
      </p:sp>
      <p:sp>
        <p:nvSpPr>
          <p:cNvPr id="16422" name="Rectangle 37"/>
          <p:cNvSpPr>
            <a:spLocks noChangeArrowheads="1"/>
          </p:cNvSpPr>
          <p:nvPr/>
        </p:nvSpPr>
        <p:spPr bwMode="auto">
          <a:xfrm>
            <a:off x="5278438" y="2527300"/>
            <a:ext cx="552450" cy="884238"/>
          </a:xfrm>
          <a:prstGeom prst="rect">
            <a:avLst/>
          </a:prstGeom>
          <a:solidFill>
            <a:srgbClr val="0092D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  <a:ea typeface="Geneva" charset="-128"/>
              <a:cs typeface="Geneva" charset="-128"/>
            </a:endParaRPr>
          </a:p>
        </p:txBody>
      </p:sp>
      <p:sp>
        <p:nvSpPr>
          <p:cNvPr id="16423" name="Rectangle 38"/>
          <p:cNvSpPr>
            <a:spLocks noChangeArrowheads="1"/>
          </p:cNvSpPr>
          <p:nvPr/>
        </p:nvSpPr>
        <p:spPr bwMode="auto">
          <a:xfrm>
            <a:off x="5886450" y="2598738"/>
            <a:ext cx="552450" cy="812800"/>
          </a:xfrm>
          <a:prstGeom prst="rect">
            <a:avLst/>
          </a:prstGeom>
          <a:solidFill>
            <a:srgbClr val="0092D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  <a:ea typeface="Geneva" charset="-128"/>
              <a:cs typeface="Geneva" charset="-128"/>
            </a:endParaRPr>
          </a:p>
        </p:txBody>
      </p:sp>
      <p:sp>
        <p:nvSpPr>
          <p:cNvPr id="16424" name="Rectangle 39"/>
          <p:cNvSpPr>
            <a:spLocks noChangeArrowheads="1"/>
          </p:cNvSpPr>
          <p:nvPr/>
        </p:nvSpPr>
        <p:spPr bwMode="auto">
          <a:xfrm>
            <a:off x="6492875" y="2616200"/>
            <a:ext cx="552450" cy="795338"/>
          </a:xfrm>
          <a:prstGeom prst="rect">
            <a:avLst/>
          </a:prstGeom>
          <a:solidFill>
            <a:srgbClr val="0092D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  <a:ea typeface="Geneva" charset="-128"/>
              <a:cs typeface="Geneva" charset="-128"/>
            </a:endParaRPr>
          </a:p>
        </p:txBody>
      </p:sp>
      <p:sp>
        <p:nvSpPr>
          <p:cNvPr id="16425" name="Rectangle 40"/>
          <p:cNvSpPr>
            <a:spLocks noChangeArrowheads="1"/>
          </p:cNvSpPr>
          <p:nvPr/>
        </p:nvSpPr>
        <p:spPr bwMode="auto">
          <a:xfrm>
            <a:off x="7100888" y="2638425"/>
            <a:ext cx="554037" cy="773113"/>
          </a:xfrm>
          <a:prstGeom prst="rect">
            <a:avLst/>
          </a:prstGeom>
          <a:solidFill>
            <a:srgbClr val="0092D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  <a:ea typeface="Geneva" charset="-128"/>
              <a:cs typeface="Geneva" charset="-128"/>
            </a:endParaRPr>
          </a:p>
        </p:txBody>
      </p:sp>
      <p:sp>
        <p:nvSpPr>
          <p:cNvPr id="16426" name="Rectangle 41"/>
          <p:cNvSpPr>
            <a:spLocks noChangeArrowheads="1"/>
          </p:cNvSpPr>
          <p:nvPr/>
        </p:nvSpPr>
        <p:spPr bwMode="auto">
          <a:xfrm>
            <a:off x="7708900" y="2432050"/>
            <a:ext cx="552450" cy="979488"/>
          </a:xfrm>
          <a:prstGeom prst="rect">
            <a:avLst/>
          </a:prstGeom>
          <a:solidFill>
            <a:srgbClr val="0092D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  <a:ea typeface="Geneva" charset="-128"/>
              <a:cs typeface="Geneva" charset="-128"/>
            </a:endParaRPr>
          </a:p>
        </p:txBody>
      </p:sp>
      <p:grpSp>
        <p:nvGrpSpPr>
          <p:cNvPr id="25638" name="Group 114"/>
          <p:cNvGrpSpPr>
            <a:grpSpLocks/>
          </p:cNvGrpSpPr>
          <p:nvPr/>
        </p:nvGrpSpPr>
        <p:grpSpPr bwMode="auto">
          <a:xfrm>
            <a:off x="996950" y="5308600"/>
            <a:ext cx="7294563" cy="50800"/>
            <a:chOff x="1095" y="3562"/>
            <a:chExt cx="4595" cy="32"/>
          </a:xfrm>
        </p:grpSpPr>
        <p:sp>
          <p:nvSpPr>
            <p:cNvPr id="25729" name="Line 42"/>
            <p:cNvSpPr>
              <a:spLocks noChangeShapeType="1"/>
            </p:cNvSpPr>
            <p:nvPr/>
          </p:nvSpPr>
          <p:spPr bwMode="auto">
            <a:xfrm>
              <a:off x="1095" y="3562"/>
              <a:ext cx="4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30" name="Line 43"/>
            <p:cNvSpPr>
              <a:spLocks noChangeShapeType="1"/>
            </p:cNvSpPr>
            <p:nvPr/>
          </p:nvSpPr>
          <p:spPr bwMode="auto">
            <a:xfrm flipV="1">
              <a:off x="1095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31" name="Line 44"/>
            <p:cNvSpPr>
              <a:spLocks noChangeShapeType="1"/>
            </p:cNvSpPr>
            <p:nvPr/>
          </p:nvSpPr>
          <p:spPr bwMode="auto">
            <a:xfrm flipV="1">
              <a:off x="1478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32" name="Line 45"/>
            <p:cNvSpPr>
              <a:spLocks noChangeShapeType="1"/>
            </p:cNvSpPr>
            <p:nvPr/>
          </p:nvSpPr>
          <p:spPr bwMode="auto">
            <a:xfrm flipV="1">
              <a:off x="1861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33" name="Line 46"/>
            <p:cNvSpPr>
              <a:spLocks noChangeShapeType="1"/>
            </p:cNvSpPr>
            <p:nvPr/>
          </p:nvSpPr>
          <p:spPr bwMode="auto">
            <a:xfrm flipV="1">
              <a:off x="2243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34" name="Line 47"/>
            <p:cNvSpPr>
              <a:spLocks noChangeShapeType="1"/>
            </p:cNvSpPr>
            <p:nvPr/>
          </p:nvSpPr>
          <p:spPr bwMode="auto">
            <a:xfrm flipV="1">
              <a:off x="2626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35" name="Line 48"/>
            <p:cNvSpPr>
              <a:spLocks noChangeShapeType="1"/>
            </p:cNvSpPr>
            <p:nvPr/>
          </p:nvSpPr>
          <p:spPr bwMode="auto">
            <a:xfrm flipV="1">
              <a:off x="3009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36" name="Line 49"/>
            <p:cNvSpPr>
              <a:spLocks noChangeShapeType="1"/>
            </p:cNvSpPr>
            <p:nvPr/>
          </p:nvSpPr>
          <p:spPr bwMode="auto">
            <a:xfrm flipV="1">
              <a:off x="3392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37" name="Line 50"/>
            <p:cNvSpPr>
              <a:spLocks noChangeShapeType="1"/>
            </p:cNvSpPr>
            <p:nvPr/>
          </p:nvSpPr>
          <p:spPr bwMode="auto">
            <a:xfrm flipV="1">
              <a:off x="3774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38" name="Line 51"/>
            <p:cNvSpPr>
              <a:spLocks noChangeShapeType="1"/>
            </p:cNvSpPr>
            <p:nvPr/>
          </p:nvSpPr>
          <p:spPr bwMode="auto">
            <a:xfrm flipV="1">
              <a:off x="4158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39" name="Line 52"/>
            <p:cNvSpPr>
              <a:spLocks noChangeShapeType="1"/>
            </p:cNvSpPr>
            <p:nvPr/>
          </p:nvSpPr>
          <p:spPr bwMode="auto">
            <a:xfrm flipV="1">
              <a:off x="4540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40" name="Line 53"/>
            <p:cNvSpPr>
              <a:spLocks noChangeShapeType="1"/>
            </p:cNvSpPr>
            <p:nvPr/>
          </p:nvSpPr>
          <p:spPr bwMode="auto">
            <a:xfrm flipV="1">
              <a:off x="4923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41" name="Line 54"/>
            <p:cNvSpPr>
              <a:spLocks noChangeShapeType="1"/>
            </p:cNvSpPr>
            <p:nvPr/>
          </p:nvSpPr>
          <p:spPr bwMode="auto">
            <a:xfrm flipV="1">
              <a:off x="5306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42" name="Line 55"/>
            <p:cNvSpPr>
              <a:spLocks noChangeShapeType="1"/>
            </p:cNvSpPr>
            <p:nvPr/>
          </p:nvSpPr>
          <p:spPr bwMode="auto">
            <a:xfrm flipV="1">
              <a:off x="5689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39" name="Rectangle 56"/>
          <p:cNvSpPr>
            <a:spLocks noChangeArrowheads="1"/>
          </p:cNvSpPr>
          <p:nvPr/>
        </p:nvSpPr>
        <p:spPr bwMode="auto">
          <a:xfrm>
            <a:off x="1135063" y="50101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33%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40" name="Rectangle 57"/>
          <p:cNvSpPr>
            <a:spLocks noChangeArrowheads="1"/>
          </p:cNvSpPr>
          <p:nvPr/>
        </p:nvSpPr>
        <p:spPr bwMode="auto">
          <a:xfrm>
            <a:off x="1743075" y="512127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15%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41" name="Rectangle 58"/>
          <p:cNvSpPr>
            <a:spLocks noChangeArrowheads="1"/>
          </p:cNvSpPr>
          <p:nvPr/>
        </p:nvSpPr>
        <p:spPr bwMode="auto">
          <a:xfrm>
            <a:off x="2351088" y="50228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32%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42" name="Rectangle 59"/>
          <p:cNvSpPr>
            <a:spLocks noChangeArrowheads="1"/>
          </p:cNvSpPr>
          <p:nvPr/>
        </p:nvSpPr>
        <p:spPr bwMode="auto">
          <a:xfrm>
            <a:off x="2957513" y="499903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35%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43" name="Rectangle 60"/>
          <p:cNvSpPr>
            <a:spLocks noChangeArrowheads="1"/>
          </p:cNvSpPr>
          <p:nvPr/>
        </p:nvSpPr>
        <p:spPr bwMode="auto">
          <a:xfrm>
            <a:off x="3567113" y="50593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25%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44" name="Rectangle 61"/>
          <p:cNvSpPr>
            <a:spLocks noChangeArrowheads="1"/>
          </p:cNvSpPr>
          <p:nvPr/>
        </p:nvSpPr>
        <p:spPr bwMode="auto">
          <a:xfrm>
            <a:off x="4173538" y="50228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31%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45" name="Rectangle 62"/>
          <p:cNvSpPr>
            <a:spLocks noChangeArrowheads="1"/>
          </p:cNvSpPr>
          <p:nvPr/>
        </p:nvSpPr>
        <p:spPr bwMode="auto">
          <a:xfrm>
            <a:off x="4781550" y="512762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14%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46" name="Rectangle 63"/>
          <p:cNvSpPr>
            <a:spLocks noChangeArrowheads="1"/>
          </p:cNvSpPr>
          <p:nvPr/>
        </p:nvSpPr>
        <p:spPr bwMode="auto">
          <a:xfrm>
            <a:off x="5389563" y="48053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67%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47" name="Rectangle 64"/>
          <p:cNvSpPr>
            <a:spLocks noChangeArrowheads="1"/>
          </p:cNvSpPr>
          <p:nvPr/>
        </p:nvSpPr>
        <p:spPr bwMode="auto">
          <a:xfrm>
            <a:off x="5995988" y="51038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18%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48" name="Rectangle 65"/>
          <p:cNvSpPr>
            <a:spLocks noChangeArrowheads="1"/>
          </p:cNvSpPr>
          <p:nvPr/>
        </p:nvSpPr>
        <p:spPr bwMode="auto">
          <a:xfrm>
            <a:off x="6604000" y="505142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27%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49" name="Rectangle 66"/>
          <p:cNvSpPr>
            <a:spLocks noChangeArrowheads="1"/>
          </p:cNvSpPr>
          <p:nvPr/>
        </p:nvSpPr>
        <p:spPr bwMode="auto">
          <a:xfrm>
            <a:off x="7212013" y="491490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49%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50" name="Rectangle 67"/>
          <p:cNvSpPr>
            <a:spLocks noChangeArrowheads="1"/>
          </p:cNvSpPr>
          <p:nvPr/>
        </p:nvSpPr>
        <p:spPr bwMode="auto">
          <a:xfrm>
            <a:off x="7820025" y="50212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32%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51" name="Rectangle 68"/>
          <p:cNvSpPr>
            <a:spLocks noChangeArrowheads="1"/>
          </p:cNvSpPr>
          <p:nvPr/>
        </p:nvSpPr>
        <p:spPr bwMode="auto">
          <a:xfrm>
            <a:off x="1135063" y="388937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13%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52" name="Rectangle 69"/>
          <p:cNvSpPr>
            <a:spLocks noChangeArrowheads="1"/>
          </p:cNvSpPr>
          <p:nvPr/>
        </p:nvSpPr>
        <p:spPr bwMode="auto">
          <a:xfrm>
            <a:off x="1743075" y="38528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46%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53" name="Rectangle 70"/>
          <p:cNvSpPr>
            <a:spLocks noChangeArrowheads="1"/>
          </p:cNvSpPr>
          <p:nvPr/>
        </p:nvSpPr>
        <p:spPr bwMode="auto">
          <a:xfrm>
            <a:off x="2397125" y="3965575"/>
            <a:ext cx="2381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6%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54" name="Rectangle 71"/>
          <p:cNvSpPr>
            <a:spLocks noChangeArrowheads="1"/>
          </p:cNvSpPr>
          <p:nvPr/>
        </p:nvSpPr>
        <p:spPr bwMode="auto">
          <a:xfrm>
            <a:off x="2957513" y="404177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15%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55" name="Rectangle 72"/>
          <p:cNvSpPr>
            <a:spLocks noChangeArrowheads="1"/>
          </p:cNvSpPr>
          <p:nvPr/>
        </p:nvSpPr>
        <p:spPr bwMode="auto">
          <a:xfrm>
            <a:off x="3567113" y="40179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19%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56" name="Rectangle 73"/>
          <p:cNvSpPr>
            <a:spLocks noChangeArrowheads="1"/>
          </p:cNvSpPr>
          <p:nvPr/>
        </p:nvSpPr>
        <p:spPr bwMode="auto">
          <a:xfrm>
            <a:off x="4173538" y="39004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11%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57" name="Rectangle 74"/>
          <p:cNvSpPr>
            <a:spLocks noChangeArrowheads="1"/>
          </p:cNvSpPr>
          <p:nvPr/>
        </p:nvSpPr>
        <p:spPr bwMode="auto">
          <a:xfrm>
            <a:off x="4781550" y="387667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42%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58" name="Rectangle 75"/>
          <p:cNvSpPr>
            <a:spLocks noChangeArrowheads="1"/>
          </p:cNvSpPr>
          <p:nvPr/>
        </p:nvSpPr>
        <p:spPr bwMode="auto">
          <a:xfrm>
            <a:off x="5389563" y="39036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38%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59" name="Rectangle 76"/>
          <p:cNvSpPr>
            <a:spLocks noChangeArrowheads="1"/>
          </p:cNvSpPr>
          <p:nvPr/>
        </p:nvSpPr>
        <p:spPr bwMode="auto">
          <a:xfrm>
            <a:off x="5995988" y="39639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28%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60" name="Rectangle 77"/>
          <p:cNvSpPr>
            <a:spLocks noChangeArrowheads="1"/>
          </p:cNvSpPr>
          <p:nvPr/>
        </p:nvSpPr>
        <p:spPr bwMode="auto">
          <a:xfrm>
            <a:off x="6604000" y="39639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28%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61" name="Rectangle 78"/>
          <p:cNvSpPr>
            <a:spLocks noChangeArrowheads="1"/>
          </p:cNvSpPr>
          <p:nvPr/>
        </p:nvSpPr>
        <p:spPr bwMode="auto">
          <a:xfrm>
            <a:off x="7258050" y="3954463"/>
            <a:ext cx="238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8%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62" name="Rectangle 79"/>
          <p:cNvSpPr>
            <a:spLocks noChangeArrowheads="1"/>
          </p:cNvSpPr>
          <p:nvPr/>
        </p:nvSpPr>
        <p:spPr bwMode="auto">
          <a:xfrm>
            <a:off x="7820025" y="39941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23%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63" name="Rectangle 80"/>
          <p:cNvSpPr>
            <a:spLocks noChangeArrowheads="1"/>
          </p:cNvSpPr>
          <p:nvPr/>
        </p:nvSpPr>
        <p:spPr bwMode="auto">
          <a:xfrm>
            <a:off x="1135063" y="27320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96%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5664" name="Rectangle 81"/>
          <p:cNvSpPr>
            <a:spLocks noChangeArrowheads="1"/>
          </p:cNvSpPr>
          <p:nvPr/>
        </p:nvSpPr>
        <p:spPr bwMode="auto">
          <a:xfrm>
            <a:off x="1743075" y="27574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92%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5665" name="Rectangle 82"/>
          <p:cNvSpPr>
            <a:spLocks noChangeArrowheads="1"/>
          </p:cNvSpPr>
          <p:nvPr/>
        </p:nvSpPr>
        <p:spPr bwMode="auto">
          <a:xfrm>
            <a:off x="2351088" y="27670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90%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5666" name="Rectangle 83"/>
          <p:cNvSpPr>
            <a:spLocks noChangeArrowheads="1"/>
          </p:cNvSpPr>
          <p:nvPr/>
        </p:nvSpPr>
        <p:spPr bwMode="auto">
          <a:xfrm>
            <a:off x="2957513" y="276860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90%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5667" name="Rectangle 84"/>
          <p:cNvSpPr>
            <a:spLocks noChangeArrowheads="1"/>
          </p:cNvSpPr>
          <p:nvPr/>
        </p:nvSpPr>
        <p:spPr bwMode="auto">
          <a:xfrm>
            <a:off x="3567113" y="277177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89%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5668" name="Rectangle 85"/>
          <p:cNvSpPr>
            <a:spLocks noChangeArrowheads="1"/>
          </p:cNvSpPr>
          <p:nvPr/>
        </p:nvSpPr>
        <p:spPr bwMode="auto">
          <a:xfrm>
            <a:off x="4173538" y="280670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83%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5669" name="Rectangle 86"/>
          <p:cNvSpPr>
            <a:spLocks noChangeArrowheads="1"/>
          </p:cNvSpPr>
          <p:nvPr/>
        </p:nvSpPr>
        <p:spPr bwMode="auto">
          <a:xfrm>
            <a:off x="4781550" y="285273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76%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5670" name="Rectangle 87"/>
          <p:cNvSpPr>
            <a:spLocks noChangeArrowheads="1"/>
          </p:cNvSpPr>
          <p:nvPr/>
        </p:nvSpPr>
        <p:spPr bwMode="auto">
          <a:xfrm>
            <a:off x="5389563" y="28749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72%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5671" name="Rectangle 88"/>
          <p:cNvSpPr>
            <a:spLocks noChangeArrowheads="1"/>
          </p:cNvSpPr>
          <p:nvPr/>
        </p:nvSpPr>
        <p:spPr bwMode="auto">
          <a:xfrm>
            <a:off x="5995988" y="291147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67%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5672" name="Rectangle 89"/>
          <p:cNvSpPr>
            <a:spLocks noChangeArrowheads="1"/>
          </p:cNvSpPr>
          <p:nvPr/>
        </p:nvSpPr>
        <p:spPr bwMode="auto">
          <a:xfrm>
            <a:off x="6604000" y="29194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65%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5673" name="Rectangle 90"/>
          <p:cNvSpPr>
            <a:spLocks noChangeArrowheads="1"/>
          </p:cNvSpPr>
          <p:nvPr/>
        </p:nvSpPr>
        <p:spPr bwMode="auto">
          <a:xfrm>
            <a:off x="7212013" y="293052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63%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5674" name="Rectangle 91"/>
          <p:cNvSpPr>
            <a:spLocks noChangeArrowheads="1"/>
          </p:cNvSpPr>
          <p:nvPr/>
        </p:nvSpPr>
        <p:spPr bwMode="auto">
          <a:xfrm>
            <a:off x="7820025" y="28257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80%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5675" name="Rectangle 92"/>
          <p:cNvSpPr>
            <a:spLocks noChangeArrowheads="1"/>
          </p:cNvSpPr>
          <p:nvPr/>
        </p:nvSpPr>
        <p:spPr bwMode="auto">
          <a:xfrm>
            <a:off x="958850" y="5453063"/>
            <a:ext cx="1000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Таджикистан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76" name="Rectangle 93"/>
          <p:cNvSpPr>
            <a:spLocks noChangeArrowheads="1"/>
          </p:cNvSpPr>
          <p:nvPr/>
        </p:nvSpPr>
        <p:spPr bwMode="auto">
          <a:xfrm>
            <a:off x="1570038" y="5643563"/>
            <a:ext cx="6794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Армения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77" name="Rectangle 94"/>
          <p:cNvSpPr>
            <a:spLocks noChangeArrowheads="1"/>
          </p:cNvSpPr>
          <p:nvPr/>
        </p:nvSpPr>
        <p:spPr bwMode="auto">
          <a:xfrm>
            <a:off x="2063750" y="5453063"/>
            <a:ext cx="904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Кыргызстан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78" name="Rectangle 95"/>
          <p:cNvSpPr>
            <a:spLocks noChangeArrowheads="1"/>
          </p:cNvSpPr>
          <p:nvPr/>
        </p:nvSpPr>
        <p:spPr bwMode="auto">
          <a:xfrm>
            <a:off x="2689225" y="5643563"/>
            <a:ext cx="8747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Узбекистан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79" name="Rectangle 96"/>
          <p:cNvSpPr>
            <a:spLocks noChangeArrowheads="1"/>
          </p:cNvSpPr>
          <p:nvPr/>
        </p:nvSpPr>
        <p:spPr bwMode="auto">
          <a:xfrm>
            <a:off x="3343275" y="5453063"/>
            <a:ext cx="781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Казахстан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80" name="Rectangle 97"/>
          <p:cNvSpPr>
            <a:spLocks noChangeArrowheads="1"/>
          </p:cNvSpPr>
          <p:nvPr/>
        </p:nvSpPr>
        <p:spPr bwMode="auto">
          <a:xfrm>
            <a:off x="3973513" y="5643563"/>
            <a:ext cx="7318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Беларусь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81" name="Rectangle 98"/>
          <p:cNvSpPr>
            <a:spLocks noChangeArrowheads="1"/>
          </p:cNvSpPr>
          <p:nvPr/>
        </p:nvSpPr>
        <p:spPr bwMode="auto">
          <a:xfrm>
            <a:off x="4598988" y="5453063"/>
            <a:ext cx="6953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Молдова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82" name="Rectangle 99"/>
          <p:cNvSpPr>
            <a:spLocks noChangeArrowheads="1"/>
          </p:cNvSpPr>
          <p:nvPr/>
        </p:nvSpPr>
        <p:spPr bwMode="auto">
          <a:xfrm>
            <a:off x="5294313" y="5643563"/>
            <a:ext cx="5207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Грузия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83" name="Rectangle 100"/>
          <p:cNvSpPr>
            <a:spLocks noChangeArrowheads="1"/>
          </p:cNvSpPr>
          <p:nvPr/>
        </p:nvSpPr>
        <p:spPr bwMode="auto">
          <a:xfrm>
            <a:off x="5845175" y="5453063"/>
            <a:ext cx="6365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Украина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84" name="Rectangle 101"/>
          <p:cNvSpPr>
            <a:spLocks noChangeArrowheads="1"/>
          </p:cNvSpPr>
          <p:nvPr/>
        </p:nvSpPr>
        <p:spPr bwMode="auto">
          <a:xfrm>
            <a:off x="6496050" y="5643563"/>
            <a:ext cx="5476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Россия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85" name="Rectangle 102"/>
          <p:cNvSpPr>
            <a:spLocks noChangeArrowheads="1"/>
          </p:cNvSpPr>
          <p:nvPr/>
        </p:nvSpPr>
        <p:spPr bwMode="auto">
          <a:xfrm>
            <a:off x="6858000" y="5453063"/>
            <a:ext cx="10398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Азербайджан</a:t>
            </a:r>
            <a:endParaRPr lang="ru-RU">
              <a:solidFill>
                <a:srgbClr val="004A84"/>
              </a:solidFill>
            </a:endParaRPr>
          </a:p>
        </p:txBody>
      </p:sp>
      <p:sp>
        <p:nvSpPr>
          <p:cNvPr id="25686" name="Rectangle 103"/>
          <p:cNvSpPr>
            <a:spLocks noChangeArrowheads="1"/>
          </p:cNvSpPr>
          <p:nvPr/>
        </p:nvSpPr>
        <p:spPr bwMode="auto">
          <a:xfrm>
            <a:off x="7648575" y="5643563"/>
            <a:ext cx="6746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Среднее</a:t>
            </a:r>
            <a:endParaRPr lang="ru-RU">
              <a:solidFill>
                <a:srgbClr val="004A84"/>
              </a:solidFill>
            </a:endParaRPr>
          </a:p>
        </p:txBody>
      </p:sp>
      <p:grpSp>
        <p:nvGrpSpPr>
          <p:cNvPr id="25687" name="Group 104"/>
          <p:cNvGrpSpPr>
            <a:grpSpLocks/>
          </p:cNvGrpSpPr>
          <p:nvPr/>
        </p:nvGrpSpPr>
        <p:grpSpPr bwMode="auto">
          <a:xfrm>
            <a:off x="1882775" y="1924050"/>
            <a:ext cx="5527675" cy="200025"/>
            <a:chOff x="1292" y="1085"/>
            <a:chExt cx="3482" cy="126"/>
          </a:xfrm>
        </p:grpSpPr>
        <p:grpSp>
          <p:nvGrpSpPr>
            <p:cNvPr id="25720" name="Group 105"/>
            <p:cNvGrpSpPr>
              <a:grpSpLocks/>
            </p:cNvGrpSpPr>
            <p:nvPr/>
          </p:nvGrpSpPr>
          <p:grpSpPr bwMode="auto">
            <a:xfrm>
              <a:off x="3969" y="1085"/>
              <a:ext cx="805" cy="126"/>
              <a:chOff x="1610" y="1085"/>
              <a:chExt cx="805" cy="126"/>
            </a:xfrm>
          </p:grpSpPr>
          <p:sp>
            <p:nvSpPr>
              <p:cNvPr id="25727" name="Rectangle 106"/>
              <p:cNvSpPr>
                <a:spLocks noChangeArrowheads="1"/>
              </p:cNvSpPr>
              <p:nvPr/>
            </p:nvSpPr>
            <p:spPr bwMode="auto">
              <a:xfrm>
                <a:off x="1610" y="1111"/>
                <a:ext cx="63" cy="64"/>
              </a:xfrm>
              <a:prstGeom prst="rect">
                <a:avLst/>
              </a:prstGeom>
              <a:solidFill>
                <a:srgbClr val="F8C01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25728" name="Rectangle 107"/>
              <p:cNvSpPr>
                <a:spLocks noChangeArrowheads="1"/>
              </p:cNvSpPr>
              <p:nvPr/>
            </p:nvSpPr>
            <p:spPr bwMode="auto">
              <a:xfrm>
                <a:off x="1698" y="1085"/>
                <a:ext cx="71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Другие страны</a:t>
                </a:r>
              </a:p>
            </p:txBody>
          </p:sp>
        </p:grpSp>
        <p:grpSp>
          <p:nvGrpSpPr>
            <p:cNvPr id="25721" name="Group 108"/>
            <p:cNvGrpSpPr>
              <a:grpSpLocks/>
            </p:cNvGrpSpPr>
            <p:nvPr/>
          </p:nvGrpSpPr>
          <p:grpSpPr bwMode="auto">
            <a:xfrm>
              <a:off x="2738" y="1085"/>
              <a:ext cx="1033" cy="126"/>
              <a:chOff x="2589" y="1085"/>
              <a:chExt cx="1033" cy="126"/>
            </a:xfrm>
          </p:grpSpPr>
          <p:sp>
            <p:nvSpPr>
              <p:cNvPr id="25725" name="Rectangle 109"/>
              <p:cNvSpPr>
                <a:spLocks noChangeArrowheads="1"/>
              </p:cNvSpPr>
              <p:nvPr/>
            </p:nvSpPr>
            <p:spPr bwMode="auto">
              <a:xfrm>
                <a:off x="2589" y="1111"/>
                <a:ext cx="64" cy="64"/>
              </a:xfrm>
              <a:prstGeom prst="rect">
                <a:avLst/>
              </a:prstGeom>
              <a:solidFill>
                <a:srgbClr val="FFF10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25726" name="Rectangle 110"/>
              <p:cNvSpPr>
                <a:spLocks noChangeArrowheads="1"/>
              </p:cNvSpPr>
              <p:nvPr/>
            </p:nvSpPr>
            <p:spPr bwMode="auto">
              <a:xfrm>
                <a:off x="2678" y="1085"/>
                <a:ext cx="94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Евросоюза</a:t>
                </a:r>
              </a:p>
            </p:txBody>
          </p:sp>
        </p:grpSp>
        <p:grpSp>
          <p:nvGrpSpPr>
            <p:cNvPr id="25722" name="Group 111"/>
            <p:cNvGrpSpPr>
              <a:grpSpLocks/>
            </p:cNvGrpSpPr>
            <p:nvPr/>
          </p:nvGrpSpPr>
          <p:grpSpPr bwMode="auto">
            <a:xfrm>
              <a:off x="1292" y="1085"/>
              <a:ext cx="1247" cy="126"/>
              <a:chOff x="3793" y="1085"/>
              <a:chExt cx="1247" cy="126"/>
            </a:xfrm>
          </p:grpSpPr>
          <p:sp>
            <p:nvSpPr>
              <p:cNvPr id="25723" name="Rectangle 112"/>
              <p:cNvSpPr>
                <a:spLocks noChangeArrowheads="1"/>
              </p:cNvSpPr>
              <p:nvPr/>
            </p:nvSpPr>
            <p:spPr bwMode="auto">
              <a:xfrm>
                <a:off x="3793" y="1111"/>
                <a:ext cx="63" cy="64"/>
              </a:xfrm>
              <a:prstGeom prst="rect">
                <a:avLst/>
              </a:prstGeom>
              <a:solidFill>
                <a:srgbClr val="0092D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25724" name="Rectangle 113"/>
              <p:cNvSpPr>
                <a:spLocks noChangeArrowheads="1"/>
              </p:cNvSpPr>
              <p:nvPr/>
            </p:nvSpPr>
            <p:spPr bwMode="auto">
              <a:xfrm>
                <a:off x="3881" y="1085"/>
                <a:ext cx="115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бывшего СССР</a:t>
                </a:r>
              </a:p>
            </p:txBody>
          </p:sp>
        </p:grpSp>
      </p:grpSp>
      <p:grpSp>
        <p:nvGrpSpPr>
          <p:cNvPr id="25688" name="Group 115"/>
          <p:cNvGrpSpPr>
            <a:grpSpLocks/>
          </p:cNvGrpSpPr>
          <p:nvPr/>
        </p:nvGrpSpPr>
        <p:grpSpPr bwMode="auto">
          <a:xfrm>
            <a:off x="996950" y="4232275"/>
            <a:ext cx="7294563" cy="50800"/>
            <a:chOff x="1095" y="3562"/>
            <a:chExt cx="4595" cy="32"/>
          </a:xfrm>
        </p:grpSpPr>
        <p:sp>
          <p:nvSpPr>
            <p:cNvPr id="25706" name="Line 116"/>
            <p:cNvSpPr>
              <a:spLocks noChangeShapeType="1"/>
            </p:cNvSpPr>
            <p:nvPr/>
          </p:nvSpPr>
          <p:spPr bwMode="auto">
            <a:xfrm>
              <a:off x="1095" y="3562"/>
              <a:ext cx="4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07" name="Line 117"/>
            <p:cNvSpPr>
              <a:spLocks noChangeShapeType="1"/>
            </p:cNvSpPr>
            <p:nvPr/>
          </p:nvSpPr>
          <p:spPr bwMode="auto">
            <a:xfrm flipV="1">
              <a:off x="1095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08" name="Line 118"/>
            <p:cNvSpPr>
              <a:spLocks noChangeShapeType="1"/>
            </p:cNvSpPr>
            <p:nvPr/>
          </p:nvSpPr>
          <p:spPr bwMode="auto">
            <a:xfrm flipV="1">
              <a:off x="1478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09" name="Line 119"/>
            <p:cNvSpPr>
              <a:spLocks noChangeShapeType="1"/>
            </p:cNvSpPr>
            <p:nvPr/>
          </p:nvSpPr>
          <p:spPr bwMode="auto">
            <a:xfrm flipV="1">
              <a:off x="1861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10" name="Line 120"/>
            <p:cNvSpPr>
              <a:spLocks noChangeShapeType="1"/>
            </p:cNvSpPr>
            <p:nvPr/>
          </p:nvSpPr>
          <p:spPr bwMode="auto">
            <a:xfrm flipV="1">
              <a:off x="2243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11" name="Line 121"/>
            <p:cNvSpPr>
              <a:spLocks noChangeShapeType="1"/>
            </p:cNvSpPr>
            <p:nvPr/>
          </p:nvSpPr>
          <p:spPr bwMode="auto">
            <a:xfrm flipV="1">
              <a:off x="2626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12" name="Line 122"/>
            <p:cNvSpPr>
              <a:spLocks noChangeShapeType="1"/>
            </p:cNvSpPr>
            <p:nvPr/>
          </p:nvSpPr>
          <p:spPr bwMode="auto">
            <a:xfrm flipV="1">
              <a:off x="3009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13" name="Line 123"/>
            <p:cNvSpPr>
              <a:spLocks noChangeShapeType="1"/>
            </p:cNvSpPr>
            <p:nvPr/>
          </p:nvSpPr>
          <p:spPr bwMode="auto">
            <a:xfrm flipV="1">
              <a:off x="3392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14" name="Line 124"/>
            <p:cNvSpPr>
              <a:spLocks noChangeShapeType="1"/>
            </p:cNvSpPr>
            <p:nvPr/>
          </p:nvSpPr>
          <p:spPr bwMode="auto">
            <a:xfrm flipV="1">
              <a:off x="3774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15" name="Line 125"/>
            <p:cNvSpPr>
              <a:spLocks noChangeShapeType="1"/>
            </p:cNvSpPr>
            <p:nvPr/>
          </p:nvSpPr>
          <p:spPr bwMode="auto">
            <a:xfrm flipV="1">
              <a:off x="4158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16" name="Line 126"/>
            <p:cNvSpPr>
              <a:spLocks noChangeShapeType="1"/>
            </p:cNvSpPr>
            <p:nvPr/>
          </p:nvSpPr>
          <p:spPr bwMode="auto">
            <a:xfrm flipV="1">
              <a:off x="4540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17" name="Line 127"/>
            <p:cNvSpPr>
              <a:spLocks noChangeShapeType="1"/>
            </p:cNvSpPr>
            <p:nvPr/>
          </p:nvSpPr>
          <p:spPr bwMode="auto">
            <a:xfrm flipV="1">
              <a:off x="4923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18" name="Line 128"/>
            <p:cNvSpPr>
              <a:spLocks noChangeShapeType="1"/>
            </p:cNvSpPr>
            <p:nvPr/>
          </p:nvSpPr>
          <p:spPr bwMode="auto">
            <a:xfrm flipV="1">
              <a:off x="5306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19" name="Line 129"/>
            <p:cNvSpPr>
              <a:spLocks noChangeShapeType="1"/>
            </p:cNvSpPr>
            <p:nvPr/>
          </p:nvSpPr>
          <p:spPr bwMode="auto">
            <a:xfrm flipV="1">
              <a:off x="5689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89" name="Group 130"/>
          <p:cNvGrpSpPr>
            <a:grpSpLocks/>
          </p:cNvGrpSpPr>
          <p:nvPr/>
        </p:nvGrpSpPr>
        <p:grpSpPr bwMode="auto">
          <a:xfrm>
            <a:off x="996950" y="3414713"/>
            <a:ext cx="7294563" cy="50800"/>
            <a:chOff x="1095" y="3562"/>
            <a:chExt cx="4595" cy="32"/>
          </a:xfrm>
        </p:grpSpPr>
        <p:sp>
          <p:nvSpPr>
            <p:cNvPr id="25692" name="Line 131"/>
            <p:cNvSpPr>
              <a:spLocks noChangeShapeType="1"/>
            </p:cNvSpPr>
            <p:nvPr/>
          </p:nvSpPr>
          <p:spPr bwMode="auto">
            <a:xfrm>
              <a:off x="1095" y="3562"/>
              <a:ext cx="4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93" name="Line 132"/>
            <p:cNvSpPr>
              <a:spLocks noChangeShapeType="1"/>
            </p:cNvSpPr>
            <p:nvPr/>
          </p:nvSpPr>
          <p:spPr bwMode="auto">
            <a:xfrm flipV="1">
              <a:off x="1095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94" name="Line 133"/>
            <p:cNvSpPr>
              <a:spLocks noChangeShapeType="1"/>
            </p:cNvSpPr>
            <p:nvPr/>
          </p:nvSpPr>
          <p:spPr bwMode="auto">
            <a:xfrm flipV="1">
              <a:off x="1478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95" name="Line 134"/>
            <p:cNvSpPr>
              <a:spLocks noChangeShapeType="1"/>
            </p:cNvSpPr>
            <p:nvPr/>
          </p:nvSpPr>
          <p:spPr bwMode="auto">
            <a:xfrm flipV="1">
              <a:off x="1861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96" name="Line 135"/>
            <p:cNvSpPr>
              <a:spLocks noChangeShapeType="1"/>
            </p:cNvSpPr>
            <p:nvPr/>
          </p:nvSpPr>
          <p:spPr bwMode="auto">
            <a:xfrm flipV="1">
              <a:off x="2243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97" name="Line 136"/>
            <p:cNvSpPr>
              <a:spLocks noChangeShapeType="1"/>
            </p:cNvSpPr>
            <p:nvPr/>
          </p:nvSpPr>
          <p:spPr bwMode="auto">
            <a:xfrm flipV="1">
              <a:off x="2626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98" name="Line 137"/>
            <p:cNvSpPr>
              <a:spLocks noChangeShapeType="1"/>
            </p:cNvSpPr>
            <p:nvPr/>
          </p:nvSpPr>
          <p:spPr bwMode="auto">
            <a:xfrm flipV="1">
              <a:off x="3009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99" name="Line 138"/>
            <p:cNvSpPr>
              <a:spLocks noChangeShapeType="1"/>
            </p:cNvSpPr>
            <p:nvPr/>
          </p:nvSpPr>
          <p:spPr bwMode="auto">
            <a:xfrm flipV="1">
              <a:off x="3392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00" name="Line 139"/>
            <p:cNvSpPr>
              <a:spLocks noChangeShapeType="1"/>
            </p:cNvSpPr>
            <p:nvPr/>
          </p:nvSpPr>
          <p:spPr bwMode="auto">
            <a:xfrm flipV="1">
              <a:off x="3774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01" name="Line 140"/>
            <p:cNvSpPr>
              <a:spLocks noChangeShapeType="1"/>
            </p:cNvSpPr>
            <p:nvPr/>
          </p:nvSpPr>
          <p:spPr bwMode="auto">
            <a:xfrm flipV="1">
              <a:off x="4158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02" name="Line 141"/>
            <p:cNvSpPr>
              <a:spLocks noChangeShapeType="1"/>
            </p:cNvSpPr>
            <p:nvPr/>
          </p:nvSpPr>
          <p:spPr bwMode="auto">
            <a:xfrm flipV="1">
              <a:off x="4540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03" name="Line 142"/>
            <p:cNvSpPr>
              <a:spLocks noChangeShapeType="1"/>
            </p:cNvSpPr>
            <p:nvPr/>
          </p:nvSpPr>
          <p:spPr bwMode="auto">
            <a:xfrm flipV="1">
              <a:off x="4923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04" name="Line 143"/>
            <p:cNvSpPr>
              <a:spLocks noChangeShapeType="1"/>
            </p:cNvSpPr>
            <p:nvPr/>
          </p:nvSpPr>
          <p:spPr bwMode="auto">
            <a:xfrm flipV="1">
              <a:off x="5306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05" name="Line 144"/>
            <p:cNvSpPr>
              <a:spLocks noChangeShapeType="1"/>
            </p:cNvSpPr>
            <p:nvPr/>
          </p:nvSpPr>
          <p:spPr bwMode="auto">
            <a:xfrm flipV="1">
              <a:off x="5689" y="3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90" name="Заголовок 144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pitchFamily="34" charset="0"/>
                <a:ea typeface="Geneva"/>
                <a:cs typeface="Geneva"/>
              </a:rPr>
              <a:t>Политика. Друзья. Три вектора</a:t>
            </a:r>
            <a:br>
              <a:rPr lang="ru-RU" dirty="0" smtClean="0">
                <a:latin typeface="Arial" pitchFamily="34" charset="0"/>
                <a:ea typeface="Geneva"/>
                <a:cs typeface="Geneva"/>
              </a:rPr>
            </a:br>
            <a:endParaRPr lang="ru-RU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5691" name="Содержимое 145"/>
          <p:cNvSpPr>
            <a:spLocks noGrp="1"/>
          </p:cNvSpPr>
          <p:nvPr>
            <p:ph sz="half" idx="2"/>
          </p:nvPr>
        </p:nvSpPr>
        <p:spPr>
          <a:xfrm>
            <a:off x="390525" y="1117600"/>
            <a:ext cx="8513763" cy="6048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ea typeface="Geneva"/>
                <a:cs typeface="Geneva"/>
              </a:rPr>
              <a:t>Какие из перечисленных стран, на Ваш взгляд, являются дружественными для нашей страны (на поддержку которых в трудную минуту можно рассчитывать)?</a:t>
            </a:r>
          </a:p>
        </p:txBody>
      </p:sp>
    </p:spTree>
    <p:extLst>
      <p:ext uri="{BB962C8B-B14F-4D97-AF65-F5344CB8AC3E}">
        <p14:creationId xmlns:p14="http://schemas.microsoft.com/office/powerpoint/2010/main" val="11299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0" y="6553200"/>
            <a:ext cx="140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11 стран</a:t>
            </a:r>
          </a:p>
        </p:txBody>
      </p:sp>
      <p:sp>
        <p:nvSpPr>
          <p:cNvPr id="26627" name="Заголовок 5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pitchFamily="34" charset="0"/>
                <a:ea typeface="Geneva"/>
                <a:cs typeface="Geneva"/>
              </a:rPr>
              <a:t>Политика. Друзья. Постсоветское пространство</a:t>
            </a:r>
            <a:br>
              <a:rPr lang="ru-RU" dirty="0" smtClean="0">
                <a:latin typeface="Arial" pitchFamily="34" charset="0"/>
                <a:ea typeface="Geneva"/>
                <a:cs typeface="Geneva"/>
              </a:rPr>
            </a:br>
            <a:endParaRPr lang="ru-RU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6628" name="Содержимое 6"/>
          <p:cNvSpPr>
            <a:spLocks noGrp="1"/>
          </p:cNvSpPr>
          <p:nvPr>
            <p:ph sz="half" idx="2"/>
          </p:nvPr>
        </p:nvSpPr>
        <p:spPr>
          <a:xfrm>
            <a:off x="401638" y="1127125"/>
            <a:ext cx="8562975" cy="4810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pitchFamily="34" charset="0"/>
                <a:ea typeface="Geneva"/>
                <a:cs typeface="Geneva"/>
              </a:rPr>
              <a:t>Какие из перечисленных стран, на Ваш взгляд, являются дружественными для нашей страны (на поддержку которых в трудную минуту можно рассчитывать)?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6629" name="Oval 2"/>
          <p:cNvSpPr>
            <a:spLocks noChangeArrowheads="1"/>
          </p:cNvSpPr>
          <p:nvPr/>
        </p:nvSpPr>
        <p:spPr bwMode="auto">
          <a:xfrm>
            <a:off x="2116138" y="2879725"/>
            <a:ext cx="138112" cy="138113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0" name="Oval 3"/>
          <p:cNvSpPr>
            <a:spLocks noChangeArrowheads="1"/>
          </p:cNvSpPr>
          <p:nvPr/>
        </p:nvSpPr>
        <p:spPr bwMode="auto">
          <a:xfrm>
            <a:off x="3190875" y="2335213"/>
            <a:ext cx="138113" cy="138112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1" name="Oval 4"/>
          <p:cNvSpPr>
            <a:spLocks noChangeArrowheads="1"/>
          </p:cNvSpPr>
          <p:nvPr/>
        </p:nvSpPr>
        <p:spPr bwMode="auto">
          <a:xfrm>
            <a:off x="4483100" y="2178050"/>
            <a:ext cx="138113" cy="138113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2" name="Oval 5"/>
          <p:cNvSpPr>
            <a:spLocks noChangeArrowheads="1"/>
          </p:cNvSpPr>
          <p:nvPr/>
        </p:nvSpPr>
        <p:spPr bwMode="auto">
          <a:xfrm>
            <a:off x="5840413" y="2359025"/>
            <a:ext cx="138112" cy="138113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3" name="Oval 6"/>
          <p:cNvSpPr>
            <a:spLocks noChangeArrowheads="1"/>
          </p:cNvSpPr>
          <p:nvPr/>
        </p:nvSpPr>
        <p:spPr bwMode="auto">
          <a:xfrm>
            <a:off x="6904038" y="2989263"/>
            <a:ext cx="138112" cy="138112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4" name="Oval 7"/>
          <p:cNvSpPr>
            <a:spLocks noChangeArrowheads="1"/>
          </p:cNvSpPr>
          <p:nvPr/>
        </p:nvSpPr>
        <p:spPr bwMode="auto">
          <a:xfrm>
            <a:off x="6924675" y="4594225"/>
            <a:ext cx="138113" cy="138113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5" name="Oval 8"/>
          <p:cNvSpPr>
            <a:spLocks noChangeArrowheads="1"/>
          </p:cNvSpPr>
          <p:nvPr/>
        </p:nvSpPr>
        <p:spPr bwMode="auto">
          <a:xfrm>
            <a:off x="5837238" y="5208588"/>
            <a:ext cx="138112" cy="138112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6" name="Oval 9"/>
          <p:cNvSpPr>
            <a:spLocks noChangeArrowheads="1"/>
          </p:cNvSpPr>
          <p:nvPr/>
        </p:nvSpPr>
        <p:spPr bwMode="auto">
          <a:xfrm>
            <a:off x="4483100" y="5376863"/>
            <a:ext cx="138113" cy="138112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7" name="Oval 10"/>
          <p:cNvSpPr>
            <a:spLocks noChangeArrowheads="1"/>
          </p:cNvSpPr>
          <p:nvPr/>
        </p:nvSpPr>
        <p:spPr bwMode="auto">
          <a:xfrm>
            <a:off x="3189288" y="5194300"/>
            <a:ext cx="138112" cy="138113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8" name="Oval 11"/>
          <p:cNvSpPr>
            <a:spLocks noChangeArrowheads="1"/>
          </p:cNvSpPr>
          <p:nvPr/>
        </p:nvSpPr>
        <p:spPr bwMode="auto">
          <a:xfrm>
            <a:off x="4468813" y="3770313"/>
            <a:ext cx="138112" cy="138112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9" name="Arc 12"/>
          <p:cNvSpPr>
            <a:spLocks/>
          </p:cNvSpPr>
          <p:nvPr/>
        </p:nvSpPr>
        <p:spPr bwMode="auto">
          <a:xfrm rot="-1586638">
            <a:off x="6272213" y="2109788"/>
            <a:ext cx="522287" cy="852487"/>
          </a:xfrm>
          <a:custGeom>
            <a:avLst/>
            <a:gdLst>
              <a:gd name="T0" fmla="*/ 0 w 21473"/>
              <a:gd name="T1" fmla="*/ 0 h 21600"/>
              <a:gd name="T2" fmla="*/ 12703568 w 21473"/>
              <a:gd name="T3" fmla="*/ 30008016 h 21600"/>
              <a:gd name="T4" fmla="*/ 0 w 21473"/>
              <a:gd name="T5" fmla="*/ 33645097 h 21600"/>
              <a:gd name="T6" fmla="*/ 0 60000 65536"/>
              <a:gd name="T7" fmla="*/ 0 60000 65536"/>
              <a:gd name="T8" fmla="*/ 0 60000 65536"/>
              <a:gd name="T9" fmla="*/ 0 w 21473"/>
              <a:gd name="T10" fmla="*/ 0 h 21600"/>
              <a:gd name="T11" fmla="*/ 21473 w 214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3" h="21600" fill="none" extrusionOk="0">
                <a:moveTo>
                  <a:pt x="-1" y="0"/>
                </a:moveTo>
                <a:cubicBezTo>
                  <a:pt x="11025" y="0"/>
                  <a:pt x="20281" y="8303"/>
                  <a:pt x="21473" y="19264"/>
                </a:cubicBezTo>
              </a:path>
              <a:path w="21473" h="21600" stroke="0" extrusionOk="0">
                <a:moveTo>
                  <a:pt x="-1" y="0"/>
                </a:moveTo>
                <a:cubicBezTo>
                  <a:pt x="11025" y="0"/>
                  <a:pt x="20281" y="8303"/>
                  <a:pt x="21473" y="1926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rgbClr val="F8C01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Arc 13"/>
          <p:cNvSpPr>
            <a:spLocks/>
          </p:cNvSpPr>
          <p:nvPr/>
        </p:nvSpPr>
        <p:spPr bwMode="auto">
          <a:xfrm rot="-3352975" flipH="1" flipV="1">
            <a:off x="5291931" y="2950369"/>
            <a:ext cx="1609725" cy="2090738"/>
          </a:xfrm>
          <a:custGeom>
            <a:avLst/>
            <a:gdLst>
              <a:gd name="T0" fmla="*/ 73450253 w 21473"/>
              <a:gd name="T1" fmla="*/ 0 h 17197"/>
              <a:gd name="T2" fmla="*/ 120673151 w 21473"/>
              <a:gd name="T3" fmla="*/ 219670098 h 17197"/>
              <a:gd name="T4" fmla="*/ 0 w 21473"/>
              <a:gd name="T5" fmla="*/ 254183019 h 17197"/>
              <a:gd name="T6" fmla="*/ 0 60000 65536"/>
              <a:gd name="T7" fmla="*/ 0 60000 65536"/>
              <a:gd name="T8" fmla="*/ 0 60000 65536"/>
              <a:gd name="T9" fmla="*/ 0 w 21473"/>
              <a:gd name="T10" fmla="*/ 0 h 17197"/>
              <a:gd name="T11" fmla="*/ 21473 w 21473"/>
              <a:gd name="T12" fmla="*/ 17197 h 17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3" h="17197" fill="none" extrusionOk="0">
                <a:moveTo>
                  <a:pt x="13069" y="0"/>
                </a:moveTo>
                <a:cubicBezTo>
                  <a:pt x="17793" y="3589"/>
                  <a:pt x="20832" y="8964"/>
                  <a:pt x="21473" y="14861"/>
                </a:cubicBezTo>
              </a:path>
              <a:path w="21473" h="17197" stroke="0" extrusionOk="0">
                <a:moveTo>
                  <a:pt x="13069" y="0"/>
                </a:moveTo>
                <a:cubicBezTo>
                  <a:pt x="17793" y="3589"/>
                  <a:pt x="20832" y="8964"/>
                  <a:pt x="21473" y="14861"/>
                </a:cubicBezTo>
                <a:lnTo>
                  <a:pt x="0" y="17197"/>
                </a:lnTo>
                <a:lnTo>
                  <a:pt x="13069" y="0"/>
                </a:lnTo>
                <a:close/>
              </a:path>
            </a:pathLst>
          </a:custGeom>
          <a:noFill/>
          <a:ln w="63500">
            <a:solidFill>
              <a:srgbClr val="0092D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41" name="Arc 14"/>
          <p:cNvSpPr>
            <a:spLocks/>
          </p:cNvSpPr>
          <p:nvPr/>
        </p:nvSpPr>
        <p:spPr bwMode="auto">
          <a:xfrm rot="-5400000">
            <a:off x="2633663" y="3276600"/>
            <a:ext cx="858838" cy="1773237"/>
          </a:xfrm>
          <a:custGeom>
            <a:avLst/>
            <a:gdLst>
              <a:gd name="T0" fmla="*/ 0 w 28579"/>
              <a:gd name="T1" fmla="*/ 5338587 h 26116"/>
              <a:gd name="T2" fmla="*/ 25378499 w 28579"/>
              <a:gd name="T3" fmla="*/ 120400117 h 26116"/>
              <a:gd name="T4" fmla="*/ 6302613 w 28579"/>
              <a:gd name="T5" fmla="*/ 99580471 h 26116"/>
              <a:gd name="T6" fmla="*/ 0 60000 65536"/>
              <a:gd name="T7" fmla="*/ 0 60000 65536"/>
              <a:gd name="T8" fmla="*/ 0 60000 65536"/>
              <a:gd name="T9" fmla="*/ 0 w 28579"/>
              <a:gd name="T10" fmla="*/ 0 h 26116"/>
              <a:gd name="T11" fmla="*/ 28579 w 28579"/>
              <a:gd name="T12" fmla="*/ 26116 h 26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9" h="26116" fill="none" extrusionOk="0">
                <a:moveTo>
                  <a:pt x="0" y="1158"/>
                </a:moveTo>
                <a:cubicBezTo>
                  <a:pt x="2246" y="391"/>
                  <a:pt x="4604" y="-1"/>
                  <a:pt x="6979" y="0"/>
                </a:cubicBezTo>
                <a:cubicBezTo>
                  <a:pt x="18908" y="0"/>
                  <a:pt x="28579" y="9670"/>
                  <a:pt x="28579" y="21600"/>
                </a:cubicBezTo>
                <a:cubicBezTo>
                  <a:pt x="28579" y="23117"/>
                  <a:pt x="28418" y="24631"/>
                  <a:pt x="28101" y="26115"/>
                </a:cubicBezTo>
              </a:path>
              <a:path w="28579" h="26116" stroke="0" extrusionOk="0">
                <a:moveTo>
                  <a:pt x="0" y="1158"/>
                </a:moveTo>
                <a:cubicBezTo>
                  <a:pt x="2246" y="391"/>
                  <a:pt x="4604" y="-1"/>
                  <a:pt x="6979" y="0"/>
                </a:cubicBezTo>
                <a:cubicBezTo>
                  <a:pt x="18908" y="0"/>
                  <a:pt x="28579" y="9670"/>
                  <a:pt x="28579" y="21600"/>
                </a:cubicBezTo>
                <a:cubicBezTo>
                  <a:pt x="28579" y="23117"/>
                  <a:pt x="28418" y="24631"/>
                  <a:pt x="28101" y="26115"/>
                </a:cubicBezTo>
                <a:lnTo>
                  <a:pt x="6979" y="21600"/>
                </a:lnTo>
                <a:lnTo>
                  <a:pt x="0" y="1158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2" name="Arc 15"/>
          <p:cNvSpPr>
            <a:spLocks/>
          </p:cNvSpPr>
          <p:nvPr/>
        </p:nvSpPr>
        <p:spPr bwMode="auto">
          <a:xfrm rot="-5027210">
            <a:off x="3076575" y="4289425"/>
            <a:ext cx="1441450" cy="939800"/>
          </a:xfrm>
          <a:custGeom>
            <a:avLst/>
            <a:gdLst>
              <a:gd name="T0" fmla="*/ 22513978 w 20222"/>
              <a:gd name="T1" fmla="*/ 0 h 21141"/>
              <a:gd name="T2" fmla="*/ 102748398 w 20222"/>
              <a:gd name="T3" fmla="*/ 26774854 h 21141"/>
              <a:gd name="T4" fmla="*/ 0 w 20222"/>
              <a:gd name="T5" fmla="*/ 41777780 h 21141"/>
              <a:gd name="T6" fmla="*/ 0 60000 65536"/>
              <a:gd name="T7" fmla="*/ 0 60000 65536"/>
              <a:gd name="T8" fmla="*/ 0 60000 65536"/>
              <a:gd name="T9" fmla="*/ 0 w 20222"/>
              <a:gd name="T10" fmla="*/ 0 h 21141"/>
              <a:gd name="T11" fmla="*/ 20222 w 20222"/>
              <a:gd name="T12" fmla="*/ 21141 h 21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22" h="21141" fill="none" extrusionOk="0">
                <a:moveTo>
                  <a:pt x="4430" y="0"/>
                </a:moveTo>
                <a:cubicBezTo>
                  <a:pt x="11666" y="1516"/>
                  <a:pt x="17623" y="6628"/>
                  <a:pt x="20221" y="13549"/>
                </a:cubicBezTo>
              </a:path>
              <a:path w="20222" h="21141" stroke="0" extrusionOk="0">
                <a:moveTo>
                  <a:pt x="4430" y="0"/>
                </a:moveTo>
                <a:cubicBezTo>
                  <a:pt x="11666" y="1516"/>
                  <a:pt x="17623" y="6628"/>
                  <a:pt x="20221" y="13549"/>
                </a:cubicBezTo>
                <a:lnTo>
                  <a:pt x="0" y="21141"/>
                </a:lnTo>
                <a:lnTo>
                  <a:pt x="4430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Arc 16"/>
          <p:cNvSpPr>
            <a:spLocks/>
          </p:cNvSpPr>
          <p:nvPr/>
        </p:nvSpPr>
        <p:spPr bwMode="auto">
          <a:xfrm rot="-7779726">
            <a:off x="3989388" y="4294188"/>
            <a:ext cx="771525" cy="796925"/>
          </a:xfrm>
          <a:custGeom>
            <a:avLst/>
            <a:gdLst>
              <a:gd name="T0" fmla="*/ 0 w 20061"/>
              <a:gd name="T1" fmla="*/ 0 h 21600"/>
              <a:gd name="T2" fmla="*/ 29672042 w 20061"/>
              <a:gd name="T3" fmla="*/ 18501647 h 21600"/>
              <a:gd name="T4" fmla="*/ 0 w 20061"/>
              <a:gd name="T5" fmla="*/ 29402290 h 21600"/>
              <a:gd name="T6" fmla="*/ 0 60000 65536"/>
              <a:gd name="T7" fmla="*/ 0 60000 65536"/>
              <a:gd name="T8" fmla="*/ 0 60000 65536"/>
              <a:gd name="T9" fmla="*/ 0 w 20061"/>
              <a:gd name="T10" fmla="*/ 0 h 21600"/>
              <a:gd name="T11" fmla="*/ 20061 w 2006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61" h="21600" fill="none" extrusionOk="0">
                <a:moveTo>
                  <a:pt x="-1" y="0"/>
                </a:moveTo>
                <a:cubicBezTo>
                  <a:pt x="8837" y="0"/>
                  <a:pt x="16784" y="5384"/>
                  <a:pt x="20060" y="13592"/>
                </a:cubicBezTo>
              </a:path>
              <a:path w="20061" h="21600" stroke="0" extrusionOk="0">
                <a:moveTo>
                  <a:pt x="-1" y="0"/>
                </a:moveTo>
                <a:cubicBezTo>
                  <a:pt x="8837" y="0"/>
                  <a:pt x="16784" y="5384"/>
                  <a:pt x="20060" y="1359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4" name="Arc 17"/>
          <p:cNvSpPr>
            <a:spLocks/>
          </p:cNvSpPr>
          <p:nvPr/>
        </p:nvSpPr>
        <p:spPr bwMode="auto">
          <a:xfrm rot="-10052225">
            <a:off x="4754563" y="3662363"/>
            <a:ext cx="1236662" cy="1463675"/>
          </a:xfrm>
          <a:custGeom>
            <a:avLst/>
            <a:gdLst>
              <a:gd name="T0" fmla="*/ 0 w 17282"/>
              <a:gd name="T1" fmla="*/ 0 h 21600"/>
              <a:gd name="T2" fmla="*/ 88492819 w 17282"/>
              <a:gd name="T3" fmla="*/ 39686802 h 21600"/>
              <a:gd name="T4" fmla="*/ 0 w 17282"/>
              <a:gd name="T5" fmla="*/ 99182616 h 21600"/>
              <a:gd name="T6" fmla="*/ 0 60000 65536"/>
              <a:gd name="T7" fmla="*/ 0 60000 65536"/>
              <a:gd name="T8" fmla="*/ 0 60000 65536"/>
              <a:gd name="T9" fmla="*/ 0 w 17282"/>
              <a:gd name="T10" fmla="*/ 0 h 21600"/>
              <a:gd name="T11" fmla="*/ 17282 w 1728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2" h="21600" fill="none" extrusionOk="0">
                <a:moveTo>
                  <a:pt x="-1" y="0"/>
                </a:moveTo>
                <a:cubicBezTo>
                  <a:pt x="6800" y="0"/>
                  <a:pt x="13203" y="3202"/>
                  <a:pt x="17282" y="8642"/>
                </a:cubicBezTo>
              </a:path>
              <a:path w="17282" h="21600" stroke="0" extrusionOk="0">
                <a:moveTo>
                  <a:pt x="-1" y="0"/>
                </a:moveTo>
                <a:cubicBezTo>
                  <a:pt x="6800" y="0"/>
                  <a:pt x="13203" y="3202"/>
                  <a:pt x="17282" y="864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Arc 18"/>
          <p:cNvSpPr>
            <a:spLocks/>
          </p:cNvSpPr>
          <p:nvPr/>
        </p:nvSpPr>
        <p:spPr bwMode="auto">
          <a:xfrm rot="916078" flipV="1">
            <a:off x="5129213" y="3013075"/>
            <a:ext cx="1704975" cy="1239838"/>
          </a:xfrm>
          <a:custGeom>
            <a:avLst/>
            <a:gdLst>
              <a:gd name="T0" fmla="*/ 0 w 21473"/>
              <a:gd name="T1" fmla="*/ 0 h 21600"/>
              <a:gd name="T2" fmla="*/ 135376508 w 21473"/>
              <a:gd name="T3" fmla="*/ 63473334 h 21600"/>
              <a:gd name="T4" fmla="*/ 0 w 21473"/>
              <a:gd name="T5" fmla="*/ 71166586 h 21600"/>
              <a:gd name="T6" fmla="*/ 0 60000 65536"/>
              <a:gd name="T7" fmla="*/ 0 60000 65536"/>
              <a:gd name="T8" fmla="*/ 0 60000 65536"/>
              <a:gd name="T9" fmla="*/ 0 w 21473"/>
              <a:gd name="T10" fmla="*/ 0 h 21600"/>
              <a:gd name="T11" fmla="*/ 21473 w 214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3" h="21600" fill="none" extrusionOk="0">
                <a:moveTo>
                  <a:pt x="-1" y="0"/>
                </a:moveTo>
                <a:cubicBezTo>
                  <a:pt x="11025" y="0"/>
                  <a:pt x="20281" y="8303"/>
                  <a:pt x="21473" y="19264"/>
                </a:cubicBezTo>
              </a:path>
              <a:path w="21473" h="21600" stroke="0" extrusionOk="0">
                <a:moveTo>
                  <a:pt x="-1" y="0"/>
                </a:moveTo>
                <a:cubicBezTo>
                  <a:pt x="11025" y="0"/>
                  <a:pt x="20281" y="8303"/>
                  <a:pt x="21473" y="1926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rgbClr val="F8C01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6646" name="Arc 19"/>
          <p:cNvSpPr>
            <a:spLocks/>
          </p:cNvSpPr>
          <p:nvPr/>
        </p:nvSpPr>
        <p:spPr bwMode="auto">
          <a:xfrm rot="3352975" flipH="1">
            <a:off x="5453063" y="2828925"/>
            <a:ext cx="1098550" cy="1863725"/>
          </a:xfrm>
          <a:custGeom>
            <a:avLst/>
            <a:gdLst>
              <a:gd name="T0" fmla="*/ 34208171 w 21473"/>
              <a:gd name="T1" fmla="*/ 0 h 17197"/>
              <a:gd name="T2" fmla="*/ 56201374 w 21473"/>
              <a:gd name="T3" fmla="*/ 174556265 h 17197"/>
              <a:gd name="T4" fmla="*/ 0 w 21473"/>
              <a:gd name="T5" fmla="*/ 201981210 h 17197"/>
              <a:gd name="T6" fmla="*/ 0 60000 65536"/>
              <a:gd name="T7" fmla="*/ 0 60000 65536"/>
              <a:gd name="T8" fmla="*/ 0 60000 65536"/>
              <a:gd name="T9" fmla="*/ 0 w 21473"/>
              <a:gd name="T10" fmla="*/ 0 h 17197"/>
              <a:gd name="T11" fmla="*/ 21473 w 21473"/>
              <a:gd name="T12" fmla="*/ 17197 h 17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3" h="17197" fill="none" extrusionOk="0">
                <a:moveTo>
                  <a:pt x="13069" y="0"/>
                </a:moveTo>
                <a:cubicBezTo>
                  <a:pt x="17793" y="3589"/>
                  <a:pt x="20832" y="8964"/>
                  <a:pt x="21473" y="14861"/>
                </a:cubicBezTo>
              </a:path>
              <a:path w="21473" h="17197" stroke="0" extrusionOk="0">
                <a:moveTo>
                  <a:pt x="13069" y="0"/>
                </a:moveTo>
                <a:cubicBezTo>
                  <a:pt x="17793" y="3589"/>
                  <a:pt x="20832" y="8964"/>
                  <a:pt x="21473" y="14861"/>
                </a:cubicBezTo>
                <a:lnTo>
                  <a:pt x="0" y="17197"/>
                </a:lnTo>
                <a:lnTo>
                  <a:pt x="13069" y="0"/>
                </a:lnTo>
                <a:close/>
              </a:path>
            </a:pathLst>
          </a:custGeom>
          <a:noFill/>
          <a:ln w="63500">
            <a:solidFill>
              <a:srgbClr val="0092D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47" name="Arc 20"/>
          <p:cNvSpPr>
            <a:spLocks/>
          </p:cNvSpPr>
          <p:nvPr/>
        </p:nvSpPr>
        <p:spPr bwMode="auto">
          <a:xfrm rot="133080" flipH="1">
            <a:off x="4979988" y="2576513"/>
            <a:ext cx="1169987" cy="1751012"/>
          </a:xfrm>
          <a:custGeom>
            <a:avLst/>
            <a:gdLst>
              <a:gd name="T0" fmla="*/ 25634748 w 18960"/>
              <a:gd name="T1" fmla="*/ 0 h 20524"/>
              <a:gd name="T2" fmla="*/ 72197763 w 18960"/>
              <a:gd name="T3" fmla="*/ 74075384 h 20524"/>
              <a:gd name="T4" fmla="*/ 0 w 18960"/>
              <a:gd name="T5" fmla="*/ 149388181 h 20524"/>
              <a:gd name="T6" fmla="*/ 0 60000 65536"/>
              <a:gd name="T7" fmla="*/ 0 60000 65536"/>
              <a:gd name="T8" fmla="*/ 0 60000 65536"/>
              <a:gd name="T9" fmla="*/ 0 w 18960"/>
              <a:gd name="T10" fmla="*/ 0 h 20524"/>
              <a:gd name="T11" fmla="*/ 18960 w 18960"/>
              <a:gd name="T12" fmla="*/ 20524 h 205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60" h="20524" fill="none" extrusionOk="0">
                <a:moveTo>
                  <a:pt x="6732" y="-1"/>
                </a:moveTo>
                <a:cubicBezTo>
                  <a:pt x="11954" y="1712"/>
                  <a:pt x="16327" y="5352"/>
                  <a:pt x="18960" y="10176"/>
                </a:cubicBezTo>
              </a:path>
              <a:path w="18960" h="20524" stroke="0" extrusionOk="0">
                <a:moveTo>
                  <a:pt x="6732" y="-1"/>
                </a:moveTo>
                <a:cubicBezTo>
                  <a:pt x="11954" y="1712"/>
                  <a:pt x="16327" y="5352"/>
                  <a:pt x="18960" y="10176"/>
                </a:cubicBezTo>
                <a:lnTo>
                  <a:pt x="0" y="20524"/>
                </a:lnTo>
                <a:lnTo>
                  <a:pt x="6732" y="-1"/>
                </a:lnTo>
                <a:close/>
              </a:path>
            </a:pathLst>
          </a:custGeom>
          <a:noFill/>
          <a:ln w="50800">
            <a:solidFill>
              <a:srgbClr val="F8C01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8" name="Arc 21"/>
          <p:cNvSpPr>
            <a:spLocks/>
          </p:cNvSpPr>
          <p:nvPr/>
        </p:nvSpPr>
        <p:spPr bwMode="auto">
          <a:xfrm rot="-2731046">
            <a:off x="4886325" y="1776413"/>
            <a:ext cx="561975" cy="831850"/>
          </a:xfrm>
          <a:custGeom>
            <a:avLst/>
            <a:gdLst>
              <a:gd name="T0" fmla="*/ 0 w 21473"/>
              <a:gd name="T1" fmla="*/ 0 h 21600"/>
              <a:gd name="T2" fmla="*/ 14707582 w 21473"/>
              <a:gd name="T3" fmla="*/ 28572738 h 21600"/>
              <a:gd name="T4" fmla="*/ 0 w 21473"/>
              <a:gd name="T5" fmla="*/ 32035853 h 21600"/>
              <a:gd name="T6" fmla="*/ 0 60000 65536"/>
              <a:gd name="T7" fmla="*/ 0 60000 65536"/>
              <a:gd name="T8" fmla="*/ 0 60000 65536"/>
              <a:gd name="T9" fmla="*/ 0 w 21473"/>
              <a:gd name="T10" fmla="*/ 0 h 21600"/>
              <a:gd name="T11" fmla="*/ 21473 w 214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3" h="21600" fill="none" extrusionOk="0">
                <a:moveTo>
                  <a:pt x="-1" y="0"/>
                </a:moveTo>
                <a:cubicBezTo>
                  <a:pt x="11025" y="0"/>
                  <a:pt x="20281" y="8303"/>
                  <a:pt x="21473" y="19264"/>
                </a:cubicBezTo>
              </a:path>
              <a:path w="21473" h="21600" stroke="0" extrusionOk="0">
                <a:moveTo>
                  <a:pt x="-1" y="0"/>
                </a:moveTo>
                <a:cubicBezTo>
                  <a:pt x="11025" y="0"/>
                  <a:pt x="20281" y="8303"/>
                  <a:pt x="21473" y="1926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rgbClr val="F8C01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6649" name="Arc 22"/>
          <p:cNvSpPr>
            <a:spLocks/>
          </p:cNvSpPr>
          <p:nvPr/>
        </p:nvSpPr>
        <p:spPr bwMode="auto">
          <a:xfrm rot="2731046" flipH="1">
            <a:off x="3603625" y="1790701"/>
            <a:ext cx="561975" cy="831850"/>
          </a:xfrm>
          <a:custGeom>
            <a:avLst/>
            <a:gdLst>
              <a:gd name="T0" fmla="*/ 0 w 21473"/>
              <a:gd name="T1" fmla="*/ 0 h 21600"/>
              <a:gd name="T2" fmla="*/ 14707582 w 21473"/>
              <a:gd name="T3" fmla="*/ 28572738 h 21600"/>
              <a:gd name="T4" fmla="*/ 0 w 21473"/>
              <a:gd name="T5" fmla="*/ 32035853 h 21600"/>
              <a:gd name="T6" fmla="*/ 0 60000 65536"/>
              <a:gd name="T7" fmla="*/ 0 60000 65536"/>
              <a:gd name="T8" fmla="*/ 0 60000 65536"/>
              <a:gd name="T9" fmla="*/ 0 w 21473"/>
              <a:gd name="T10" fmla="*/ 0 h 21600"/>
              <a:gd name="T11" fmla="*/ 21473 w 214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3" h="21600" fill="none" extrusionOk="0">
                <a:moveTo>
                  <a:pt x="-1" y="0"/>
                </a:moveTo>
                <a:cubicBezTo>
                  <a:pt x="11025" y="0"/>
                  <a:pt x="20281" y="8303"/>
                  <a:pt x="21473" y="19264"/>
                </a:cubicBezTo>
              </a:path>
              <a:path w="21473" h="21600" stroke="0" extrusionOk="0">
                <a:moveTo>
                  <a:pt x="-1" y="0"/>
                </a:moveTo>
                <a:cubicBezTo>
                  <a:pt x="11025" y="0"/>
                  <a:pt x="20281" y="8303"/>
                  <a:pt x="21473" y="1926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rgbClr val="F8C01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50" name="Arc 23"/>
          <p:cNvSpPr>
            <a:spLocks/>
          </p:cNvSpPr>
          <p:nvPr/>
        </p:nvSpPr>
        <p:spPr bwMode="auto">
          <a:xfrm>
            <a:off x="2392363" y="2941638"/>
            <a:ext cx="1617662" cy="1079500"/>
          </a:xfrm>
          <a:custGeom>
            <a:avLst/>
            <a:gdLst>
              <a:gd name="T0" fmla="*/ 0 w 19282"/>
              <a:gd name="T1" fmla="*/ 0 h 21600"/>
              <a:gd name="T2" fmla="*/ 135713637 w 19282"/>
              <a:gd name="T3" fmla="*/ 29635024 h 21600"/>
              <a:gd name="T4" fmla="*/ 0 w 19282"/>
              <a:gd name="T5" fmla="*/ 53950012 h 21600"/>
              <a:gd name="T6" fmla="*/ 0 60000 65536"/>
              <a:gd name="T7" fmla="*/ 0 60000 65536"/>
              <a:gd name="T8" fmla="*/ 0 60000 65536"/>
              <a:gd name="T9" fmla="*/ 0 w 19282"/>
              <a:gd name="T10" fmla="*/ 0 h 21600"/>
              <a:gd name="T11" fmla="*/ 19282 w 1928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82" h="21600" fill="none" extrusionOk="0">
                <a:moveTo>
                  <a:pt x="-1" y="0"/>
                </a:moveTo>
                <a:cubicBezTo>
                  <a:pt x="8151" y="0"/>
                  <a:pt x="15608" y="4588"/>
                  <a:pt x="19281" y="11865"/>
                </a:cubicBezTo>
              </a:path>
              <a:path w="19282" h="21600" stroke="0" extrusionOk="0">
                <a:moveTo>
                  <a:pt x="-1" y="0"/>
                </a:moveTo>
                <a:cubicBezTo>
                  <a:pt x="8151" y="0"/>
                  <a:pt x="15608" y="4588"/>
                  <a:pt x="19281" y="1186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51" name="Oval 25"/>
          <p:cNvSpPr>
            <a:spLocks noChangeArrowheads="1"/>
          </p:cNvSpPr>
          <p:nvPr/>
        </p:nvSpPr>
        <p:spPr bwMode="auto">
          <a:xfrm>
            <a:off x="3006725" y="2149475"/>
            <a:ext cx="508000" cy="5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Oval 26"/>
          <p:cNvSpPr>
            <a:spLocks noChangeArrowheads="1"/>
          </p:cNvSpPr>
          <p:nvPr/>
        </p:nvSpPr>
        <p:spPr bwMode="auto">
          <a:xfrm>
            <a:off x="1960563" y="2725738"/>
            <a:ext cx="447675" cy="44767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Oval 27"/>
          <p:cNvSpPr>
            <a:spLocks noChangeArrowheads="1"/>
          </p:cNvSpPr>
          <p:nvPr/>
        </p:nvSpPr>
        <p:spPr bwMode="auto">
          <a:xfrm>
            <a:off x="6640513" y="2725738"/>
            <a:ext cx="663575" cy="663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Oval 28"/>
          <p:cNvSpPr>
            <a:spLocks noChangeArrowheads="1"/>
          </p:cNvSpPr>
          <p:nvPr/>
        </p:nvSpPr>
        <p:spPr bwMode="auto">
          <a:xfrm>
            <a:off x="4311650" y="2005013"/>
            <a:ext cx="482600" cy="482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Oval 29"/>
          <p:cNvSpPr>
            <a:spLocks noChangeArrowheads="1"/>
          </p:cNvSpPr>
          <p:nvPr/>
        </p:nvSpPr>
        <p:spPr bwMode="auto">
          <a:xfrm>
            <a:off x="4210050" y="5102225"/>
            <a:ext cx="685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Oval 30"/>
          <p:cNvSpPr>
            <a:spLocks noChangeArrowheads="1"/>
          </p:cNvSpPr>
          <p:nvPr/>
        </p:nvSpPr>
        <p:spPr bwMode="auto">
          <a:xfrm>
            <a:off x="3024188" y="5029200"/>
            <a:ext cx="469900" cy="4683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Oval 31"/>
          <p:cNvSpPr>
            <a:spLocks noChangeArrowheads="1"/>
          </p:cNvSpPr>
          <p:nvPr/>
        </p:nvSpPr>
        <p:spPr bwMode="auto">
          <a:xfrm>
            <a:off x="6784975" y="4454525"/>
            <a:ext cx="417513" cy="4175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Oval 32"/>
          <p:cNvSpPr>
            <a:spLocks noChangeArrowheads="1"/>
          </p:cNvSpPr>
          <p:nvPr/>
        </p:nvSpPr>
        <p:spPr bwMode="auto">
          <a:xfrm>
            <a:off x="3946525" y="3248025"/>
            <a:ext cx="1182688" cy="11826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Oval 33"/>
          <p:cNvSpPr>
            <a:spLocks noChangeArrowheads="1"/>
          </p:cNvSpPr>
          <p:nvPr/>
        </p:nvSpPr>
        <p:spPr bwMode="auto">
          <a:xfrm>
            <a:off x="5730875" y="5102225"/>
            <a:ext cx="350838" cy="3508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Oval 34"/>
          <p:cNvSpPr>
            <a:spLocks noChangeArrowheads="1"/>
          </p:cNvSpPr>
          <p:nvPr/>
        </p:nvSpPr>
        <p:spPr bwMode="auto">
          <a:xfrm>
            <a:off x="1960563" y="4441825"/>
            <a:ext cx="430212" cy="430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Oval 35"/>
          <p:cNvSpPr>
            <a:spLocks noChangeArrowheads="1"/>
          </p:cNvSpPr>
          <p:nvPr/>
        </p:nvSpPr>
        <p:spPr bwMode="auto">
          <a:xfrm>
            <a:off x="5561013" y="2078038"/>
            <a:ext cx="696912" cy="698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92D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Rectangle 36"/>
          <p:cNvSpPr>
            <a:spLocks noChangeArrowheads="1"/>
          </p:cNvSpPr>
          <p:nvPr/>
        </p:nvSpPr>
        <p:spPr bwMode="auto">
          <a:xfrm>
            <a:off x="2390775" y="1912938"/>
            <a:ext cx="10445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Азербайджан</a:t>
            </a:r>
          </a:p>
        </p:txBody>
      </p:sp>
      <p:sp>
        <p:nvSpPr>
          <p:cNvPr id="26663" name="Rectangle 37"/>
          <p:cNvSpPr>
            <a:spLocks noChangeArrowheads="1"/>
          </p:cNvSpPr>
          <p:nvPr/>
        </p:nvSpPr>
        <p:spPr bwMode="auto">
          <a:xfrm>
            <a:off x="1403350" y="2543175"/>
            <a:ext cx="685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Армения</a:t>
            </a:r>
          </a:p>
        </p:txBody>
      </p:sp>
      <p:sp>
        <p:nvSpPr>
          <p:cNvPr id="26664" name="Rectangle 38"/>
          <p:cNvSpPr>
            <a:spLocks noChangeArrowheads="1"/>
          </p:cNvSpPr>
          <p:nvPr/>
        </p:nvSpPr>
        <p:spPr bwMode="auto">
          <a:xfrm>
            <a:off x="7107238" y="2576513"/>
            <a:ext cx="7286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Беларусь</a:t>
            </a:r>
          </a:p>
        </p:txBody>
      </p:sp>
      <p:sp>
        <p:nvSpPr>
          <p:cNvPr id="26665" name="Rectangle 39"/>
          <p:cNvSpPr>
            <a:spLocks noChangeArrowheads="1"/>
          </p:cNvSpPr>
          <p:nvPr/>
        </p:nvSpPr>
        <p:spPr bwMode="auto">
          <a:xfrm>
            <a:off x="4241800" y="1724025"/>
            <a:ext cx="514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Грузия</a:t>
            </a:r>
          </a:p>
        </p:txBody>
      </p:sp>
      <p:sp>
        <p:nvSpPr>
          <p:cNvPr id="26666" name="Rectangle 40"/>
          <p:cNvSpPr>
            <a:spLocks noChangeArrowheads="1"/>
          </p:cNvSpPr>
          <p:nvPr/>
        </p:nvSpPr>
        <p:spPr bwMode="auto">
          <a:xfrm>
            <a:off x="4164013" y="5807075"/>
            <a:ext cx="782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Казахстан</a:t>
            </a:r>
          </a:p>
        </p:txBody>
      </p:sp>
      <p:sp>
        <p:nvSpPr>
          <p:cNvPr id="26667" name="Rectangle 41"/>
          <p:cNvSpPr>
            <a:spLocks noChangeArrowheads="1"/>
          </p:cNvSpPr>
          <p:nvPr/>
        </p:nvSpPr>
        <p:spPr bwMode="auto">
          <a:xfrm>
            <a:off x="2460625" y="5541963"/>
            <a:ext cx="911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Кыргызстан</a:t>
            </a:r>
          </a:p>
        </p:txBody>
      </p:sp>
      <p:sp>
        <p:nvSpPr>
          <p:cNvPr id="26668" name="Rectangle 42"/>
          <p:cNvSpPr>
            <a:spLocks noChangeArrowheads="1"/>
          </p:cNvSpPr>
          <p:nvPr/>
        </p:nvSpPr>
        <p:spPr bwMode="auto">
          <a:xfrm>
            <a:off x="6684963" y="4230688"/>
            <a:ext cx="698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Молдова</a:t>
            </a:r>
          </a:p>
        </p:txBody>
      </p:sp>
      <p:sp>
        <p:nvSpPr>
          <p:cNvPr id="26669" name="Rectangle 43"/>
          <p:cNvSpPr>
            <a:spLocks noChangeArrowheads="1"/>
          </p:cNvSpPr>
          <p:nvPr/>
        </p:nvSpPr>
        <p:spPr bwMode="auto">
          <a:xfrm>
            <a:off x="4275138" y="3746500"/>
            <a:ext cx="5476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Россия</a:t>
            </a:r>
          </a:p>
        </p:txBody>
      </p:sp>
      <p:sp>
        <p:nvSpPr>
          <p:cNvPr id="26670" name="Rectangle 44"/>
          <p:cNvSpPr>
            <a:spLocks noChangeArrowheads="1"/>
          </p:cNvSpPr>
          <p:nvPr/>
        </p:nvSpPr>
        <p:spPr bwMode="auto">
          <a:xfrm>
            <a:off x="5641975" y="4857750"/>
            <a:ext cx="1000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Таджикистан</a:t>
            </a:r>
          </a:p>
        </p:txBody>
      </p:sp>
      <p:sp>
        <p:nvSpPr>
          <p:cNvPr id="26671" name="Rectangle 45"/>
          <p:cNvSpPr>
            <a:spLocks noChangeArrowheads="1"/>
          </p:cNvSpPr>
          <p:nvPr/>
        </p:nvSpPr>
        <p:spPr bwMode="auto">
          <a:xfrm>
            <a:off x="1414463" y="4913313"/>
            <a:ext cx="8683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Узбекистан</a:t>
            </a:r>
          </a:p>
        </p:txBody>
      </p:sp>
      <p:sp>
        <p:nvSpPr>
          <p:cNvPr id="26672" name="Rectangle 46"/>
          <p:cNvSpPr>
            <a:spLocks noChangeArrowheads="1"/>
          </p:cNvSpPr>
          <p:nvPr/>
        </p:nvSpPr>
        <p:spPr bwMode="auto">
          <a:xfrm>
            <a:off x="5730875" y="1838325"/>
            <a:ext cx="6365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Украина</a:t>
            </a:r>
          </a:p>
        </p:txBody>
      </p:sp>
      <p:sp>
        <p:nvSpPr>
          <p:cNvPr id="54" name="Line 47"/>
          <p:cNvSpPr>
            <a:spLocks noChangeShapeType="1"/>
          </p:cNvSpPr>
          <p:nvPr/>
        </p:nvSpPr>
        <p:spPr bwMode="auto">
          <a:xfrm>
            <a:off x="6634163" y="5346700"/>
            <a:ext cx="539750" cy="0"/>
          </a:xfrm>
          <a:prstGeom prst="line">
            <a:avLst/>
          </a:prstGeom>
          <a:ln w="57150">
            <a:headEnd/>
            <a:tailEnd type="stealth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>
            <a:off x="6634163" y="5562600"/>
            <a:ext cx="539750" cy="0"/>
          </a:xfrm>
          <a:prstGeom prst="line">
            <a:avLst/>
          </a:prstGeom>
          <a:ln w="57150">
            <a:headEnd/>
            <a:tailEnd type="stealth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6" name="Line 49"/>
          <p:cNvSpPr>
            <a:spLocks noChangeShapeType="1"/>
          </p:cNvSpPr>
          <p:nvPr/>
        </p:nvSpPr>
        <p:spPr bwMode="auto">
          <a:xfrm>
            <a:off x="6634163" y="5778500"/>
            <a:ext cx="539750" cy="0"/>
          </a:xfrm>
          <a:prstGeom prst="line">
            <a:avLst/>
          </a:prstGeom>
          <a:ln w="57150">
            <a:headE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76" name="Rectangle 50"/>
          <p:cNvSpPr>
            <a:spLocks noChangeArrowheads="1"/>
          </p:cNvSpPr>
          <p:nvPr/>
        </p:nvSpPr>
        <p:spPr bwMode="auto">
          <a:xfrm>
            <a:off x="7210425" y="5270500"/>
            <a:ext cx="625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(</a:t>
            </a:r>
            <a:r>
              <a:rPr lang="en-US" sz="1000">
                <a:solidFill>
                  <a:srgbClr val="000000"/>
                </a:solidFill>
              </a:rPr>
              <a:t>40</a:t>
            </a:r>
            <a:r>
              <a:rPr lang="ru-RU" sz="1000">
                <a:solidFill>
                  <a:srgbClr val="000000"/>
                </a:solidFill>
              </a:rPr>
              <a:t>%-</a:t>
            </a:r>
            <a:r>
              <a:rPr lang="en-US" sz="1000">
                <a:solidFill>
                  <a:srgbClr val="000000"/>
                </a:solidFill>
              </a:rPr>
              <a:t>6</a:t>
            </a:r>
            <a:r>
              <a:rPr lang="ru-RU" sz="1000">
                <a:solidFill>
                  <a:srgbClr val="000000"/>
                </a:solidFill>
              </a:rPr>
              <a:t>0%</a:t>
            </a:r>
            <a:r>
              <a:rPr lang="en-US" sz="1000">
                <a:solidFill>
                  <a:srgbClr val="000000"/>
                </a:solidFill>
              </a:rPr>
              <a:t>]</a:t>
            </a:r>
            <a:endParaRPr lang="ru-RU"/>
          </a:p>
        </p:txBody>
      </p:sp>
      <p:sp>
        <p:nvSpPr>
          <p:cNvPr id="26677" name="Rectangle 51"/>
          <p:cNvSpPr>
            <a:spLocks noChangeArrowheads="1"/>
          </p:cNvSpPr>
          <p:nvPr/>
        </p:nvSpPr>
        <p:spPr bwMode="auto">
          <a:xfrm>
            <a:off x="7210425" y="5486400"/>
            <a:ext cx="625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(</a:t>
            </a:r>
            <a:r>
              <a:rPr lang="en-US" sz="1000">
                <a:solidFill>
                  <a:srgbClr val="000000"/>
                </a:solidFill>
              </a:rPr>
              <a:t>60</a:t>
            </a:r>
            <a:r>
              <a:rPr lang="ru-RU" sz="1000">
                <a:solidFill>
                  <a:srgbClr val="000000"/>
                </a:solidFill>
              </a:rPr>
              <a:t>%-</a:t>
            </a:r>
            <a:r>
              <a:rPr lang="en-US" sz="1000">
                <a:solidFill>
                  <a:srgbClr val="000000"/>
                </a:solidFill>
              </a:rPr>
              <a:t>80</a:t>
            </a:r>
            <a:r>
              <a:rPr lang="ru-RU" sz="1000">
                <a:solidFill>
                  <a:srgbClr val="000000"/>
                </a:solidFill>
              </a:rPr>
              <a:t>%</a:t>
            </a:r>
            <a:r>
              <a:rPr lang="en-US" sz="1000">
                <a:solidFill>
                  <a:srgbClr val="000000"/>
                </a:solidFill>
              </a:rPr>
              <a:t>]</a:t>
            </a:r>
            <a:endParaRPr lang="ru-RU"/>
          </a:p>
        </p:txBody>
      </p:sp>
      <p:sp>
        <p:nvSpPr>
          <p:cNvPr id="26678" name="Rectangle 52"/>
          <p:cNvSpPr>
            <a:spLocks noChangeArrowheads="1"/>
          </p:cNvSpPr>
          <p:nvPr/>
        </p:nvSpPr>
        <p:spPr bwMode="auto">
          <a:xfrm>
            <a:off x="7210425" y="5702300"/>
            <a:ext cx="6953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(</a:t>
            </a:r>
            <a:r>
              <a:rPr lang="en-US" sz="1000">
                <a:solidFill>
                  <a:srgbClr val="000000"/>
                </a:solidFill>
              </a:rPr>
              <a:t>80</a:t>
            </a:r>
            <a:r>
              <a:rPr lang="ru-RU" sz="1000">
                <a:solidFill>
                  <a:srgbClr val="000000"/>
                </a:solidFill>
              </a:rPr>
              <a:t>%-</a:t>
            </a:r>
            <a:r>
              <a:rPr lang="en-US" sz="1000">
                <a:solidFill>
                  <a:srgbClr val="000000"/>
                </a:solidFill>
              </a:rPr>
              <a:t>100</a:t>
            </a:r>
            <a:r>
              <a:rPr lang="ru-RU" sz="1000">
                <a:solidFill>
                  <a:srgbClr val="000000"/>
                </a:solidFill>
              </a:rPr>
              <a:t>%</a:t>
            </a:r>
            <a:r>
              <a:rPr lang="en-US" sz="1000">
                <a:solidFill>
                  <a:srgbClr val="000000"/>
                </a:solidFill>
              </a:rPr>
              <a:t>]</a:t>
            </a:r>
            <a:endParaRPr lang="ru-RU"/>
          </a:p>
        </p:txBody>
      </p:sp>
      <p:sp>
        <p:nvSpPr>
          <p:cNvPr id="26679" name="Rectangle 53"/>
          <p:cNvSpPr>
            <a:spLocks noChangeArrowheads="1"/>
          </p:cNvSpPr>
          <p:nvPr/>
        </p:nvSpPr>
        <p:spPr bwMode="auto">
          <a:xfrm>
            <a:off x="2774950" y="3687763"/>
            <a:ext cx="377825" cy="2333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86%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6680" name="Rectangle 54"/>
          <p:cNvSpPr>
            <a:spLocks noChangeArrowheads="1"/>
          </p:cNvSpPr>
          <p:nvPr/>
        </p:nvSpPr>
        <p:spPr bwMode="auto">
          <a:xfrm>
            <a:off x="2928938" y="2917825"/>
            <a:ext cx="377825" cy="2333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90%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6681" name="Rectangle 55"/>
          <p:cNvSpPr>
            <a:spLocks noChangeArrowheads="1"/>
          </p:cNvSpPr>
          <p:nvPr/>
        </p:nvSpPr>
        <p:spPr bwMode="auto">
          <a:xfrm>
            <a:off x="3276600" y="4533900"/>
            <a:ext cx="377825" cy="2333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82%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6682" name="Rectangle 56"/>
          <p:cNvSpPr>
            <a:spLocks noChangeArrowheads="1"/>
          </p:cNvSpPr>
          <p:nvPr/>
        </p:nvSpPr>
        <p:spPr bwMode="auto">
          <a:xfrm>
            <a:off x="3968750" y="4862513"/>
            <a:ext cx="377825" cy="2333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85%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6683" name="Rectangle 57"/>
          <p:cNvSpPr>
            <a:spLocks noChangeArrowheads="1"/>
          </p:cNvSpPr>
          <p:nvPr/>
        </p:nvSpPr>
        <p:spPr bwMode="auto">
          <a:xfrm>
            <a:off x="5089525" y="4862513"/>
            <a:ext cx="377825" cy="2333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86%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6684" name="Rectangle 58"/>
          <p:cNvSpPr>
            <a:spLocks noChangeArrowheads="1"/>
          </p:cNvSpPr>
          <p:nvPr/>
        </p:nvSpPr>
        <p:spPr bwMode="auto">
          <a:xfrm>
            <a:off x="5808663" y="4533900"/>
            <a:ext cx="377825" cy="233363"/>
          </a:xfrm>
          <a:prstGeom prst="rect">
            <a:avLst/>
          </a:prstGeom>
          <a:solidFill>
            <a:srgbClr val="0092D2"/>
          </a:solidFill>
          <a:ln w="12700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68%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6685" name="Rectangle 59"/>
          <p:cNvSpPr>
            <a:spLocks noChangeArrowheads="1"/>
          </p:cNvSpPr>
          <p:nvPr/>
        </p:nvSpPr>
        <p:spPr bwMode="auto">
          <a:xfrm>
            <a:off x="5808663" y="3133725"/>
            <a:ext cx="377825" cy="233363"/>
          </a:xfrm>
          <a:prstGeom prst="rect">
            <a:avLst/>
          </a:prstGeom>
          <a:solidFill>
            <a:srgbClr val="0092D2"/>
          </a:solidFill>
          <a:ln w="12700">
            <a:solidFill>
              <a:srgbClr val="0092D2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73%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6686" name="Rectangle 60"/>
          <p:cNvSpPr>
            <a:spLocks noChangeArrowheads="1"/>
          </p:cNvSpPr>
          <p:nvPr/>
        </p:nvSpPr>
        <p:spPr bwMode="auto">
          <a:xfrm>
            <a:off x="5954713" y="3900488"/>
            <a:ext cx="377825" cy="233362"/>
          </a:xfrm>
          <a:prstGeom prst="rect">
            <a:avLst/>
          </a:prstGeom>
          <a:solidFill>
            <a:srgbClr val="F8C01B"/>
          </a:solidFill>
          <a:ln w="12700">
            <a:solidFill>
              <a:srgbClr val="F8C01B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en-US" sz="1300">
                <a:solidFill>
                  <a:srgbClr val="004A7C"/>
                </a:solidFill>
              </a:rPr>
              <a:t>47%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6687" name="Rectangle 61"/>
          <p:cNvSpPr>
            <a:spLocks noChangeArrowheads="1"/>
          </p:cNvSpPr>
          <p:nvPr/>
        </p:nvSpPr>
        <p:spPr bwMode="auto">
          <a:xfrm>
            <a:off x="5091113" y="2846388"/>
            <a:ext cx="377825" cy="233362"/>
          </a:xfrm>
          <a:prstGeom prst="rect">
            <a:avLst/>
          </a:prstGeom>
          <a:solidFill>
            <a:srgbClr val="F8C01B"/>
          </a:solidFill>
          <a:ln w="12700">
            <a:solidFill>
              <a:srgbClr val="F8C01B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en-US" sz="1300">
                <a:solidFill>
                  <a:srgbClr val="004A7C"/>
                </a:solidFill>
              </a:rPr>
              <a:t>55%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6688" name="Rectangle 62"/>
          <p:cNvSpPr>
            <a:spLocks noChangeArrowheads="1"/>
          </p:cNvSpPr>
          <p:nvPr/>
        </p:nvSpPr>
        <p:spPr bwMode="auto">
          <a:xfrm>
            <a:off x="4875213" y="1909763"/>
            <a:ext cx="377825" cy="233362"/>
          </a:xfrm>
          <a:prstGeom prst="rect">
            <a:avLst/>
          </a:prstGeom>
          <a:solidFill>
            <a:srgbClr val="F8C01B"/>
          </a:solidFill>
          <a:ln w="12700">
            <a:solidFill>
              <a:srgbClr val="F8C01B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en-US" sz="1300">
                <a:solidFill>
                  <a:srgbClr val="004A7C"/>
                </a:solidFill>
              </a:rPr>
              <a:t>52%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6689" name="Rectangle 63"/>
          <p:cNvSpPr>
            <a:spLocks noChangeArrowheads="1"/>
          </p:cNvSpPr>
          <p:nvPr/>
        </p:nvSpPr>
        <p:spPr bwMode="auto">
          <a:xfrm>
            <a:off x="3825875" y="1909763"/>
            <a:ext cx="377825" cy="233362"/>
          </a:xfrm>
          <a:prstGeom prst="rect">
            <a:avLst/>
          </a:prstGeom>
          <a:solidFill>
            <a:srgbClr val="F8C01B"/>
          </a:solidFill>
          <a:ln w="12700">
            <a:solidFill>
              <a:srgbClr val="F8C01B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en-US" sz="1300">
                <a:solidFill>
                  <a:srgbClr val="004A7C"/>
                </a:solidFill>
              </a:rPr>
              <a:t>41%</a:t>
            </a:r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6690" name="Rectangle 64"/>
          <p:cNvSpPr>
            <a:spLocks noChangeArrowheads="1"/>
          </p:cNvSpPr>
          <p:nvPr/>
        </p:nvSpPr>
        <p:spPr bwMode="auto">
          <a:xfrm>
            <a:off x="6400800" y="2197100"/>
            <a:ext cx="377825" cy="233363"/>
          </a:xfrm>
          <a:prstGeom prst="rect">
            <a:avLst/>
          </a:prstGeom>
          <a:solidFill>
            <a:srgbClr val="F8C01B"/>
          </a:solidFill>
          <a:ln w="12700">
            <a:solidFill>
              <a:srgbClr val="F8C01B"/>
            </a:solidFill>
            <a:miter lim="800000"/>
            <a:headEnd/>
            <a:tailEnd/>
          </a:ln>
        </p:spPr>
        <p:txBody>
          <a:bodyPr wrap="none" lIns="18000" tIns="10800" rIns="18000" bIns="10800" anchor="ctr">
            <a:spAutoFit/>
          </a:bodyPr>
          <a:lstStyle/>
          <a:p>
            <a:pPr algn="ctr"/>
            <a:r>
              <a:rPr lang="en-US" sz="1300">
                <a:solidFill>
                  <a:srgbClr val="004A7C"/>
                </a:solidFill>
              </a:rPr>
              <a:t>42%</a:t>
            </a:r>
            <a:endParaRPr lang="ru-RU" sz="1300">
              <a:solidFill>
                <a:srgbClr val="004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0" y="6553200"/>
            <a:ext cx="140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7 стран</a:t>
            </a:r>
          </a:p>
        </p:txBody>
      </p:sp>
      <p:sp>
        <p:nvSpPr>
          <p:cNvPr id="27651" name="Заголовок 5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pitchFamily="34" charset="0"/>
                <a:ea typeface="Geneva"/>
                <a:cs typeface="Geneva"/>
              </a:rPr>
              <a:t>Политика. Недруги. Три вектора</a:t>
            </a:r>
            <a:br>
              <a:rPr lang="ru-RU" smtClean="0">
                <a:latin typeface="Arial" pitchFamily="34" charset="0"/>
                <a:ea typeface="Geneva"/>
                <a:cs typeface="Geneva"/>
              </a:rPr>
            </a:br>
            <a:endParaRPr lang="ru-RU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7652" name="Содержимое 6"/>
          <p:cNvSpPr>
            <a:spLocks noGrp="1"/>
          </p:cNvSpPr>
          <p:nvPr>
            <p:ph sz="half" idx="2"/>
          </p:nvPr>
        </p:nvSpPr>
        <p:spPr>
          <a:xfrm>
            <a:off x="401638" y="1130300"/>
            <a:ext cx="8634412" cy="901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pitchFamily="34" charset="0"/>
                <a:ea typeface="Geneva"/>
                <a:cs typeface="Geneva"/>
              </a:rPr>
              <a:t>А какие из этих стран, на Ваш взгляд, являются недружественными для нашей страны (отношения с которыми являются конфликтными и несущими угрозу нашей стране)?</a:t>
            </a: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392238" y="4516438"/>
            <a:ext cx="712787" cy="773112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2176463" y="5226050"/>
            <a:ext cx="712787" cy="6350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2960688" y="5159375"/>
            <a:ext cx="714375" cy="13017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3746500" y="5143500"/>
            <a:ext cx="712788" cy="14605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4530725" y="4984750"/>
            <a:ext cx="712788" cy="30480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5314950" y="5154613"/>
            <a:ext cx="712788" cy="134937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59" name="Rectangle 15"/>
          <p:cNvSpPr>
            <a:spLocks noChangeArrowheads="1"/>
          </p:cNvSpPr>
          <p:nvPr/>
        </p:nvSpPr>
        <p:spPr bwMode="auto">
          <a:xfrm>
            <a:off x="6099175" y="4832350"/>
            <a:ext cx="714375" cy="45720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60" name="Rectangle 16"/>
          <p:cNvSpPr>
            <a:spLocks noChangeArrowheads="1"/>
          </p:cNvSpPr>
          <p:nvPr/>
        </p:nvSpPr>
        <p:spPr bwMode="auto">
          <a:xfrm>
            <a:off x="6884988" y="5002213"/>
            <a:ext cx="712787" cy="287337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61" name="Rectangle 17"/>
          <p:cNvSpPr>
            <a:spLocks noChangeArrowheads="1"/>
          </p:cNvSpPr>
          <p:nvPr/>
        </p:nvSpPr>
        <p:spPr bwMode="auto">
          <a:xfrm>
            <a:off x="1392238" y="4197350"/>
            <a:ext cx="712787" cy="20638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62" name="Rectangle 18"/>
          <p:cNvSpPr>
            <a:spLocks noChangeArrowheads="1"/>
          </p:cNvSpPr>
          <p:nvPr/>
        </p:nvSpPr>
        <p:spPr bwMode="auto">
          <a:xfrm>
            <a:off x="2176463" y="4217988"/>
            <a:ext cx="712787" cy="6350"/>
          </a:xfrm>
          <a:prstGeom prst="rect">
            <a:avLst/>
          </a:prstGeom>
          <a:solidFill>
            <a:srgbClr val="660066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63" name="Rectangle 19"/>
          <p:cNvSpPr>
            <a:spLocks noChangeArrowheads="1"/>
          </p:cNvSpPr>
          <p:nvPr/>
        </p:nvSpPr>
        <p:spPr bwMode="auto">
          <a:xfrm>
            <a:off x="3746500" y="4213225"/>
            <a:ext cx="712788" cy="11113"/>
          </a:xfrm>
          <a:prstGeom prst="rect">
            <a:avLst/>
          </a:prstGeom>
          <a:solidFill>
            <a:srgbClr val="660066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64" name="Rectangle 20"/>
          <p:cNvSpPr>
            <a:spLocks noChangeArrowheads="1"/>
          </p:cNvSpPr>
          <p:nvPr/>
        </p:nvSpPr>
        <p:spPr bwMode="auto">
          <a:xfrm>
            <a:off x="4530725" y="4198938"/>
            <a:ext cx="712788" cy="2540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65" name="Rectangle 21"/>
          <p:cNvSpPr>
            <a:spLocks noChangeArrowheads="1"/>
          </p:cNvSpPr>
          <p:nvPr/>
        </p:nvSpPr>
        <p:spPr bwMode="auto">
          <a:xfrm>
            <a:off x="6099175" y="3983038"/>
            <a:ext cx="714375" cy="24130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66" name="Rectangle 22"/>
          <p:cNvSpPr>
            <a:spLocks noChangeArrowheads="1"/>
          </p:cNvSpPr>
          <p:nvPr/>
        </p:nvSpPr>
        <p:spPr bwMode="auto">
          <a:xfrm>
            <a:off x="1387475" y="2320925"/>
            <a:ext cx="712788" cy="102552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67" name="Rectangle 23"/>
          <p:cNvSpPr>
            <a:spLocks noChangeArrowheads="1"/>
          </p:cNvSpPr>
          <p:nvPr/>
        </p:nvSpPr>
        <p:spPr bwMode="auto">
          <a:xfrm>
            <a:off x="2171700" y="2487613"/>
            <a:ext cx="712788" cy="858837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68" name="Rectangle 24"/>
          <p:cNvSpPr>
            <a:spLocks noChangeArrowheads="1"/>
          </p:cNvSpPr>
          <p:nvPr/>
        </p:nvSpPr>
        <p:spPr bwMode="auto">
          <a:xfrm>
            <a:off x="2955925" y="2589213"/>
            <a:ext cx="714375" cy="757237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7669" name="Rectangle 25"/>
          <p:cNvSpPr>
            <a:spLocks noChangeArrowheads="1"/>
          </p:cNvSpPr>
          <p:nvPr/>
        </p:nvSpPr>
        <p:spPr bwMode="auto">
          <a:xfrm>
            <a:off x="3741738" y="2797175"/>
            <a:ext cx="712787" cy="54927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7670" name="Rectangle 26"/>
          <p:cNvSpPr>
            <a:spLocks noChangeArrowheads="1"/>
          </p:cNvSpPr>
          <p:nvPr/>
        </p:nvSpPr>
        <p:spPr bwMode="auto">
          <a:xfrm>
            <a:off x="4525963" y="2900363"/>
            <a:ext cx="712787" cy="446087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7671" name="Rectangle 27"/>
          <p:cNvSpPr>
            <a:spLocks noChangeArrowheads="1"/>
          </p:cNvSpPr>
          <p:nvPr/>
        </p:nvSpPr>
        <p:spPr bwMode="auto">
          <a:xfrm>
            <a:off x="5310188" y="3076575"/>
            <a:ext cx="712787" cy="26987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7672" name="Rectangle 28"/>
          <p:cNvSpPr>
            <a:spLocks noChangeArrowheads="1"/>
          </p:cNvSpPr>
          <p:nvPr/>
        </p:nvSpPr>
        <p:spPr bwMode="auto">
          <a:xfrm>
            <a:off x="6094413" y="3228975"/>
            <a:ext cx="714375" cy="11747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7673" name="Rectangle 29"/>
          <p:cNvSpPr>
            <a:spLocks noChangeArrowheads="1"/>
          </p:cNvSpPr>
          <p:nvPr/>
        </p:nvSpPr>
        <p:spPr bwMode="auto">
          <a:xfrm>
            <a:off x="6880225" y="2771775"/>
            <a:ext cx="712788" cy="57467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27674" name="Line 30"/>
          <p:cNvSpPr>
            <a:spLocks noChangeShapeType="1"/>
          </p:cNvSpPr>
          <p:nvPr/>
        </p:nvSpPr>
        <p:spPr bwMode="auto">
          <a:xfrm>
            <a:off x="1357313" y="5289550"/>
            <a:ext cx="627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5" name="Line 31"/>
          <p:cNvSpPr>
            <a:spLocks noChangeShapeType="1"/>
          </p:cNvSpPr>
          <p:nvPr/>
        </p:nvSpPr>
        <p:spPr bwMode="auto">
          <a:xfrm flipV="1">
            <a:off x="1357313" y="52895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6" name="Line 32"/>
          <p:cNvSpPr>
            <a:spLocks noChangeShapeType="1"/>
          </p:cNvSpPr>
          <p:nvPr/>
        </p:nvSpPr>
        <p:spPr bwMode="auto">
          <a:xfrm flipV="1">
            <a:off x="2141538" y="52895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7" name="Line 33"/>
          <p:cNvSpPr>
            <a:spLocks noChangeShapeType="1"/>
          </p:cNvSpPr>
          <p:nvPr/>
        </p:nvSpPr>
        <p:spPr bwMode="auto">
          <a:xfrm flipV="1">
            <a:off x="2925763" y="52895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8" name="Line 34"/>
          <p:cNvSpPr>
            <a:spLocks noChangeShapeType="1"/>
          </p:cNvSpPr>
          <p:nvPr/>
        </p:nvSpPr>
        <p:spPr bwMode="auto">
          <a:xfrm flipV="1">
            <a:off x="3709988" y="52895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9" name="Line 35"/>
          <p:cNvSpPr>
            <a:spLocks noChangeShapeType="1"/>
          </p:cNvSpPr>
          <p:nvPr/>
        </p:nvSpPr>
        <p:spPr bwMode="auto">
          <a:xfrm flipV="1">
            <a:off x="4495800" y="52895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0" name="Line 36"/>
          <p:cNvSpPr>
            <a:spLocks noChangeShapeType="1"/>
          </p:cNvSpPr>
          <p:nvPr/>
        </p:nvSpPr>
        <p:spPr bwMode="auto">
          <a:xfrm flipV="1">
            <a:off x="5280025" y="52895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1" name="Line 37"/>
          <p:cNvSpPr>
            <a:spLocks noChangeShapeType="1"/>
          </p:cNvSpPr>
          <p:nvPr/>
        </p:nvSpPr>
        <p:spPr bwMode="auto">
          <a:xfrm flipV="1">
            <a:off x="6064250" y="52895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2" name="Line 38"/>
          <p:cNvSpPr>
            <a:spLocks noChangeShapeType="1"/>
          </p:cNvSpPr>
          <p:nvPr/>
        </p:nvSpPr>
        <p:spPr bwMode="auto">
          <a:xfrm flipV="1">
            <a:off x="6848475" y="52895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3" name="Line 39"/>
          <p:cNvSpPr>
            <a:spLocks noChangeShapeType="1"/>
          </p:cNvSpPr>
          <p:nvPr/>
        </p:nvSpPr>
        <p:spPr bwMode="auto">
          <a:xfrm flipV="1">
            <a:off x="7634288" y="52895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4" name="Rectangle 40"/>
          <p:cNvSpPr>
            <a:spLocks noChangeArrowheads="1"/>
          </p:cNvSpPr>
          <p:nvPr/>
        </p:nvSpPr>
        <p:spPr bwMode="auto">
          <a:xfrm>
            <a:off x="1622425" y="4830763"/>
            <a:ext cx="3349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73%</a:t>
            </a:r>
          </a:p>
        </p:txBody>
      </p:sp>
      <p:sp>
        <p:nvSpPr>
          <p:cNvPr id="27685" name="Rectangle 41"/>
          <p:cNvSpPr>
            <a:spLocks noChangeArrowheads="1"/>
          </p:cNvSpPr>
          <p:nvPr/>
        </p:nvSpPr>
        <p:spPr bwMode="auto">
          <a:xfrm>
            <a:off x="2443163" y="5053013"/>
            <a:ext cx="24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6%</a:t>
            </a:r>
          </a:p>
        </p:txBody>
      </p:sp>
      <p:sp>
        <p:nvSpPr>
          <p:cNvPr id="27686" name="Rectangle 42"/>
          <p:cNvSpPr>
            <a:spLocks noChangeArrowheads="1"/>
          </p:cNvSpPr>
          <p:nvPr/>
        </p:nvSpPr>
        <p:spPr bwMode="auto">
          <a:xfrm>
            <a:off x="3192463" y="4994275"/>
            <a:ext cx="3349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12%</a:t>
            </a:r>
          </a:p>
        </p:txBody>
      </p:sp>
      <p:sp>
        <p:nvSpPr>
          <p:cNvPr id="27687" name="Rectangle 43"/>
          <p:cNvSpPr>
            <a:spLocks noChangeArrowheads="1"/>
          </p:cNvSpPr>
          <p:nvPr/>
        </p:nvSpPr>
        <p:spPr bwMode="auto">
          <a:xfrm>
            <a:off x="3976688" y="4986338"/>
            <a:ext cx="3349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14%</a:t>
            </a:r>
          </a:p>
        </p:txBody>
      </p:sp>
      <p:sp>
        <p:nvSpPr>
          <p:cNvPr id="27688" name="Rectangle 44"/>
          <p:cNvSpPr>
            <a:spLocks noChangeArrowheads="1"/>
          </p:cNvSpPr>
          <p:nvPr/>
        </p:nvSpPr>
        <p:spPr bwMode="auto">
          <a:xfrm>
            <a:off x="4760913" y="5064125"/>
            <a:ext cx="3349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29%</a:t>
            </a:r>
          </a:p>
        </p:txBody>
      </p:sp>
      <p:sp>
        <p:nvSpPr>
          <p:cNvPr id="27689" name="Rectangle 45"/>
          <p:cNvSpPr>
            <a:spLocks noChangeArrowheads="1"/>
          </p:cNvSpPr>
          <p:nvPr/>
        </p:nvSpPr>
        <p:spPr bwMode="auto">
          <a:xfrm>
            <a:off x="5546725" y="4991100"/>
            <a:ext cx="3349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13%</a:t>
            </a:r>
          </a:p>
        </p:txBody>
      </p:sp>
      <p:sp>
        <p:nvSpPr>
          <p:cNvPr id="27690" name="Rectangle 46"/>
          <p:cNvSpPr>
            <a:spLocks noChangeArrowheads="1"/>
          </p:cNvSpPr>
          <p:nvPr/>
        </p:nvSpPr>
        <p:spPr bwMode="auto">
          <a:xfrm>
            <a:off x="6330950" y="4987925"/>
            <a:ext cx="3349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43%</a:t>
            </a:r>
          </a:p>
        </p:txBody>
      </p:sp>
      <p:sp>
        <p:nvSpPr>
          <p:cNvPr id="27691" name="Rectangle 47"/>
          <p:cNvSpPr>
            <a:spLocks noChangeArrowheads="1"/>
          </p:cNvSpPr>
          <p:nvPr/>
        </p:nvSpPr>
        <p:spPr bwMode="auto">
          <a:xfrm>
            <a:off x="7115175" y="5073650"/>
            <a:ext cx="3349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27%</a:t>
            </a:r>
          </a:p>
        </p:txBody>
      </p:sp>
      <p:sp>
        <p:nvSpPr>
          <p:cNvPr id="27692" name="Rectangle 48"/>
          <p:cNvSpPr>
            <a:spLocks noChangeArrowheads="1"/>
          </p:cNvSpPr>
          <p:nvPr/>
        </p:nvSpPr>
        <p:spPr bwMode="auto">
          <a:xfrm>
            <a:off x="1658938" y="4021138"/>
            <a:ext cx="24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2%</a:t>
            </a:r>
          </a:p>
        </p:txBody>
      </p:sp>
      <p:sp>
        <p:nvSpPr>
          <p:cNvPr id="27693" name="Rectangle 49"/>
          <p:cNvSpPr>
            <a:spLocks noChangeArrowheads="1"/>
          </p:cNvSpPr>
          <p:nvPr/>
        </p:nvSpPr>
        <p:spPr bwMode="auto">
          <a:xfrm>
            <a:off x="2443163" y="3986213"/>
            <a:ext cx="24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1%</a:t>
            </a:r>
          </a:p>
        </p:txBody>
      </p:sp>
      <p:sp>
        <p:nvSpPr>
          <p:cNvPr id="27694" name="Rectangle 50"/>
          <p:cNvSpPr>
            <a:spLocks noChangeArrowheads="1"/>
          </p:cNvSpPr>
          <p:nvPr/>
        </p:nvSpPr>
        <p:spPr bwMode="auto">
          <a:xfrm>
            <a:off x="2960688" y="4138613"/>
            <a:ext cx="714375" cy="8572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695" name="Rectangle 51"/>
          <p:cNvSpPr>
            <a:spLocks noChangeArrowheads="1"/>
          </p:cNvSpPr>
          <p:nvPr/>
        </p:nvSpPr>
        <p:spPr bwMode="auto">
          <a:xfrm>
            <a:off x="3227388" y="3990975"/>
            <a:ext cx="24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8%</a:t>
            </a:r>
          </a:p>
        </p:txBody>
      </p:sp>
      <p:sp>
        <p:nvSpPr>
          <p:cNvPr id="27696" name="Rectangle 52"/>
          <p:cNvSpPr>
            <a:spLocks noChangeArrowheads="1"/>
          </p:cNvSpPr>
          <p:nvPr/>
        </p:nvSpPr>
        <p:spPr bwMode="auto">
          <a:xfrm>
            <a:off x="4011613" y="4025900"/>
            <a:ext cx="24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1%</a:t>
            </a:r>
          </a:p>
        </p:txBody>
      </p:sp>
      <p:sp>
        <p:nvSpPr>
          <p:cNvPr id="27697" name="Rectangle 53"/>
          <p:cNvSpPr>
            <a:spLocks noChangeArrowheads="1"/>
          </p:cNvSpPr>
          <p:nvPr/>
        </p:nvSpPr>
        <p:spPr bwMode="auto">
          <a:xfrm>
            <a:off x="4797425" y="4019550"/>
            <a:ext cx="24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2%</a:t>
            </a:r>
          </a:p>
        </p:txBody>
      </p:sp>
      <p:sp>
        <p:nvSpPr>
          <p:cNvPr id="27698" name="Rectangle 54"/>
          <p:cNvSpPr>
            <a:spLocks noChangeArrowheads="1"/>
          </p:cNvSpPr>
          <p:nvPr/>
        </p:nvSpPr>
        <p:spPr bwMode="auto">
          <a:xfrm>
            <a:off x="6330950" y="4032250"/>
            <a:ext cx="334963" cy="200025"/>
          </a:xfrm>
          <a:prstGeom prst="rect">
            <a:avLst/>
          </a:prstGeom>
          <a:solidFill>
            <a:srgbClr val="FFF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23%</a:t>
            </a:r>
          </a:p>
        </p:txBody>
      </p:sp>
      <p:sp>
        <p:nvSpPr>
          <p:cNvPr id="27699" name="Rectangle 55"/>
          <p:cNvSpPr>
            <a:spLocks noChangeArrowheads="1"/>
          </p:cNvSpPr>
          <p:nvPr/>
        </p:nvSpPr>
        <p:spPr bwMode="auto">
          <a:xfrm>
            <a:off x="1617663" y="276225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96%</a:t>
            </a:r>
          </a:p>
        </p:txBody>
      </p:sp>
      <p:sp>
        <p:nvSpPr>
          <p:cNvPr id="27700" name="Rectangle 56"/>
          <p:cNvSpPr>
            <a:spLocks noChangeArrowheads="1"/>
          </p:cNvSpPr>
          <p:nvPr/>
        </p:nvSpPr>
        <p:spPr bwMode="auto">
          <a:xfrm>
            <a:off x="2403475" y="28448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81%</a:t>
            </a:r>
          </a:p>
        </p:txBody>
      </p:sp>
      <p:sp>
        <p:nvSpPr>
          <p:cNvPr id="27701" name="Rectangle 57"/>
          <p:cNvSpPr>
            <a:spLocks noChangeArrowheads="1"/>
          </p:cNvSpPr>
          <p:nvPr/>
        </p:nvSpPr>
        <p:spPr bwMode="auto">
          <a:xfrm>
            <a:off x="3187700" y="28956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71%</a:t>
            </a:r>
          </a:p>
        </p:txBody>
      </p:sp>
      <p:sp>
        <p:nvSpPr>
          <p:cNvPr id="27702" name="Rectangle 58"/>
          <p:cNvSpPr>
            <a:spLocks noChangeArrowheads="1"/>
          </p:cNvSpPr>
          <p:nvPr/>
        </p:nvSpPr>
        <p:spPr bwMode="auto">
          <a:xfrm>
            <a:off x="3971925" y="30003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52%</a:t>
            </a:r>
          </a:p>
        </p:txBody>
      </p:sp>
      <p:sp>
        <p:nvSpPr>
          <p:cNvPr id="27703" name="Rectangle 59"/>
          <p:cNvSpPr>
            <a:spLocks noChangeArrowheads="1"/>
          </p:cNvSpPr>
          <p:nvPr/>
        </p:nvSpPr>
        <p:spPr bwMode="auto">
          <a:xfrm>
            <a:off x="4756150" y="30511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42%</a:t>
            </a:r>
          </a:p>
        </p:txBody>
      </p:sp>
      <p:sp>
        <p:nvSpPr>
          <p:cNvPr id="27704" name="Rectangle 60"/>
          <p:cNvSpPr>
            <a:spLocks noChangeArrowheads="1"/>
          </p:cNvSpPr>
          <p:nvPr/>
        </p:nvSpPr>
        <p:spPr bwMode="auto">
          <a:xfrm>
            <a:off x="5541963" y="31400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27705" name="Rectangle 61"/>
          <p:cNvSpPr>
            <a:spLocks noChangeArrowheads="1"/>
          </p:cNvSpPr>
          <p:nvPr/>
        </p:nvSpPr>
        <p:spPr bwMode="auto">
          <a:xfrm>
            <a:off x="6326188" y="3028950"/>
            <a:ext cx="3222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11%</a:t>
            </a:r>
          </a:p>
        </p:txBody>
      </p:sp>
      <p:sp>
        <p:nvSpPr>
          <p:cNvPr id="27706" name="Rectangle 62"/>
          <p:cNvSpPr>
            <a:spLocks noChangeArrowheads="1"/>
          </p:cNvSpPr>
          <p:nvPr/>
        </p:nvSpPr>
        <p:spPr bwMode="auto">
          <a:xfrm>
            <a:off x="7110413" y="29876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54%</a:t>
            </a:r>
          </a:p>
        </p:txBody>
      </p:sp>
      <p:sp>
        <p:nvSpPr>
          <p:cNvPr id="27707" name="Rectangle 63"/>
          <p:cNvSpPr>
            <a:spLocks noChangeArrowheads="1"/>
          </p:cNvSpPr>
          <p:nvPr/>
        </p:nvSpPr>
        <p:spPr bwMode="auto">
          <a:xfrm>
            <a:off x="1435100" y="5397500"/>
            <a:ext cx="685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Армения</a:t>
            </a:r>
          </a:p>
        </p:txBody>
      </p:sp>
      <p:sp>
        <p:nvSpPr>
          <p:cNvPr id="27708" name="Rectangle 64"/>
          <p:cNvSpPr>
            <a:spLocks noChangeArrowheads="1"/>
          </p:cNvSpPr>
          <p:nvPr/>
        </p:nvSpPr>
        <p:spPr bwMode="auto">
          <a:xfrm>
            <a:off x="2281238" y="5600700"/>
            <a:ext cx="514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Грузия</a:t>
            </a:r>
          </a:p>
        </p:txBody>
      </p:sp>
      <p:sp>
        <p:nvSpPr>
          <p:cNvPr id="27709" name="Rectangle 65"/>
          <p:cNvSpPr>
            <a:spLocks noChangeArrowheads="1"/>
          </p:cNvSpPr>
          <p:nvPr/>
        </p:nvSpPr>
        <p:spPr bwMode="auto">
          <a:xfrm>
            <a:off x="2884488" y="5397500"/>
            <a:ext cx="1000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Таджикистан</a:t>
            </a:r>
          </a:p>
        </p:txBody>
      </p:sp>
      <p:sp>
        <p:nvSpPr>
          <p:cNvPr id="27710" name="Rectangle 66"/>
          <p:cNvSpPr>
            <a:spLocks noChangeArrowheads="1"/>
          </p:cNvSpPr>
          <p:nvPr/>
        </p:nvSpPr>
        <p:spPr bwMode="auto">
          <a:xfrm>
            <a:off x="3714750" y="5600700"/>
            <a:ext cx="8683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Узбекистан</a:t>
            </a:r>
          </a:p>
        </p:txBody>
      </p:sp>
      <p:sp>
        <p:nvSpPr>
          <p:cNvPr id="27711" name="Rectangle 67"/>
          <p:cNvSpPr>
            <a:spLocks noChangeArrowheads="1"/>
          </p:cNvSpPr>
          <p:nvPr/>
        </p:nvSpPr>
        <p:spPr bwMode="auto">
          <a:xfrm>
            <a:off x="4487863" y="5397500"/>
            <a:ext cx="909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Кыргызстан</a:t>
            </a:r>
          </a:p>
        </p:txBody>
      </p:sp>
      <p:sp>
        <p:nvSpPr>
          <p:cNvPr id="27712" name="Rectangle 68"/>
          <p:cNvSpPr>
            <a:spLocks noChangeArrowheads="1"/>
          </p:cNvSpPr>
          <p:nvPr/>
        </p:nvSpPr>
        <p:spPr bwMode="auto">
          <a:xfrm>
            <a:off x="5353050" y="5600700"/>
            <a:ext cx="698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Молдова</a:t>
            </a:r>
          </a:p>
        </p:txBody>
      </p:sp>
      <p:sp>
        <p:nvSpPr>
          <p:cNvPr id="27713" name="Rectangle 69"/>
          <p:cNvSpPr>
            <a:spLocks noChangeArrowheads="1"/>
          </p:cNvSpPr>
          <p:nvPr/>
        </p:nvSpPr>
        <p:spPr bwMode="auto">
          <a:xfrm>
            <a:off x="6124575" y="5397500"/>
            <a:ext cx="7302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Беларусь</a:t>
            </a:r>
          </a:p>
        </p:txBody>
      </p:sp>
      <p:sp>
        <p:nvSpPr>
          <p:cNvPr id="27714" name="Rectangle 70"/>
          <p:cNvSpPr>
            <a:spLocks noChangeArrowheads="1"/>
          </p:cNvSpPr>
          <p:nvPr/>
        </p:nvSpPr>
        <p:spPr bwMode="auto">
          <a:xfrm>
            <a:off x="6929438" y="5600700"/>
            <a:ext cx="6778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Среднее</a:t>
            </a:r>
          </a:p>
        </p:txBody>
      </p:sp>
      <p:sp>
        <p:nvSpPr>
          <p:cNvPr id="27715" name="Line 71"/>
          <p:cNvSpPr>
            <a:spLocks noChangeShapeType="1"/>
          </p:cNvSpPr>
          <p:nvPr/>
        </p:nvSpPr>
        <p:spPr bwMode="auto">
          <a:xfrm>
            <a:off x="1352550" y="3341688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16" name="Line 72"/>
          <p:cNvSpPr>
            <a:spLocks noChangeShapeType="1"/>
          </p:cNvSpPr>
          <p:nvPr/>
        </p:nvSpPr>
        <p:spPr bwMode="auto">
          <a:xfrm flipV="1">
            <a:off x="1352550" y="334168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17" name="Line 73"/>
          <p:cNvSpPr>
            <a:spLocks noChangeShapeType="1"/>
          </p:cNvSpPr>
          <p:nvPr/>
        </p:nvSpPr>
        <p:spPr bwMode="auto">
          <a:xfrm flipV="1">
            <a:off x="2136775" y="334168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18" name="Line 74"/>
          <p:cNvSpPr>
            <a:spLocks noChangeShapeType="1"/>
          </p:cNvSpPr>
          <p:nvPr/>
        </p:nvSpPr>
        <p:spPr bwMode="auto">
          <a:xfrm flipV="1">
            <a:off x="2921000" y="334168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19" name="Line 75"/>
          <p:cNvSpPr>
            <a:spLocks noChangeShapeType="1"/>
          </p:cNvSpPr>
          <p:nvPr/>
        </p:nvSpPr>
        <p:spPr bwMode="auto">
          <a:xfrm flipV="1">
            <a:off x="3705225" y="334168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20" name="Line 76"/>
          <p:cNvSpPr>
            <a:spLocks noChangeShapeType="1"/>
          </p:cNvSpPr>
          <p:nvPr/>
        </p:nvSpPr>
        <p:spPr bwMode="auto">
          <a:xfrm flipV="1">
            <a:off x="4491038" y="334168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21" name="Line 77"/>
          <p:cNvSpPr>
            <a:spLocks noChangeShapeType="1"/>
          </p:cNvSpPr>
          <p:nvPr/>
        </p:nvSpPr>
        <p:spPr bwMode="auto">
          <a:xfrm flipV="1">
            <a:off x="5275263" y="334168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22" name="Line 78"/>
          <p:cNvSpPr>
            <a:spLocks noChangeShapeType="1"/>
          </p:cNvSpPr>
          <p:nvPr/>
        </p:nvSpPr>
        <p:spPr bwMode="auto">
          <a:xfrm flipV="1">
            <a:off x="6059488" y="334168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23" name="Line 79"/>
          <p:cNvSpPr>
            <a:spLocks noChangeShapeType="1"/>
          </p:cNvSpPr>
          <p:nvPr/>
        </p:nvSpPr>
        <p:spPr bwMode="auto">
          <a:xfrm flipV="1">
            <a:off x="6843713" y="3341688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24" name="Line 80"/>
          <p:cNvSpPr>
            <a:spLocks noChangeShapeType="1"/>
          </p:cNvSpPr>
          <p:nvPr/>
        </p:nvSpPr>
        <p:spPr bwMode="auto">
          <a:xfrm flipV="1">
            <a:off x="7629525" y="3341688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25" name="Rectangle 81"/>
          <p:cNvSpPr>
            <a:spLocks noChangeArrowheads="1"/>
          </p:cNvSpPr>
          <p:nvPr/>
        </p:nvSpPr>
        <p:spPr bwMode="auto">
          <a:xfrm>
            <a:off x="5314950" y="4032250"/>
            <a:ext cx="712788" cy="192088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726" name="Rectangle 82"/>
          <p:cNvSpPr>
            <a:spLocks noChangeArrowheads="1"/>
          </p:cNvSpPr>
          <p:nvPr/>
        </p:nvSpPr>
        <p:spPr bwMode="auto">
          <a:xfrm>
            <a:off x="5546725" y="4013200"/>
            <a:ext cx="3349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18%</a:t>
            </a:r>
          </a:p>
        </p:txBody>
      </p:sp>
      <p:sp>
        <p:nvSpPr>
          <p:cNvPr id="27727" name="Line 83"/>
          <p:cNvSpPr>
            <a:spLocks noChangeShapeType="1"/>
          </p:cNvSpPr>
          <p:nvPr/>
        </p:nvSpPr>
        <p:spPr bwMode="auto">
          <a:xfrm>
            <a:off x="1357313" y="4222750"/>
            <a:ext cx="627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28" name="Line 84"/>
          <p:cNvSpPr>
            <a:spLocks noChangeShapeType="1"/>
          </p:cNvSpPr>
          <p:nvPr/>
        </p:nvSpPr>
        <p:spPr bwMode="auto">
          <a:xfrm flipV="1">
            <a:off x="1357313" y="42227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29" name="Line 85"/>
          <p:cNvSpPr>
            <a:spLocks noChangeShapeType="1"/>
          </p:cNvSpPr>
          <p:nvPr/>
        </p:nvSpPr>
        <p:spPr bwMode="auto">
          <a:xfrm flipV="1">
            <a:off x="2141538" y="42227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30" name="Line 86"/>
          <p:cNvSpPr>
            <a:spLocks noChangeShapeType="1"/>
          </p:cNvSpPr>
          <p:nvPr/>
        </p:nvSpPr>
        <p:spPr bwMode="auto">
          <a:xfrm flipV="1">
            <a:off x="2925763" y="42227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31" name="Line 87"/>
          <p:cNvSpPr>
            <a:spLocks noChangeShapeType="1"/>
          </p:cNvSpPr>
          <p:nvPr/>
        </p:nvSpPr>
        <p:spPr bwMode="auto">
          <a:xfrm flipV="1">
            <a:off x="3709988" y="42227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32" name="Line 88"/>
          <p:cNvSpPr>
            <a:spLocks noChangeShapeType="1"/>
          </p:cNvSpPr>
          <p:nvPr/>
        </p:nvSpPr>
        <p:spPr bwMode="auto">
          <a:xfrm flipV="1">
            <a:off x="4495800" y="42227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33" name="Line 89"/>
          <p:cNvSpPr>
            <a:spLocks noChangeShapeType="1"/>
          </p:cNvSpPr>
          <p:nvPr/>
        </p:nvSpPr>
        <p:spPr bwMode="auto">
          <a:xfrm flipV="1">
            <a:off x="5280025" y="42227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34" name="Line 90"/>
          <p:cNvSpPr>
            <a:spLocks noChangeShapeType="1"/>
          </p:cNvSpPr>
          <p:nvPr/>
        </p:nvSpPr>
        <p:spPr bwMode="auto">
          <a:xfrm flipV="1">
            <a:off x="6064250" y="42227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35" name="Line 91"/>
          <p:cNvSpPr>
            <a:spLocks noChangeShapeType="1"/>
          </p:cNvSpPr>
          <p:nvPr/>
        </p:nvSpPr>
        <p:spPr bwMode="auto">
          <a:xfrm flipV="1">
            <a:off x="6848475" y="422275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36" name="Line 92"/>
          <p:cNvSpPr>
            <a:spLocks noChangeShapeType="1"/>
          </p:cNvSpPr>
          <p:nvPr/>
        </p:nvSpPr>
        <p:spPr bwMode="auto">
          <a:xfrm flipV="1">
            <a:off x="7634288" y="422275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37" name="Rectangle 93"/>
          <p:cNvSpPr>
            <a:spLocks noChangeArrowheads="1"/>
          </p:cNvSpPr>
          <p:nvPr/>
        </p:nvSpPr>
        <p:spPr bwMode="auto">
          <a:xfrm>
            <a:off x="6883400" y="4116388"/>
            <a:ext cx="714375" cy="8572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sz="1300">
              <a:solidFill>
                <a:srgbClr val="004A7C"/>
              </a:solidFill>
            </a:endParaRPr>
          </a:p>
        </p:txBody>
      </p:sp>
      <p:sp>
        <p:nvSpPr>
          <p:cNvPr id="27738" name="Rectangle 94"/>
          <p:cNvSpPr>
            <a:spLocks noChangeArrowheads="1"/>
          </p:cNvSpPr>
          <p:nvPr/>
        </p:nvSpPr>
        <p:spPr bwMode="auto">
          <a:xfrm>
            <a:off x="7150100" y="3948113"/>
            <a:ext cx="24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8%</a:t>
            </a:r>
          </a:p>
        </p:txBody>
      </p:sp>
      <p:grpSp>
        <p:nvGrpSpPr>
          <p:cNvPr id="27739" name="Group 104"/>
          <p:cNvGrpSpPr>
            <a:grpSpLocks/>
          </p:cNvGrpSpPr>
          <p:nvPr/>
        </p:nvGrpSpPr>
        <p:grpSpPr bwMode="auto">
          <a:xfrm>
            <a:off x="1882775" y="1970088"/>
            <a:ext cx="5527675" cy="200025"/>
            <a:chOff x="1292" y="1085"/>
            <a:chExt cx="3482" cy="126"/>
          </a:xfrm>
        </p:grpSpPr>
        <p:grpSp>
          <p:nvGrpSpPr>
            <p:cNvPr id="27740" name="Group 105"/>
            <p:cNvGrpSpPr>
              <a:grpSpLocks/>
            </p:cNvGrpSpPr>
            <p:nvPr/>
          </p:nvGrpSpPr>
          <p:grpSpPr bwMode="auto">
            <a:xfrm>
              <a:off x="3969" y="1085"/>
              <a:ext cx="805" cy="126"/>
              <a:chOff x="1610" y="1085"/>
              <a:chExt cx="805" cy="126"/>
            </a:xfrm>
          </p:grpSpPr>
          <p:sp>
            <p:nvSpPr>
              <p:cNvPr id="27747" name="Rectangle 106"/>
              <p:cNvSpPr>
                <a:spLocks noChangeArrowheads="1"/>
              </p:cNvSpPr>
              <p:nvPr/>
            </p:nvSpPr>
            <p:spPr bwMode="auto">
              <a:xfrm>
                <a:off x="1610" y="1111"/>
                <a:ext cx="63" cy="64"/>
              </a:xfrm>
              <a:prstGeom prst="rect">
                <a:avLst/>
              </a:prstGeom>
              <a:solidFill>
                <a:srgbClr val="F8C01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27748" name="Rectangle 107"/>
              <p:cNvSpPr>
                <a:spLocks noChangeArrowheads="1"/>
              </p:cNvSpPr>
              <p:nvPr/>
            </p:nvSpPr>
            <p:spPr bwMode="auto">
              <a:xfrm>
                <a:off x="1698" y="1085"/>
                <a:ext cx="71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Другие страны</a:t>
                </a:r>
              </a:p>
            </p:txBody>
          </p:sp>
        </p:grpSp>
        <p:grpSp>
          <p:nvGrpSpPr>
            <p:cNvPr id="27741" name="Group 108"/>
            <p:cNvGrpSpPr>
              <a:grpSpLocks/>
            </p:cNvGrpSpPr>
            <p:nvPr/>
          </p:nvGrpSpPr>
          <p:grpSpPr bwMode="auto">
            <a:xfrm>
              <a:off x="2738" y="1085"/>
              <a:ext cx="1033" cy="126"/>
              <a:chOff x="2589" y="1085"/>
              <a:chExt cx="1033" cy="126"/>
            </a:xfrm>
          </p:grpSpPr>
          <p:sp>
            <p:nvSpPr>
              <p:cNvPr id="27745" name="Rectangle 109"/>
              <p:cNvSpPr>
                <a:spLocks noChangeArrowheads="1"/>
              </p:cNvSpPr>
              <p:nvPr/>
            </p:nvSpPr>
            <p:spPr bwMode="auto">
              <a:xfrm>
                <a:off x="2589" y="1111"/>
                <a:ext cx="64" cy="64"/>
              </a:xfrm>
              <a:prstGeom prst="rect">
                <a:avLst/>
              </a:prstGeom>
              <a:solidFill>
                <a:srgbClr val="FFF10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27746" name="Rectangle 110"/>
              <p:cNvSpPr>
                <a:spLocks noChangeArrowheads="1"/>
              </p:cNvSpPr>
              <p:nvPr/>
            </p:nvSpPr>
            <p:spPr bwMode="auto">
              <a:xfrm>
                <a:off x="2678" y="1085"/>
                <a:ext cx="94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Евросоюза</a:t>
                </a:r>
              </a:p>
            </p:txBody>
          </p:sp>
        </p:grpSp>
        <p:grpSp>
          <p:nvGrpSpPr>
            <p:cNvPr id="27742" name="Group 111"/>
            <p:cNvGrpSpPr>
              <a:grpSpLocks/>
            </p:cNvGrpSpPr>
            <p:nvPr/>
          </p:nvGrpSpPr>
          <p:grpSpPr bwMode="auto">
            <a:xfrm>
              <a:off x="1292" y="1085"/>
              <a:ext cx="1247" cy="126"/>
              <a:chOff x="3793" y="1085"/>
              <a:chExt cx="1247" cy="126"/>
            </a:xfrm>
          </p:grpSpPr>
          <p:sp>
            <p:nvSpPr>
              <p:cNvPr id="27743" name="Rectangle 112"/>
              <p:cNvSpPr>
                <a:spLocks noChangeArrowheads="1"/>
              </p:cNvSpPr>
              <p:nvPr/>
            </p:nvSpPr>
            <p:spPr bwMode="auto">
              <a:xfrm>
                <a:off x="3793" y="1111"/>
                <a:ext cx="63" cy="64"/>
              </a:xfrm>
              <a:prstGeom prst="rect">
                <a:avLst/>
              </a:prstGeom>
              <a:solidFill>
                <a:srgbClr val="0092D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27744" name="Rectangle 113"/>
              <p:cNvSpPr>
                <a:spLocks noChangeArrowheads="1"/>
              </p:cNvSpPr>
              <p:nvPr/>
            </p:nvSpPr>
            <p:spPr bwMode="auto">
              <a:xfrm>
                <a:off x="3881" y="1085"/>
                <a:ext cx="115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бывшего СССР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070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0" y="6553200"/>
            <a:ext cx="140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База: 11 стран</a:t>
            </a:r>
          </a:p>
        </p:txBody>
      </p:sp>
      <p:sp>
        <p:nvSpPr>
          <p:cNvPr id="19459" name="Заголовок 5"/>
          <p:cNvSpPr>
            <a:spLocks noGrp="1"/>
          </p:cNvSpPr>
          <p:nvPr>
            <p:ph type="title"/>
          </p:nvPr>
        </p:nvSpPr>
        <p:spPr bwMode="auto">
          <a:xfrm>
            <a:off x="401638" y="608013"/>
            <a:ext cx="82978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pitchFamily="34" charset="0"/>
                <a:ea typeface="Geneva"/>
                <a:cs typeface="Geneva"/>
              </a:rPr>
              <a:t>Экономика. Товарообмен. Три вектора</a:t>
            </a:r>
            <a:br>
              <a:rPr lang="ru-RU" dirty="0" smtClean="0">
                <a:latin typeface="Arial" pitchFamily="34" charset="0"/>
                <a:ea typeface="Geneva"/>
                <a:cs typeface="Geneva"/>
              </a:rPr>
            </a:br>
            <a:endParaRPr lang="ru-RU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9460" name="Содержимое 6"/>
          <p:cNvSpPr>
            <a:spLocks noGrp="1"/>
          </p:cNvSpPr>
          <p:nvPr>
            <p:ph sz="half" idx="2"/>
          </p:nvPr>
        </p:nvSpPr>
        <p:spPr>
          <a:xfrm>
            <a:off x="414338" y="1144588"/>
            <a:ext cx="8237537" cy="5699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ea typeface="Geneva"/>
                <a:cs typeface="Geneva"/>
              </a:rPr>
              <a:t>Товары из каких стран Вы предпочитаете покупать, каким больше доверяете?</a:t>
            </a:r>
          </a:p>
        </p:txBody>
      </p:sp>
      <p:sp>
        <p:nvSpPr>
          <p:cNvPr id="274" name="Rectangle 2"/>
          <p:cNvSpPr>
            <a:spLocks noChangeArrowheads="1"/>
          </p:cNvSpPr>
          <p:nvPr/>
        </p:nvSpPr>
        <p:spPr bwMode="auto">
          <a:xfrm>
            <a:off x="4065036" y="3541725"/>
            <a:ext cx="476250" cy="73342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5" name="Rectangle 3"/>
          <p:cNvSpPr>
            <a:spLocks noChangeArrowheads="1"/>
          </p:cNvSpPr>
          <p:nvPr/>
        </p:nvSpPr>
        <p:spPr bwMode="auto">
          <a:xfrm>
            <a:off x="3541161" y="3705237"/>
            <a:ext cx="477838" cy="569913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" name="Rectangle 4"/>
          <p:cNvSpPr>
            <a:spLocks noChangeArrowheads="1"/>
          </p:cNvSpPr>
          <p:nvPr/>
        </p:nvSpPr>
        <p:spPr bwMode="auto">
          <a:xfrm>
            <a:off x="3655461" y="3917962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43%</a:t>
            </a:r>
          </a:p>
        </p:txBody>
      </p:sp>
      <p:sp>
        <p:nvSpPr>
          <p:cNvPr id="278" name="Rectangle 6"/>
          <p:cNvSpPr>
            <a:spLocks noChangeArrowheads="1"/>
          </p:cNvSpPr>
          <p:nvPr/>
        </p:nvSpPr>
        <p:spPr bwMode="auto">
          <a:xfrm>
            <a:off x="1448836" y="4367225"/>
            <a:ext cx="476250" cy="86995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9" name="Rectangle 7"/>
          <p:cNvSpPr>
            <a:spLocks noChangeArrowheads="1"/>
          </p:cNvSpPr>
          <p:nvPr/>
        </p:nvSpPr>
        <p:spPr bwMode="auto">
          <a:xfrm>
            <a:off x="1972711" y="4368812"/>
            <a:ext cx="476250" cy="868363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0" name="Rectangle 8"/>
          <p:cNvSpPr>
            <a:spLocks noChangeArrowheads="1"/>
          </p:cNvSpPr>
          <p:nvPr/>
        </p:nvSpPr>
        <p:spPr bwMode="auto">
          <a:xfrm>
            <a:off x="2496586" y="4510100"/>
            <a:ext cx="474663" cy="72707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1" name="Rectangle 9"/>
          <p:cNvSpPr>
            <a:spLocks noChangeArrowheads="1"/>
          </p:cNvSpPr>
          <p:nvPr/>
        </p:nvSpPr>
        <p:spPr bwMode="auto">
          <a:xfrm>
            <a:off x="3018874" y="4443425"/>
            <a:ext cx="476250" cy="79375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2" name="Rectangle 10"/>
          <p:cNvSpPr>
            <a:spLocks noChangeArrowheads="1"/>
          </p:cNvSpPr>
          <p:nvPr/>
        </p:nvSpPr>
        <p:spPr bwMode="auto">
          <a:xfrm>
            <a:off x="3541161" y="5003812"/>
            <a:ext cx="477838" cy="233363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3" name="Rectangle 11"/>
          <p:cNvSpPr>
            <a:spLocks noChangeArrowheads="1"/>
          </p:cNvSpPr>
          <p:nvPr/>
        </p:nvSpPr>
        <p:spPr bwMode="auto">
          <a:xfrm>
            <a:off x="4065036" y="4676787"/>
            <a:ext cx="476250" cy="560388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4" name="Rectangle 12"/>
          <p:cNvSpPr>
            <a:spLocks noChangeArrowheads="1"/>
          </p:cNvSpPr>
          <p:nvPr/>
        </p:nvSpPr>
        <p:spPr bwMode="auto">
          <a:xfrm>
            <a:off x="4588911" y="4808550"/>
            <a:ext cx="474663" cy="42862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5" name="Rectangle 13"/>
          <p:cNvSpPr>
            <a:spLocks noChangeArrowheads="1"/>
          </p:cNvSpPr>
          <p:nvPr/>
        </p:nvSpPr>
        <p:spPr bwMode="auto">
          <a:xfrm>
            <a:off x="5111199" y="4932375"/>
            <a:ext cx="476250" cy="30480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" name="Rectangle 14"/>
          <p:cNvSpPr>
            <a:spLocks noChangeArrowheads="1"/>
          </p:cNvSpPr>
          <p:nvPr/>
        </p:nvSpPr>
        <p:spPr bwMode="auto">
          <a:xfrm>
            <a:off x="5635074" y="4767275"/>
            <a:ext cx="474662" cy="469900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" name="Rectangle 15"/>
          <p:cNvSpPr>
            <a:spLocks noChangeArrowheads="1"/>
          </p:cNvSpPr>
          <p:nvPr/>
        </p:nvSpPr>
        <p:spPr bwMode="auto">
          <a:xfrm>
            <a:off x="6157361" y="4654562"/>
            <a:ext cx="476250" cy="582613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8" name="Rectangle 16"/>
          <p:cNvSpPr>
            <a:spLocks noChangeArrowheads="1"/>
          </p:cNvSpPr>
          <p:nvPr/>
        </p:nvSpPr>
        <p:spPr bwMode="auto">
          <a:xfrm>
            <a:off x="6679649" y="4383100"/>
            <a:ext cx="477837" cy="854075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9" name="Rectangle 17"/>
          <p:cNvSpPr>
            <a:spLocks noChangeArrowheads="1"/>
          </p:cNvSpPr>
          <p:nvPr/>
        </p:nvSpPr>
        <p:spPr bwMode="auto">
          <a:xfrm>
            <a:off x="7203524" y="4629162"/>
            <a:ext cx="476250" cy="608013"/>
          </a:xfrm>
          <a:prstGeom prst="rect">
            <a:avLst/>
          </a:prstGeom>
          <a:solidFill>
            <a:srgbClr val="F8C01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0" name="Rectangle 18"/>
          <p:cNvSpPr>
            <a:spLocks noChangeArrowheads="1"/>
          </p:cNvSpPr>
          <p:nvPr/>
        </p:nvSpPr>
        <p:spPr bwMode="auto">
          <a:xfrm>
            <a:off x="1448836" y="4014800"/>
            <a:ext cx="476250" cy="260350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1" name="Rectangle 19"/>
          <p:cNvSpPr>
            <a:spLocks noChangeArrowheads="1"/>
          </p:cNvSpPr>
          <p:nvPr/>
        </p:nvSpPr>
        <p:spPr bwMode="auto">
          <a:xfrm>
            <a:off x="1972711" y="3927487"/>
            <a:ext cx="476250" cy="347663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2" name="Rectangle 20"/>
          <p:cNvSpPr>
            <a:spLocks noChangeArrowheads="1"/>
          </p:cNvSpPr>
          <p:nvPr/>
        </p:nvSpPr>
        <p:spPr bwMode="auto">
          <a:xfrm>
            <a:off x="2496586" y="3929075"/>
            <a:ext cx="474663" cy="34607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" name="Rectangle 21"/>
          <p:cNvSpPr>
            <a:spLocks noChangeArrowheads="1"/>
          </p:cNvSpPr>
          <p:nvPr/>
        </p:nvSpPr>
        <p:spPr bwMode="auto">
          <a:xfrm>
            <a:off x="3018874" y="3962412"/>
            <a:ext cx="476250" cy="312738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4" name="Rectangle 22"/>
          <p:cNvSpPr>
            <a:spLocks noChangeArrowheads="1"/>
          </p:cNvSpPr>
          <p:nvPr/>
        </p:nvSpPr>
        <p:spPr bwMode="auto">
          <a:xfrm>
            <a:off x="4588911" y="3708412"/>
            <a:ext cx="474663" cy="566738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5" name="Rectangle 23"/>
          <p:cNvSpPr>
            <a:spLocks noChangeArrowheads="1"/>
          </p:cNvSpPr>
          <p:nvPr/>
        </p:nvSpPr>
        <p:spPr bwMode="auto">
          <a:xfrm>
            <a:off x="5111199" y="3802075"/>
            <a:ext cx="476250" cy="47307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6" name="Rectangle 24"/>
          <p:cNvSpPr>
            <a:spLocks noChangeArrowheads="1"/>
          </p:cNvSpPr>
          <p:nvPr/>
        </p:nvSpPr>
        <p:spPr bwMode="auto">
          <a:xfrm>
            <a:off x="5635074" y="3568712"/>
            <a:ext cx="474662" cy="706438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" name="Rectangle 25"/>
          <p:cNvSpPr>
            <a:spLocks noChangeArrowheads="1"/>
          </p:cNvSpPr>
          <p:nvPr/>
        </p:nvSpPr>
        <p:spPr bwMode="auto">
          <a:xfrm>
            <a:off x="6157361" y="3656025"/>
            <a:ext cx="476250" cy="61912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8" name="Rectangle 26"/>
          <p:cNvSpPr>
            <a:spLocks noChangeArrowheads="1"/>
          </p:cNvSpPr>
          <p:nvPr/>
        </p:nvSpPr>
        <p:spPr bwMode="auto">
          <a:xfrm>
            <a:off x="6679649" y="3663962"/>
            <a:ext cx="477837" cy="611188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9" name="Rectangle 27"/>
          <p:cNvSpPr>
            <a:spLocks noChangeArrowheads="1"/>
          </p:cNvSpPr>
          <p:nvPr/>
        </p:nvSpPr>
        <p:spPr bwMode="auto">
          <a:xfrm>
            <a:off x="7203524" y="3770325"/>
            <a:ext cx="476250" cy="504825"/>
          </a:xfrm>
          <a:prstGeom prst="rect">
            <a:avLst/>
          </a:prstGeom>
          <a:solidFill>
            <a:srgbClr val="FFF10B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0" name="Rectangle 28"/>
          <p:cNvSpPr>
            <a:spLocks noChangeArrowheads="1"/>
          </p:cNvSpPr>
          <p:nvPr/>
        </p:nvSpPr>
        <p:spPr bwMode="auto">
          <a:xfrm>
            <a:off x="1448836" y="2422537"/>
            <a:ext cx="476250" cy="98901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1" name="Rectangle 29"/>
          <p:cNvSpPr>
            <a:spLocks noChangeArrowheads="1"/>
          </p:cNvSpPr>
          <p:nvPr/>
        </p:nvSpPr>
        <p:spPr bwMode="auto">
          <a:xfrm>
            <a:off x="1972711" y="2620975"/>
            <a:ext cx="476250" cy="79057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2" name="Rectangle 30"/>
          <p:cNvSpPr>
            <a:spLocks noChangeArrowheads="1"/>
          </p:cNvSpPr>
          <p:nvPr/>
        </p:nvSpPr>
        <p:spPr bwMode="auto">
          <a:xfrm>
            <a:off x="2496586" y="2627325"/>
            <a:ext cx="474663" cy="78422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3" name="Rectangle 31"/>
          <p:cNvSpPr>
            <a:spLocks noChangeArrowheads="1"/>
          </p:cNvSpPr>
          <p:nvPr/>
        </p:nvSpPr>
        <p:spPr bwMode="auto">
          <a:xfrm>
            <a:off x="3018874" y="2654312"/>
            <a:ext cx="476250" cy="757238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4" name="Rectangle 32"/>
          <p:cNvSpPr>
            <a:spLocks noChangeArrowheads="1"/>
          </p:cNvSpPr>
          <p:nvPr/>
        </p:nvSpPr>
        <p:spPr bwMode="auto">
          <a:xfrm>
            <a:off x="3541161" y="2895612"/>
            <a:ext cx="477838" cy="515938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5" name="Rectangle 33"/>
          <p:cNvSpPr>
            <a:spLocks noChangeArrowheads="1"/>
          </p:cNvSpPr>
          <p:nvPr/>
        </p:nvSpPr>
        <p:spPr bwMode="auto">
          <a:xfrm>
            <a:off x="4065036" y="2962287"/>
            <a:ext cx="476250" cy="44926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6" name="Rectangle 34"/>
          <p:cNvSpPr>
            <a:spLocks noChangeArrowheads="1"/>
          </p:cNvSpPr>
          <p:nvPr/>
        </p:nvSpPr>
        <p:spPr bwMode="auto">
          <a:xfrm>
            <a:off x="4588911" y="3027375"/>
            <a:ext cx="474663" cy="38417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" name="Rectangle 35"/>
          <p:cNvSpPr>
            <a:spLocks noChangeArrowheads="1"/>
          </p:cNvSpPr>
          <p:nvPr/>
        </p:nvSpPr>
        <p:spPr bwMode="auto">
          <a:xfrm>
            <a:off x="5111199" y="3038487"/>
            <a:ext cx="476250" cy="37306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" name="Rectangle 36"/>
          <p:cNvSpPr>
            <a:spLocks noChangeArrowheads="1"/>
          </p:cNvSpPr>
          <p:nvPr/>
        </p:nvSpPr>
        <p:spPr bwMode="auto">
          <a:xfrm>
            <a:off x="5635074" y="3089287"/>
            <a:ext cx="474662" cy="32226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" name="Rectangle 37"/>
          <p:cNvSpPr>
            <a:spLocks noChangeArrowheads="1"/>
          </p:cNvSpPr>
          <p:nvPr/>
        </p:nvSpPr>
        <p:spPr bwMode="auto">
          <a:xfrm>
            <a:off x="6157361" y="3090875"/>
            <a:ext cx="476250" cy="32067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" name="Rectangle 38"/>
          <p:cNvSpPr>
            <a:spLocks noChangeArrowheads="1"/>
          </p:cNvSpPr>
          <p:nvPr/>
        </p:nvSpPr>
        <p:spPr bwMode="auto">
          <a:xfrm>
            <a:off x="6679649" y="3103575"/>
            <a:ext cx="477837" cy="307975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" name="Rectangle 39"/>
          <p:cNvSpPr>
            <a:spLocks noChangeArrowheads="1"/>
          </p:cNvSpPr>
          <p:nvPr/>
        </p:nvSpPr>
        <p:spPr bwMode="auto">
          <a:xfrm>
            <a:off x="7203524" y="2867037"/>
            <a:ext cx="476250" cy="544513"/>
          </a:xfrm>
          <a:prstGeom prst="rect">
            <a:avLst/>
          </a:prstGeom>
          <a:solidFill>
            <a:srgbClr val="0092D2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12" name="Line 40"/>
          <p:cNvSpPr>
            <a:spLocks noChangeShapeType="1"/>
          </p:cNvSpPr>
          <p:nvPr/>
        </p:nvSpPr>
        <p:spPr bwMode="auto">
          <a:xfrm>
            <a:off x="1426611" y="5237175"/>
            <a:ext cx="6276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" name="Line 41"/>
          <p:cNvSpPr>
            <a:spLocks noChangeShapeType="1"/>
          </p:cNvSpPr>
          <p:nvPr/>
        </p:nvSpPr>
        <p:spPr bwMode="auto">
          <a:xfrm flipV="1">
            <a:off x="1426611" y="5237175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" name="Line 42"/>
          <p:cNvSpPr>
            <a:spLocks noChangeShapeType="1"/>
          </p:cNvSpPr>
          <p:nvPr/>
        </p:nvSpPr>
        <p:spPr bwMode="auto">
          <a:xfrm flipV="1">
            <a:off x="1948899" y="5237175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5" name="Line 43"/>
          <p:cNvSpPr>
            <a:spLocks noChangeShapeType="1"/>
          </p:cNvSpPr>
          <p:nvPr/>
        </p:nvSpPr>
        <p:spPr bwMode="auto">
          <a:xfrm flipV="1">
            <a:off x="2472774" y="5237175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6" name="Line 44"/>
          <p:cNvSpPr>
            <a:spLocks noChangeShapeType="1"/>
          </p:cNvSpPr>
          <p:nvPr/>
        </p:nvSpPr>
        <p:spPr bwMode="auto">
          <a:xfrm flipV="1">
            <a:off x="2995061" y="5237175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" name="Line 45"/>
          <p:cNvSpPr>
            <a:spLocks noChangeShapeType="1"/>
          </p:cNvSpPr>
          <p:nvPr/>
        </p:nvSpPr>
        <p:spPr bwMode="auto">
          <a:xfrm flipV="1">
            <a:off x="3517349" y="5237175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8" name="Line 46"/>
          <p:cNvSpPr>
            <a:spLocks noChangeShapeType="1"/>
          </p:cNvSpPr>
          <p:nvPr/>
        </p:nvSpPr>
        <p:spPr bwMode="auto">
          <a:xfrm flipV="1">
            <a:off x="4041224" y="5237175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9" name="Line 47"/>
          <p:cNvSpPr>
            <a:spLocks noChangeShapeType="1"/>
          </p:cNvSpPr>
          <p:nvPr/>
        </p:nvSpPr>
        <p:spPr bwMode="auto">
          <a:xfrm flipV="1">
            <a:off x="4565099" y="5237175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" name="Line 48"/>
          <p:cNvSpPr>
            <a:spLocks noChangeShapeType="1"/>
          </p:cNvSpPr>
          <p:nvPr/>
        </p:nvSpPr>
        <p:spPr bwMode="auto">
          <a:xfrm flipV="1">
            <a:off x="5087386" y="5237175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1" name="Line 49"/>
          <p:cNvSpPr>
            <a:spLocks noChangeShapeType="1"/>
          </p:cNvSpPr>
          <p:nvPr/>
        </p:nvSpPr>
        <p:spPr bwMode="auto">
          <a:xfrm flipV="1">
            <a:off x="5611261" y="5237175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2" name="Line 50"/>
          <p:cNvSpPr>
            <a:spLocks noChangeShapeType="1"/>
          </p:cNvSpPr>
          <p:nvPr/>
        </p:nvSpPr>
        <p:spPr bwMode="auto">
          <a:xfrm flipV="1">
            <a:off x="6133549" y="5237175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3" name="Line 51"/>
          <p:cNvSpPr>
            <a:spLocks noChangeShapeType="1"/>
          </p:cNvSpPr>
          <p:nvPr/>
        </p:nvSpPr>
        <p:spPr bwMode="auto">
          <a:xfrm flipV="1">
            <a:off x="6657424" y="5237175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4" name="Line 52"/>
          <p:cNvSpPr>
            <a:spLocks noChangeShapeType="1"/>
          </p:cNvSpPr>
          <p:nvPr/>
        </p:nvSpPr>
        <p:spPr bwMode="auto">
          <a:xfrm flipV="1">
            <a:off x="7179711" y="5237175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5" name="Line 53"/>
          <p:cNvSpPr>
            <a:spLocks noChangeShapeType="1"/>
          </p:cNvSpPr>
          <p:nvPr/>
        </p:nvSpPr>
        <p:spPr bwMode="auto">
          <a:xfrm flipV="1">
            <a:off x="7703586" y="5237175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6" name="Rectangle 54"/>
          <p:cNvSpPr>
            <a:spLocks noChangeArrowheads="1"/>
          </p:cNvSpPr>
          <p:nvPr/>
        </p:nvSpPr>
        <p:spPr bwMode="auto">
          <a:xfrm>
            <a:off x="1561549" y="4730762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65%</a:t>
            </a:r>
          </a:p>
        </p:txBody>
      </p:sp>
      <p:sp>
        <p:nvSpPr>
          <p:cNvPr id="327" name="Rectangle 55"/>
          <p:cNvSpPr>
            <a:spLocks noChangeArrowheads="1"/>
          </p:cNvSpPr>
          <p:nvPr/>
        </p:nvSpPr>
        <p:spPr bwMode="auto">
          <a:xfrm>
            <a:off x="2085424" y="4730762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65%</a:t>
            </a:r>
          </a:p>
        </p:txBody>
      </p:sp>
      <p:sp>
        <p:nvSpPr>
          <p:cNvPr id="328" name="Rectangle 56"/>
          <p:cNvSpPr>
            <a:spLocks noChangeArrowheads="1"/>
          </p:cNvSpPr>
          <p:nvPr/>
        </p:nvSpPr>
        <p:spPr bwMode="auto">
          <a:xfrm>
            <a:off x="2607711" y="480220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55%</a:t>
            </a:r>
          </a:p>
        </p:txBody>
      </p:sp>
      <p:sp>
        <p:nvSpPr>
          <p:cNvPr id="329" name="Rectangle 57"/>
          <p:cNvSpPr>
            <a:spLocks noChangeArrowheads="1"/>
          </p:cNvSpPr>
          <p:nvPr/>
        </p:nvSpPr>
        <p:spPr bwMode="auto">
          <a:xfrm>
            <a:off x="3131586" y="4768862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60%</a:t>
            </a:r>
          </a:p>
        </p:txBody>
      </p:sp>
      <p:sp>
        <p:nvSpPr>
          <p:cNvPr id="330" name="Rectangle 58"/>
          <p:cNvSpPr>
            <a:spLocks noChangeArrowheads="1"/>
          </p:cNvSpPr>
          <p:nvPr/>
        </p:nvSpPr>
        <p:spPr bwMode="auto">
          <a:xfrm>
            <a:off x="3655461" y="5048262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18%</a:t>
            </a:r>
          </a:p>
        </p:txBody>
      </p:sp>
      <p:sp>
        <p:nvSpPr>
          <p:cNvPr id="331" name="Rectangle 59"/>
          <p:cNvSpPr>
            <a:spLocks noChangeArrowheads="1"/>
          </p:cNvSpPr>
          <p:nvPr/>
        </p:nvSpPr>
        <p:spPr bwMode="auto">
          <a:xfrm>
            <a:off x="4177749" y="488475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42%</a:t>
            </a:r>
          </a:p>
        </p:txBody>
      </p:sp>
      <p:sp>
        <p:nvSpPr>
          <p:cNvPr id="332" name="Rectangle 60"/>
          <p:cNvSpPr>
            <a:spLocks noChangeArrowheads="1"/>
          </p:cNvSpPr>
          <p:nvPr/>
        </p:nvSpPr>
        <p:spPr bwMode="auto">
          <a:xfrm>
            <a:off x="4700036" y="4951425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32%</a:t>
            </a:r>
          </a:p>
        </p:txBody>
      </p:sp>
      <p:sp>
        <p:nvSpPr>
          <p:cNvPr id="333" name="Rectangle 61"/>
          <p:cNvSpPr>
            <a:spLocks noChangeArrowheads="1"/>
          </p:cNvSpPr>
          <p:nvPr/>
        </p:nvSpPr>
        <p:spPr bwMode="auto">
          <a:xfrm>
            <a:off x="5223911" y="5013337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23%</a:t>
            </a:r>
          </a:p>
        </p:txBody>
      </p:sp>
      <p:sp>
        <p:nvSpPr>
          <p:cNvPr id="334" name="Rectangle 62"/>
          <p:cNvSpPr>
            <a:spLocks noChangeArrowheads="1"/>
          </p:cNvSpPr>
          <p:nvPr/>
        </p:nvSpPr>
        <p:spPr bwMode="auto">
          <a:xfrm>
            <a:off x="5746199" y="492920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35%</a:t>
            </a:r>
          </a:p>
        </p:txBody>
      </p:sp>
      <p:sp>
        <p:nvSpPr>
          <p:cNvPr id="335" name="Rectangle 63"/>
          <p:cNvSpPr>
            <a:spLocks noChangeArrowheads="1"/>
          </p:cNvSpPr>
          <p:nvPr/>
        </p:nvSpPr>
        <p:spPr bwMode="auto">
          <a:xfrm>
            <a:off x="6270074" y="4873637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44%</a:t>
            </a:r>
          </a:p>
        </p:txBody>
      </p:sp>
      <p:sp>
        <p:nvSpPr>
          <p:cNvPr id="336" name="Rectangle 64"/>
          <p:cNvSpPr>
            <a:spLocks noChangeArrowheads="1"/>
          </p:cNvSpPr>
          <p:nvPr/>
        </p:nvSpPr>
        <p:spPr bwMode="auto">
          <a:xfrm>
            <a:off x="6793949" y="4737112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64%</a:t>
            </a:r>
          </a:p>
        </p:txBody>
      </p:sp>
      <p:sp>
        <p:nvSpPr>
          <p:cNvPr id="337" name="Rectangle 65"/>
          <p:cNvSpPr>
            <a:spLocks noChangeArrowheads="1"/>
          </p:cNvSpPr>
          <p:nvPr/>
        </p:nvSpPr>
        <p:spPr bwMode="auto">
          <a:xfrm>
            <a:off x="7316236" y="4860937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46%</a:t>
            </a:r>
          </a:p>
        </p:txBody>
      </p:sp>
      <p:sp>
        <p:nvSpPr>
          <p:cNvPr id="338" name="Rectangle 66"/>
          <p:cNvSpPr>
            <a:spLocks noChangeArrowheads="1"/>
          </p:cNvSpPr>
          <p:nvPr/>
        </p:nvSpPr>
        <p:spPr bwMode="auto">
          <a:xfrm>
            <a:off x="1561549" y="4073537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rgbClr val="004A84"/>
                </a:solidFill>
              </a:rPr>
              <a:t>20%</a:t>
            </a:r>
          </a:p>
        </p:txBody>
      </p:sp>
      <p:sp>
        <p:nvSpPr>
          <p:cNvPr id="339" name="Rectangle 67"/>
          <p:cNvSpPr>
            <a:spLocks noChangeArrowheads="1"/>
          </p:cNvSpPr>
          <p:nvPr/>
        </p:nvSpPr>
        <p:spPr bwMode="auto">
          <a:xfrm>
            <a:off x="2085424" y="4029087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rgbClr val="004A84"/>
                </a:solidFill>
              </a:rPr>
              <a:t>26%</a:t>
            </a:r>
          </a:p>
        </p:txBody>
      </p:sp>
      <p:sp>
        <p:nvSpPr>
          <p:cNvPr id="340" name="Rectangle 68"/>
          <p:cNvSpPr>
            <a:spLocks noChangeArrowheads="1"/>
          </p:cNvSpPr>
          <p:nvPr/>
        </p:nvSpPr>
        <p:spPr bwMode="auto">
          <a:xfrm>
            <a:off x="2607711" y="4030675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26%</a:t>
            </a:r>
          </a:p>
        </p:txBody>
      </p:sp>
      <p:sp>
        <p:nvSpPr>
          <p:cNvPr id="341" name="Rectangle 69"/>
          <p:cNvSpPr>
            <a:spLocks noChangeArrowheads="1"/>
          </p:cNvSpPr>
          <p:nvPr/>
        </p:nvSpPr>
        <p:spPr bwMode="auto">
          <a:xfrm>
            <a:off x="3131586" y="404655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24%</a:t>
            </a:r>
          </a:p>
        </p:txBody>
      </p:sp>
      <p:sp>
        <p:nvSpPr>
          <p:cNvPr id="342" name="Rectangle 70"/>
          <p:cNvSpPr>
            <a:spLocks noChangeArrowheads="1"/>
          </p:cNvSpPr>
          <p:nvPr/>
        </p:nvSpPr>
        <p:spPr bwMode="auto">
          <a:xfrm>
            <a:off x="4177749" y="383700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55%</a:t>
            </a:r>
          </a:p>
        </p:txBody>
      </p:sp>
      <p:sp>
        <p:nvSpPr>
          <p:cNvPr id="343" name="Rectangle 71"/>
          <p:cNvSpPr>
            <a:spLocks noChangeArrowheads="1"/>
          </p:cNvSpPr>
          <p:nvPr/>
        </p:nvSpPr>
        <p:spPr bwMode="auto">
          <a:xfrm>
            <a:off x="4700036" y="391955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43%</a:t>
            </a:r>
          </a:p>
        </p:txBody>
      </p:sp>
      <p:sp>
        <p:nvSpPr>
          <p:cNvPr id="344" name="Rectangle 72"/>
          <p:cNvSpPr>
            <a:spLocks noChangeArrowheads="1"/>
          </p:cNvSpPr>
          <p:nvPr/>
        </p:nvSpPr>
        <p:spPr bwMode="auto">
          <a:xfrm>
            <a:off x="5223911" y="3965587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36%</a:t>
            </a:r>
          </a:p>
        </p:txBody>
      </p:sp>
      <p:sp>
        <p:nvSpPr>
          <p:cNvPr id="345" name="Rectangle 73"/>
          <p:cNvSpPr>
            <a:spLocks noChangeArrowheads="1"/>
          </p:cNvSpPr>
          <p:nvPr/>
        </p:nvSpPr>
        <p:spPr bwMode="auto">
          <a:xfrm>
            <a:off x="5746199" y="384970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84"/>
                </a:solidFill>
              </a:rPr>
              <a:t>53%</a:t>
            </a:r>
          </a:p>
        </p:txBody>
      </p:sp>
      <p:sp>
        <p:nvSpPr>
          <p:cNvPr id="346" name="Rectangle 74"/>
          <p:cNvSpPr>
            <a:spLocks noChangeArrowheads="1"/>
          </p:cNvSpPr>
          <p:nvPr/>
        </p:nvSpPr>
        <p:spPr bwMode="auto">
          <a:xfrm>
            <a:off x="6270074" y="389415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rgbClr val="004A84"/>
                </a:solidFill>
              </a:rPr>
              <a:t>47%</a:t>
            </a:r>
          </a:p>
        </p:txBody>
      </p:sp>
      <p:sp>
        <p:nvSpPr>
          <p:cNvPr id="347" name="Rectangle 75"/>
          <p:cNvSpPr>
            <a:spLocks noChangeArrowheads="1"/>
          </p:cNvSpPr>
          <p:nvPr/>
        </p:nvSpPr>
        <p:spPr bwMode="auto">
          <a:xfrm>
            <a:off x="6793949" y="3897325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rgbClr val="004A84"/>
                </a:solidFill>
              </a:rPr>
              <a:t>46%</a:t>
            </a:r>
          </a:p>
        </p:txBody>
      </p:sp>
      <p:sp>
        <p:nvSpPr>
          <p:cNvPr id="348" name="Rectangle 76"/>
          <p:cNvSpPr>
            <a:spLocks noChangeArrowheads="1"/>
          </p:cNvSpPr>
          <p:nvPr/>
        </p:nvSpPr>
        <p:spPr bwMode="auto">
          <a:xfrm>
            <a:off x="7316236" y="395130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rgbClr val="004A84"/>
                </a:solidFill>
              </a:rPr>
              <a:t>38%</a:t>
            </a:r>
          </a:p>
        </p:txBody>
      </p:sp>
      <p:sp>
        <p:nvSpPr>
          <p:cNvPr id="349" name="Rectangle 77"/>
          <p:cNvSpPr>
            <a:spLocks noChangeArrowheads="1"/>
          </p:cNvSpPr>
          <p:nvPr/>
        </p:nvSpPr>
        <p:spPr bwMode="auto">
          <a:xfrm>
            <a:off x="1561549" y="2844812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74%</a:t>
            </a:r>
          </a:p>
        </p:txBody>
      </p:sp>
      <p:sp>
        <p:nvSpPr>
          <p:cNvPr id="350" name="Rectangle 78"/>
          <p:cNvSpPr>
            <a:spLocks noChangeArrowheads="1"/>
          </p:cNvSpPr>
          <p:nvPr/>
        </p:nvSpPr>
        <p:spPr bwMode="auto">
          <a:xfrm>
            <a:off x="2085424" y="2944825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59%</a:t>
            </a:r>
          </a:p>
        </p:txBody>
      </p:sp>
      <p:sp>
        <p:nvSpPr>
          <p:cNvPr id="351" name="Rectangle 79"/>
          <p:cNvSpPr>
            <a:spLocks noChangeArrowheads="1"/>
          </p:cNvSpPr>
          <p:nvPr/>
        </p:nvSpPr>
        <p:spPr bwMode="auto">
          <a:xfrm>
            <a:off x="2607711" y="294800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59%</a:t>
            </a:r>
          </a:p>
        </p:txBody>
      </p:sp>
      <p:sp>
        <p:nvSpPr>
          <p:cNvPr id="352" name="Rectangle 80"/>
          <p:cNvSpPr>
            <a:spLocks noChangeArrowheads="1"/>
          </p:cNvSpPr>
          <p:nvPr/>
        </p:nvSpPr>
        <p:spPr bwMode="auto">
          <a:xfrm>
            <a:off x="3131586" y="2960700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57%</a:t>
            </a:r>
          </a:p>
        </p:txBody>
      </p:sp>
      <p:sp>
        <p:nvSpPr>
          <p:cNvPr id="353" name="Rectangle 81"/>
          <p:cNvSpPr>
            <a:spLocks noChangeArrowheads="1"/>
          </p:cNvSpPr>
          <p:nvPr/>
        </p:nvSpPr>
        <p:spPr bwMode="auto">
          <a:xfrm>
            <a:off x="3655461" y="3082937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39%</a:t>
            </a:r>
          </a:p>
        </p:txBody>
      </p:sp>
      <p:sp>
        <p:nvSpPr>
          <p:cNvPr id="354" name="Rectangle 82"/>
          <p:cNvSpPr>
            <a:spLocks noChangeArrowheads="1"/>
          </p:cNvSpPr>
          <p:nvPr/>
        </p:nvSpPr>
        <p:spPr bwMode="auto">
          <a:xfrm>
            <a:off x="4177749" y="3114687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34%</a:t>
            </a:r>
          </a:p>
        </p:txBody>
      </p:sp>
      <p:sp>
        <p:nvSpPr>
          <p:cNvPr id="355" name="Rectangle 83"/>
          <p:cNvSpPr>
            <a:spLocks noChangeArrowheads="1"/>
          </p:cNvSpPr>
          <p:nvPr/>
        </p:nvSpPr>
        <p:spPr bwMode="auto">
          <a:xfrm>
            <a:off x="4700036" y="3148025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356" name="Rectangle 84"/>
          <p:cNvSpPr>
            <a:spLocks noChangeArrowheads="1"/>
          </p:cNvSpPr>
          <p:nvPr/>
        </p:nvSpPr>
        <p:spPr bwMode="auto">
          <a:xfrm>
            <a:off x="5223911" y="3152787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28%</a:t>
            </a:r>
          </a:p>
        </p:txBody>
      </p:sp>
      <p:sp>
        <p:nvSpPr>
          <p:cNvPr id="357" name="Rectangle 85"/>
          <p:cNvSpPr>
            <a:spLocks noChangeArrowheads="1"/>
          </p:cNvSpPr>
          <p:nvPr/>
        </p:nvSpPr>
        <p:spPr bwMode="auto">
          <a:xfrm>
            <a:off x="5746199" y="3178187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358" name="Rectangle 86"/>
          <p:cNvSpPr>
            <a:spLocks noChangeArrowheads="1"/>
          </p:cNvSpPr>
          <p:nvPr/>
        </p:nvSpPr>
        <p:spPr bwMode="auto">
          <a:xfrm>
            <a:off x="6270074" y="3179775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359" name="Rectangle 87"/>
          <p:cNvSpPr>
            <a:spLocks noChangeArrowheads="1"/>
          </p:cNvSpPr>
          <p:nvPr/>
        </p:nvSpPr>
        <p:spPr bwMode="auto">
          <a:xfrm>
            <a:off x="6793949" y="3186125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360" name="Rectangle 88"/>
          <p:cNvSpPr>
            <a:spLocks noChangeArrowheads="1"/>
          </p:cNvSpPr>
          <p:nvPr/>
        </p:nvSpPr>
        <p:spPr bwMode="auto">
          <a:xfrm>
            <a:off x="7316236" y="3067062"/>
            <a:ext cx="333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41%</a:t>
            </a:r>
          </a:p>
        </p:txBody>
      </p:sp>
      <p:sp>
        <p:nvSpPr>
          <p:cNvPr id="379" name="Line 107"/>
          <p:cNvSpPr>
            <a:spLocks noChangeShapeType="1"/>
          </p:cNvSpPr>
          <p:nvPr/>
        </p:nvSpPr>
        <p:spPr bwMode="auto">
          <a:xfrm>
            <a:off x="1426611" y="4270387"/>
            <a:ext cx="627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0" name="Line 108"/>
          <p:cNvSpPr>
            <a:spLocks noChangeShapeType="1"/>
          </p:cNvSpPr>
          <p:nvPr/>
        </p:nvSpPr>
        <p:spPr bwMode="auto">
          <a:xfrm flipV="1">
            <a:off x="1426611" y="4270387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1" name="Line 109"/>
          <p:cNvSpPr>
            <a:spLocks noChangeShapeType="1"/>
          </p:cNvSpPr>
          <p:nvPr/>
        </p:nvSpPr>
        <p:spPr bwMode="auto">
          <a:xfrm flipV="1">
            <a:off x="1948899" y="4270387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2" name="Line 110"/>
          <p:cNvSpPr>
            <a:spLocks noChangeShapeType="1"/>
          </p:cNvSpPr>
          <p:nvPr/>
        </p:nvSpPr>
        <p:spPr bwMode="auto">
          <a:xfrm flipV="1">
            <a:off x="2472774" y="4270387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3" name="Line 111"/>
          <p:cNvSpPr>
            <a:spLocks noChangeShapeType="1"/>
          </p:cNvSpPr>
          <p:nvPr/>
        </p:nvSpPr>
        <p:spPr bwMode="auto">
          <a:xfrm flipV="1">
            <a:off x="2995061" y="4270387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4" name="Line 112"/>
          <p:cNvSpPr>
            <a:spLocks noChangeShapeType="1"/>
          </p:cNvSpPr>
          <p:nvPr/>
        </p:nvSpPr>
        <p:spPr bwMode="auto">
          <a:xfrm flipV="1">
            <a:off x="3517349" y="4270387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5" name="Line 113"/>
          <p:cNvSpPr>
            <a:spLocks noChangeShapeType="1"/>
          </p:cNvSpPr>
          <p:nvPr/>
        </p:nvSpPr>
        <p:spPr bwMode="auto">
          <a:xfrm flipV="1">
            <a:off x="4041224" y="4270387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6" name="Line 114"/>
          <p:cNvSpPr>
            <a:spLocks noChangeShapeType="1"/>
          </p:cNvSpPr>
          <p:nvPr/>
        </p:nvSpPr>
        <p:spPr bwMode="auto">
          <a:xfrm flipV="1">
            <a:off x="4565099" y="4270387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7" name="Line 115"/>
          <p:cNvSpPr>
            <a:spLocks noChangeShapeType="1"/>
          </p:cNvSpPr>
          <p:nvPr/>
        </p:nvSpPr>
        <p:spPr bwMode="auto">
          <a:xfrm flipV="1">
            <a:off x="5087386" y="4270387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8" name="Line 116"/>
          <p:cNvSpPr>
            <a:spLocks noChangeShapeType="1"/>
          </p:cNvSpPr>
          <p:nvPr/>
        </p:nvSpPr>
        <p:spPr bwMode="auto">
          <a:xfrm flipV="1">
            <a:off x="5611261" y="4270387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" name="Line 117"/>
          <p:cNvSpPr>
            <a:spLocks noChangeShapeType="1"/>
          </p:cNvSpPr>
          <p:nvPr/>
        </p:nvSpPr>
        <p:spPr bwMode="auto">
          <a:xfrm flipV="1">
            <a:off x="6133549" y="4270387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0" name="Line 118"/>
          <p:cNvSpPr>
            <a:spLocks noChangeShapeType="1"/>
          </p:cNvSpPr>
          <p:nvPr/>
        </p:nvSpPr>
        <p:spPr bwMode="auto">
          <a:xfrm flipV="1">
            <a:off x="6657424" y="4270387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1" name="Line 119"/>
          <p:cNvSpPr>
            <a:spLocks noChangeShapeType="1"/>
          </p:cNvSpPr>
          <p:nvPr/>
        </p:nvSpPr>
        <p:spPr bwMode="auto">
          <a:xfrm flipV="1">
            <a:off x="7179711" y="4270387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2" name="Line 120"/>
          <p:cNvSpPr>
            <a:spLocks noChangeShapeType="1"/>
          </p:cNvSpPr>
          <p:nvPr/>
        </p:nvSpPr>
        <p:spPr bwMode="auto">
          <a:xfrm flipV="1">
            <a:off x="7703586" y="4270387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3" name="Line 121"/>
          <p:cNvSpPr>
            <a:spLocks noChangeShapeType="1"/>
          </p:cNvSpPr>
          <p:nvPr/>
        </p:nvSpPr>
        <p:spPr bwMode="auto">
          <a:xfrm>
            <a:off x="1426611" y="3406787"/>
            <a:ext cx="627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4" name="Line 122"/>
          <p:cNvSpPr>
            <a:spLocks noChangeShapeType="1"/>
          </p:cNvSpPr>
          <p:nvPr/>
        </p:nvSpPr>
        <p:spPr bwMode="auto">
          <a:xfrm flipV="1">
            <a:off x="1426611" y="3406787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5" name="Line 123"/>
          <p:cNvSpPr>
            <a:spLocks noChangeShapeType="1"/>
          </p:cNvSpPr>
          <p:nvPr/>
        </p:nvSpPr>
        <p:spPr bwMode="auto">
          <a:xfrm flipV="1">
            <a:off x="1948899" y="3406787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6" name="Line 124"/>
          <p:cNvSpPr>
            <a:spLocks noChangeShapeType="1"/>
          </p:cNvSpPr>
          <p:nvPr/>
        </p:nvSpPr>
        <p:spPr bwMode="auto">
          <a:xfrm flipV="1">
            <a:off x="2472774" y="3406787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7" name="Line 125"/>
          <p:cNvSpPr>
            <a:spLocks noChangeShapeType="1"/>
          </p:cNvSpPr>
          <p:nvPr/>
        </p:nvSpPr>
        <p:spPr bwMode="auto">
          <a:xfrm flipV="1">
            <a:off x="2995061" y="3406787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8" name="Line 126"/>
          <p:cNvSpPr>
            <a:spLocks noChangeShapeType="1"/>
          </p:cNvSpPr>
          <p:nvPr/>
        </p:nvSpPr>
        <p:spPr bwMode="auto">
          <a:xfrm flipV="1">
            <a:off x="3517349" y="3406787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" name="Line 127"/>
          <p:cNvSpPr>
            <a:spLocks noChangeShapeType="1"/>
          </p:cNvSpPr>
          <p:nvPr/>
        </p:nvSpPr>
        <p:spPr bwMode="auto">
          <a:xfrm flipV="1">
            <a:off x="4041224" y="3406787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0" name="Line 128"/>
          <p:cNvSpPr>
            <a:spLocks noChangeShapeType="1"/>
          </p:cNvSpPr>
          <p:nvPr/>
        </p:nvSpPr>
        <p:spPr bwMode="auto">
          <a:xfrm flipV="1">
            <a:off x="4565099" y="3406787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1" name="Line 129"/>
          <p:cNvSpPr>
            <a:spLocks noChangeShapeType="1"/>
          </p:cNvSpPr>
          <p:nvPr/>
        </p:nvSpPr>
        <p:spPr bwMode="auto">
          <a:xfrm flipV="1">
            <a:off x="5087386" y="3406787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2" name="Line 130"/>
          <p:cNvSpPr>
            <a:spLocks noChangeShapeType="1"/>
          </p:cNvSpPr>
          <p:nvPr/>
        </p:nvSpPr>
        <p:spPr bwMode="auto">
          <a:xfrm flipV="1">
            <a:off x="5611261" y="3406787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3" name="Line 131"/>
          <p:cNvSpPr>
            <a:spLocks noChangeShapeType="1"/>
          </p:cNvSpPr>
          <p:nvPr/>
        </p:nvSpPr>
        <p:spPr bwMode="auto">
          <a:xfrm flipV="1">
            <a:off x="6133549" y="3406787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4" name="Line 132"/>
          <p:cNvSpPr>
            <a:spLocks noChangeShapeType="1"/>
          </p:cNvSpPr>
          <p:nvPr/>
        </p:nvSpPr>
        <p:spPr bwMode="auto">
          <a:xfrm flipV="1">
            <a:off x="6657424" y="3406787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5" name="Line 133"/>
          <p:cNvSpPr>
            <a:spLocks noChangeShapeType="1"/>
          </p:cNvSpPr>
          <p:nvPr/>
        </p:nvSpPr>
        <p:spPr bwMode="auto">
          <a:xfrm flipV="1">
            <a:off x="7179711" y="3406787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6" name="Line 134"/>
          <p:cNvSpPr>
            <a:spLocks noChangeShapeType="1"/>
          </p:cNvSpPr>
          <p:nvPr/>
        </p:nvSpPr>
        <p:spPr bwMode="auto">
          <a:xfrm flipV="1">
            <a:off x="7703586" y="3406787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07" name="Group 104"/>
          <p:cNvGrpSpPr>
            <a:grpSpLocks/>
          </p:cNvGrpSpPr>
          <p:nvPr/>
        </p:nvGrpSpPr>
        <p:grpSpPr bwMode="auto">
          <a:xfrm>
            <a:off x="1882775" y="2051050"/>
            <a:ext cx="5527675" cy="200025"/>
            <a:chOff x="1292" y="1085"/>
            <a:chExt cx="3482" cy="126"/>
          </a:xfrm>
        </p:grpSpPr>
        <p:grpSp>
          <p:nvGrpSpPr>
            <p:cNvPr id="408" name="Group 105"/>
            <p:cNvGrpSpPr>
              <a:grpSpLocks/>
            </p:cNvGrpSpPr>
            <p:nvPr/>
          </p:nvGrpSpPr>
          <p:grpSpPr bwMode="auto">
            <a:xfrm>
              <a:off x="3969" y="1085"/>
              <a:ext cx="805" cy="126"/>
              <a:chOff x="1610" y="1085"/>
              <a:chExt cx="805" cy="126"/>
            </a:xfrm>
          </p:grpSpPr>
          <p:sp>
            <p:nvSpPr>
              <p:cNvPr id="415" name="Rectangle 106"/>
              <p:cNvSpPr>
                <a:spLocks noChangeArrowheads="1"/>
              </p:cNvSpPr>
              <p:nvPr/>
            </p:nvSpPr>
            <p:spPr bwMode="auto">
              <a:xfrm>
                <a:off x="1610" y="1111"/>
                <a:ext cx="63" cy="64"/>
              </a:xfrm>
              <a:prstGeom prst="rect">
                <a:avLst/>
              </a:prstGeom>
              <a:solidFill>
                <a:srgbClr val="F8C01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416" name="Rectangle 107"/>
              <p:cNvSpPr>
                <a:spLocks noChangeArrowheads="1"/>
              </p:cNvSpPr>
              <p:nvPr/>
            </p:nvSpPr>
            <p:spPr bwMode="auto">
              <a:xfrm>
                <a:off x="1698" y="1085"/>
                <a:ext cx="71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Другие страны</a:t>
                </a:r>
              </a:p>
            </p:txBody>
          </p:sp>
        </p:grpSp>
        <p:grpSp>
          <p:nvGrpSpPr>
            <p:cNvPr id="409" name="Group 108"/>
            <p:cNvGrpSpPr>
              <a:grpSpLocks/>
            </p:cNvGrpSpPr>
            <p:nvPr/>
          </p:nvGrpSpPr>
          <p:grpSpPr bwMode="auto">
            <a:xfrm>
              <a:off x="2738" y="1085"/>
              <a:ext cx="1033" cy="126"/>
              <a:chOff x="2589" y="1085"/>
              <a:chExt cx="1033" cy="126"/>
            </a:xfrm>
          </p:grpSpPr>
          <p:sp>
            <p:nvSpPr>
              <p:cNvPr id="413" name="Rectangle 109"/>
              <p:cNvSpPr>
                <a:spLocks noChangeArrowheads="1"/>
              </p:cNvSpPr>
              <p:nvPr/>
            </p:nvSpPr>
            <p:spPr bwMode="auto">
              <a:xfrm>
                <a:off x="2589" y="1111"/>
                <a:ext cx="64" cy="64"/>
              </a:xfrm>
              <a:prstGeom prst="rect">
                <a:avLst/>
              </a:prstGeom>
              <a:solidFill>
                <a:srgbClr val="FFF10B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414" name="Rectangle 110"/>
              <p:cNvSpPr>
                <a:spLocks noChangeArrowheads="1"/>
              </p:cNvSpPr>
              <p:nvPr/>
            </p:nvSpPr>
            <p:spPr bwMode="auto">
              <a:xfrm>
                <a:off x="2678" y="1085"/>
                <a:ext cx="94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Евросоюза</a:t>
                </a:r>
              </a:p>
            </p:txBody>
          </p:sp>
        </p:grpSp>
        <p:grpSp>
          <p:nvGrpSpPr>
            <p:cNvPr id="410" name="Group 111"/>
            <p:cNvGrpSpPr>
              <a:grpSpLocks/>
            </p:cNvGrpSpPr>
            <p:nvPr/>
          </p:nvGrpSpPr>
          <p:grpSpPr bwMode="auto">
            <a:xfrm>
              <a:off x="1292" y="1085"/>
              <a:ext cx="1247" cy="126"/>
              <a:chOff x="3793" y="1085"/>
              <a:chExt cx="1247" cy="126"/>
            </a:xfrm>
          </p:grpSpPr>
          <p:sp>
            <p:nvSpPr>
              <p:cNvPr id="411" name="Rectangle 112"/>
              <p:cNvSpPr>
                <a:spLocks noChangeArrowheads="1"/>
              </p:cNvSpPr>
              <p:nvPr/>
            </p:nvSpPr>
            <p:spPr bwMode="auto">
              <a:xfrm>
                <a:off x="3793" y="1111"/>
                <a:ext cx="63" cy="64"/>
              </a:xfrm>
              <a:prstGeom prst="rect">
                <a:avLst/>
              </a:prstGeom>
              <a:solidFill>
                <a:srgbClr val="0092D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412" name="Rectangle 113"/>
              <p:cNvSpPr>
                <a:spLocks noChangeArrowheads="1"/>
              </p:cNvSpPr>
              <p:nvPr/>
            </p:nvSpPr>
            <p:spPr bwMode="auto">
              <a:xfrm>
                <a:off x="3881" y="1085"/>
                <a:ext cx="115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4A84"/>
                    </a:solidFill>
                  </a:rPr>
                  <a:t>Страны бывшего СССР</a:t>
                </a:r>
              </a:p>
            </p:txBody>
          </p:sp>
        </p:grpSp>
      </p:grpSp>
      <p:sp>
        <p:nvSpPr>
          <p:cNvPr id="417" name="Rectangle 89"/>
          <p:cNvSpPr>
            <a:spLocks noChangeArrowheads="1"/>
          </p:cNvSpPr>
          <p:nvPr/>
        </p:nvSpPr>
        <p:spPr bwMode="auto">
          <a:xfrm>
            <a:off x="1423988" y="5249863"/>
            <a:ext cx="1000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Таджикистан</a:t>
            </a:r>
          </a:p>
        </p:txBody>
      </p:sp>
      <p:sp>
        <p:nvSpPr>
          <p:cNvPr id="418" name="Rectangle 90"/>
          <p:cNvSpPr>
            <a:spLocks noChangeArrowheads="1"/>
          </p:cNvSpPr>
          <p:nvPr/>
        </p:nvSpPr>
        <p:spPr bwMode="auto">
          <a:xfrm>
            <a:off x="1873250" y="5422900"/>
            <a:ext cx="78309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dirty="0" smtClean="0">
                <a:solidFill>
                  <a:srgbClr val="004A7C"/>
                </a:solidFill>
              </a:rPr>
              <a:t>Казахстан</a:t>
            </a:r>
            <a:endParaRPr lang="ru-RU" sz="1300" dirty="0">
              <a:solidFill>
                <a:srgbClr val="004A7C"/>
              </a:solidFill>
            </a:endParaRPr>
          </a:p>
        </p:txBody>
      </p:sp>
      <p:sp>
        <p:nvSpPr>
          <p:cNvPr id="419" name="Rectangle 91"/>
          <p:cNvSpPr>
            <a:spLocks noChangeArrowheads="1"/>
          </p:cNvSpPr>
          <p:nvPr/>
        </p:nvSpPr>
        <p:spPr bwMode="auto">
          <a:xfrm>
            <a:off x="2493433" y="5249863"/>
            <a:ext cx="9099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dirty="0" smtClean="0">
                <a:solidFill>
                  <a:srgbClr val="004A7C"/>
                </a:solidFill>
              </a:rPr>
              <a:t>Кыргызстан</a:t>
            </a:r>
            <a:endParaRPr lang="ru-RU" sz="1300" dirty="0">
              <a:solidFill>
                <a:srgbClr val="004A7C"/>
              </a:solidFill>
            </a:endParaRPr>
          </a:p>
        </p:txBody>
      </p:sp>
      <p:sp>
        <p:nvSpPr>
          <p:cNvPr id="420" name="Rectangle 92"/>
          <p:cNvSpPr>
            <a:spLocks noChangeArrowheads="1"/>
          </p:cNvSpPr>
          <p:nvPr/>
        </p:nvSpPr>
        <p:spPr bwMode="auto">
          <a:xfrm>
            <a:off x="2967038" y="5422900"/>
            <a:ext cx="8683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dirty="0" smtClean="0">
                <a:solidFill>
                  <a:srgbClr val="004A7C"/>
                </a:solidFill>
              </a:rPr>
              <a:t>Узбекистан</a:t>
            </a:r>
            <a:endParaRPr lang="ru-RU" sz="1300" dirty="0">
              <a:solidFill>
                <a:srgbClr val="004A7C"/>
              </a:solidFill>
            </a:endParaRPr>
          </a:p>
        </p:txBody>
      </p:sp>
      <p:sp>
        <p:nvSpPr>
          <p:cNvPr id="421" name="Rectangle 93"/>
          <p:cNvSpPr>
            <a:spLocks noChangeArrowheads="1"/>
          </p:cNvSpPr>
          <p:nvPr/>
        </p:nvSpPr>
        <p:spPr bwMode="auto">
          <a:xfrm>
            <a:off x="3522132" y="5249863"/>
            <a:ext cx="69846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dirty="0" smtClean="0">
                <a:solidFill>
                  <a:srgbClr val="004A7C"/>
                </a:solidFill>
              </a:rPr>
              <a:t>Молдова</a:t>
            </a:r>
            <a:endParaRPr lang="ru-RU" sz="1300" dirty="0">
              <a:solidFill>
                <a:srgbClr val="004A7C"/>
              </a:solidFill>
            </a:endParaRPr>
          </a:p>
        </p:txBody>
      </p:sp>
      <p:sp>
        <p:nvSpPr>
          <p:cNvPr id="422" name="Rectangle 94"/>
          <p:cNvSpPr>
            <a:spLocks noChangeArrowheads="1"/>
          </p:cNvSpPr>
          <p:nvPr/>
        </p:nvSpPr>
        <p:spPr bwMode="auto">
          <a:xfrm>
            <a:off x="4085166" y="5422900"/>
            <a:ext cx="5145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dirty="0" smtClean="0">
                <a:solidFill>
                  <a:srgbClr val="004A7C"/>
                </a:solidFill>
              </a:rPr>
              <a:t>Грузия</a:t>
            </a:r>
            <a:endParaRPr lang="ru-RU" sz="1300" dirty="0">
              <a:solidFill>
                <a:srgbClr val="004A7C"/>
              </a:solidFill>
            </a:endParaRPr>
          </a:p>
        </p:txBody>
      </p:sp>
      <p:sp>
        <p:nvSpPr>
          <p:cNvPr id="423" name="Rectangle 95"/>
          <p:cNvSpPr>
            <a:spLocks noChangeArrowheads="1"/>
          </p:cNvSpPr>
          <p:nvPr/>
        </p:nvSpPr>
        <p:spPr bwMode="auto">
          <a:xfrm>
            <a:off x="4556125" y="5249863"/>
            <a:ext cx="6353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dirty="0" smtClean="0">
                <a:solidFill>
                  <a:srgbClr val="004A7C"/>
                </a:solidFill>
              </a:rPr>
              <a:t>Украина</a:t>
            </a:r>
            <a:endParaRPr lang="ru-RU" sz="1300" dirty="0">
              <a:solidFill>
                <a:srgbClr val="004A7C"/>
              </a:solidFill>
            </a:endParaRPr>
          </a:p>
        </p:txBody>
      </p:sp>
      <p:sp>
        <p:nvSpPr>
          <p:cNvPr id="424" name="Rectangle 96"/>
          <p:cNvSpPr>
            <a:spLocks noChangeArrowheads="1"/>
          </p:cNvSpPr>
          <p:nvPr/>
        </p:nvSpPr>
        <p:spPr bwMode="auto">
          <a:xfrm>
            <a:off x="5159375" y="5422900"/>
            <a:ext cx="68608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dirty="0" smtClean="0">
                <a:solidFill>
                  <a:srgbClr val="004A7C"/>
                </a:solidFill>
              </a:rPr>
              <a:t>Армения</a:t>
            </a:r>
            <a:endParaRPr lang="ru-RU" sz="1300" dirty="0">
              <a:solidFill>
                <a:srgbClr val="004A7C"/>
              </a:solidFill>
            </a:endParaRPr>
          </a:p>
        </p:txBody>
      </p:sp>
      <p:sp>
        <p:nvSpPr>
          <p:cNvPr id="425" name="Rectangle 97"/>
          <p:cNvSpPr>
            <a:spLocks noChangeArrowheads="1"/>
          </p:cNvSpPr>
          <p:nvPr/>
        </p:nvSpPr>
        <p:spPr bwMode="auto">
          <a:xfrm>
            <a:off x="5637213" y="5249863"/>
            <a:ext cx="72975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dirty="0" smtClean="0">
                <a:solidFill>
                  <a:srgbClr val="004A7C"/>
                </a:solidFill>
              </a:rPr>
              <a:t>Беларусь</a:t>
            </a:r>
            <a:endParaRPr lang="ru-RU" sz="1300" dirty="0">
              <a:solidFill>
                <a:srgbClr val="004A7C"/>
              </a:solidFill>
            </a:endParaRPr>
          </a:p>
        </p:txBody>
      </p:sp>
      <p:sp>
        <p:nvSpPr>
          <p:cNvPr id="426" name="Rectangle 98"/>
          <p:cNvSpPr>
            <a:spLocks noChangeArrowheads="1"/>
          </p:cNvSpPr>
          <p:nvPr/>
        </p:nvSpPr>
        <p:spPr bwMode="auto">
          <a:xfrm>
            <a:off x="6161085" y="5422900"/>
            <a:ext cx="54572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dirty="0" smtClean="0">
                <a:solidFill>
                  <a:srgbClr val="004A7C"/>
                </a:solidFill>
              </a:rPr>
              <a:t>Россия</a:t>
            </a:r>
            <a:endParaRPr lang="ru-RU" sz="1300" dirty="0">
              <a:solidFill>
                <a:srgbClr val="004A7C"/>
              </a:solidFill>
            </a:endParaRPr>
          </a:p>
        </p:txBody>
      </p:sp>
      <p:sp>
        <p:nvSpPr>
          <p:cNvPr id="427" name="Rectangle 99"/>
          <p:cNvSpPr>
            <a:spLocks noChangeArrowheads="1"/>
          </p:cNvSpPr>
          <p:nvPr/>
        </p:nvSpPr>
        <p:spPr bwMode="auto">
          <a:xfrm>
            <a:off x="6716713" y="5249863"/>
            <a:ext cx="10442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dirty="0" smtClean="0">
                <a:solidFill>
                  <a:srgbClr val="004A7C"/>
                </a:solidFill>
              </a:rPr>
              <a:t>Азербайджан</a:t>
            </a:r>
            <a:endParaRPr lang="ru-RU" sz="1300" dirty="0">
              <a:solidFill>
                <a:srgbClr val="004A7C"/>
              </a:solidFill>
            </a:endParaRPr>
          </a:p>
        </p:txBody>
      </p:sp>
      <p:sp>
        <p:nvSpPr>
          <p:cNvPr id="428" name="Rectangle 100"/>
          <p:cNvSpPr>
            <a:spLocks noChangeArrowheads="1"/>
          </p:cNvSpPr>
          <p:nvPr/>
        </p:nvSpPr>
        <p:spPr bwMode="auto">
          <a:xfrm>
            <a:off x="7191375" y="5422900"/>
            <a:ext cx="6778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4A7C"/>
                </a:solidFill>
              </a:rPr>
              <a:t>Среднее</a:t>
            </a:r>
          </a:p>
        </p:txBody>
      </p:sp>
    </p:spTree>
    <p:extLst>
      <p:ext uri="{BB962C8B-B14F-4D97-AF65-F5344CB8AC3E}">
        <p14:creationId xmlns:p14="http://schemas.microsoft.com/office/powerpoint/2010/main" val="196458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для презентаций ЕАБР">
      <a:dk1>
        <a:srgbClr val="004A7C"/>
      </a:dk1>
      <a:lt1>
        <a:srgbClr val="FFFFFF"/>
      </a:lt1>
      <a:dk2>
        <a:srgbClr val="004A7C"/>
      </a:dk2>
      <a:lt2>
        <a:srgbClr val="FFFFFF"/>
      </a:lt2>
      <a:accent1>
        <a:srgbClr val="004A84"/>
      </a:accent1>
      <a:accent2>
        <a:srgbClr val="F8C01B"/>
      </a:accent2>
      <a:accent3>
        <a:srgbClr val="FFF10B"/>
      </a:accent3>
      <a:accent4>
        <a:srgbClr val="0092D2"/>
      </a:accent4>
      <a:accent5>
        <a:srgbClr val="004A7C"/>
      </a:accent5>
      <a:accent6>
        <a:srgbClr val="F8C01B"/>
      </a:accent6>
      <a:hlink>
        <a:srgbClr val="004A7C"/>
      </a:hlink>
      <a:folHlink>
        <a:srgbClr val="0092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</TotalTime>
  <Words>5166</Words>
  <Application>Microsoft Office PowerPoint</Application>
  <PresentationFormat>Экран (4:3)</PresentationFormat>
  <Paragraphs>1162</Paragraphs>
  <Slides>39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Интеграционный барометр ЕАБР 1 ВОЛНА. 2012  интеграция vs автономизация  в общественном мнении  стран постсоветского пространства  НЕКОТОРЫЕ результатЫ исследования</vt:lpstr>
      <vt:lpstr>Техническое описание проекта</vt:lpstr>
      <vt:lpstr>Состав понятия «Интеграционные предпочтения» </vt:lpstr>
      <vt:lpstr>Варианты ответов респондента при выборе стран</vt:lpstr>
      <vt:lpstr>НЕКОТОРЫЕ ПОКАЗАТЕЛИ ИНТЕГРАЦИОННЫХ ОРИЕНТАЦИЙ</vt:lpstr>
      <vt:lpstr>Политика. Друзья. Три вектора </vt:lpstr>
      <vt:lpstr>Политика. Друзья. Постсоветское пространство </vt:lpstr>
      <vt:lpstr>Политика. Недруги. Три вектора </vt:lpstr>
      <vt:lpstr>Экономика. Товарообмен. Три вектора </vt:lpstr>
      <vt:lpstr>Экономика. Импорт капитала. Три вектора </vt:lpstr>
      <vt:lpstr>Экономика. Научный обмен. Три вектора </vt:lpstr>
      <vt:lpstr>Экономика. Отношение к Таможенному союзу </vt:lpstr>
      <vt:lpstr>Притяжение к кластерам. Экономика и политика </vt:lpstr>
      <vt:lpstr>Культура. Коммуникации. ПСП </vt:lpstr>
      <vt:lpstr>Культура. Где учиться? Три вектора </vt:lpstr>
      <vt:lpstr>Культура. Импорт искусства. Три вектора </vt:lpstr>
      <vt:lpstr>Культура. Где чаще бываете? Три вектора </vt:lpstr>
      <vt:lpstr>Культура. «Импорт» туристов. ПСП </vt:lpstr>
      <vt:lpstr>Культура. Показатели автономности </vt:lpstr>
      <vt:lpstr>Сводные данные об интеграционных предпочтениях</vt:lpstr>
      <vt:lpstr>Сумма притяжения</vt:lpstr>
      <vt:lpstr>Презентация PowerPoint</vt:lpstr>
      <vt:lpstr>Политика. Перспективы сближения </vt:lpstr>
      <vt:lpstr>СОЦИАЛЬНО-ДЕМОГРАФИЧЕСКИЕ ФАКТОРЫ ИНТЕГРАЦИОННЫХ ОРИЕНТАЦИЙ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СКЛОННОСТЬ К АВТОНОМИЗАЦИИ КАК СЛЕДСТВИЕ САМОДОСТАТОЧНОСТИ </vt:lpstr>
      <vt:lpstr>На основе ответов на 9 общих вопросов все респонденты каждой страны были поделены на группы в зависимости от основного вектора интеграционных ориентаций («Запад», «Восток», Постсоветское пространство, Автономное развитие, «нет приоритетов»).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Евразийский монитор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Интеграционный барометр ЕАБР 1 ВОЛНА. 2012  интеграция vs автономизация  в общественном мнении  стран постсоветского пространства  НЕКОТОРЫЕ результатЫ исследования</dc:title>
  <dc:creator>И.Задорин, В.Мойсов</dc:creator>
  <cp:lastModifiedBy>IVZ</cp:lastModifiedBy>
  <cp:revision>163</cp:revision>
  <dcterms:created xsi:type="dcterms:W3CDTF">2012-02-29T04:50:58Z</dcterms:created>
  <dcterms:modified xsi:type="dcterms:W3CDTF">2012-12-19T12:13:05Z</dcterms:modified>
</cp:coreProperties>
</file>