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7" r:id="rId2"/>
    <p:sldId id="387" r:id="rId3"/>
    <p:sldId id="330" r:id="rId4"/>
    <p:sldId id="334" r:id="rId5"/>
    <p:sldId id="357" r:id="rId6"/>
    <p:sldId id="358" r:id="rId7"/>
    <p:sldId id="371" r:id="rId8"/>
    <p:sldId id="359" r:id="rId9"/>
    <p:sldId id="386" r:id="rId10"/>
    <p:sldId id="360" r:id="rId11"/>
    <p:sldId id="361" r:id="rId12"/>
    <p:sldId id="362" r:id="rId13"/>
    <p:sldId id="375" r:id="rId14"/>
    <p:sldId id="376" r:id="rId15"/>
    <p:sldId id="363" r:id="rId16"/>
    <p:sldId id="364" r:id="rId17"/>
    <p:sldId id="377" r:id="rId18"/>
    <p:sldId id="378" r:id="rId19"/>
    <p:sldId id="379" r:id="rId20"/>
    <p:sldId id="380" r:id="rId21"/>
    <p:sldId id="389" r:id="rId22"/>
    <p:sldId id="382" r:id="rId23"/>
    <p:sldId id="385" r:id="rId24"/>
    <p:sldId id="384" r:id="rId25"/>
    <p:sldId id="383" r:id="rId26"/>
    <p:sldId id="374" r:id="rId27"/>
    <p:sldId id="390" r:id="rId28"/>
    <p:sldId id="388" r:id="rId29"/>
    <p:sldId id="373" r:id="rId30"/>
    <p:sldId id="324" r:id="rId31"/>
    <p:sldId id="391" r:id="rId32"/>
    <p:sldId id="392" r:id="rId33"/>
    <p:sldId id="393" r:id="rId34"/>
    <p:sldId id="394" r:id="rId35"/>
    <p:sldId id="395" r:id="rId36"/>
    <p:sldId id="397" r:id="rId37"/>
    <p:sldId id="398" r:id="rId38"/>
    <p:sldId id="396" r:id="rId3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92D050"/>
    <a:srgbClr val="C3D69B"/>
    <a:srgbClr val="558ED5"/>
    <a:srgbClr val="8FB4E3"/>
    <a:srgbClr val="C6D9F1"/>
    <a:srgbClr val="C0B2D1"/>
    <a:srgbClr val="FF5050"/>
    <a:srgbClr val="FF6600"/>
    <a:srgbClr val="F8C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53" autoAdjust="0"/>
  </p:normalViewPr>
  <p:slideViewPr>
    <p:cSldViewPr>
      <p:cViewPr>
        <p:scale>
          <a:sx n="100" d="100"/>
          <a:sy n="100" d="100"/>
        </p:scale>
        <p:origin x="-1860" y="-72"/>
      </p:cViewPr>
      <p:guideLst>
        <p:guide orient="horz" pos="1842"/>
        <p:guide orient="horz" pos="845"/>
        <p:guide orient="horz" pos="3793"/>
        <p:guide orient="horz" pos="3929"/>
        <p:guide pos="1338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80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abr.loc\spb\Doc\&#1062;&#1048;&#1048;\&#1055;&#1056;&#1054;&#1045;&#1050;&#1058;&#1067;\2015%20&#1048;&#1085;&#1090;&#1077;&#1075;&#1088;&#1072;&#1094;&#1080;&#1086;&#1085;&#1085;&#1099;&#1081;%20&#1073;&#1072;&#1088;&#1086;&#1084;&#1077;&#1090;&#1088;%20&#1045;&#1040;&#1041;&#1056;\&#1048;&#1041;%202015\&#1044;&#1086;&#1082;&#1083;&#1072;&#1076;\&#1056;&#1080;&#1089;&#1091;&#1085;&#1082;&#1080;\&#1048;&#1041;%20EA&#1041;&#1056;%20(2015)_&#1056;&#1080;&#1089;&#1091;&#1085;&#1082;&#1080;%20&#1082;%20&#1088;&#1072;&#1079;&#1076;&#1077;&#1083;&#1072;&#1084;%201-3%20(&#1058;&#1086;&#1087;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abr.loc\spb\Doc\&#1062;&#1048;&#1048;\&#1055;&#1056;&#1054;&#1045;&#1050;&#1058;&#1067;\2015%20&#1048;&#1085;&#1090;&#1077;&#1075;&#1088;&#1072;&#1094;&#1080;&#1086;&#1085;&#1085;&#1099;&#1081;%20&#1073;&#1072;&#1088;&#1086;&#1084;&#1077;&#1090;&#1088;%20&#1045;&#1040;&#1041;&#1056;\&#1048;&#1041;%202015\&#1044;&#1086;&#1082;&#1083;&#1072;&#1076;\&#1056;&#1080;&#1089;&#1091;&#1085;&#1082;&#1080;\&#1048;&#1041;%20EA&#1041;&#1056;%20(2015)_&#1056;&#1080;&#1089;&#1091;&#1085;&#1082;&#1080;%20&#1082;%20&#1088;&#1072;&#1079;&#1076;&#1077;&#1083;&#1072;&#1084;%201-3%20(&#1058;&#1086;&#1087;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abr.loc\spb\Doc\&#1062;&#1048;&#1048;\&#1055;&#1056;&#1054;&#1045;&#1050;&#1058;&#1067;\2015%20&#1048;&#1085;&#1090;&#1077;&#1075;&#1088;&#1072;&#1094;&#1080;&#1086;&#1085;&#1085;&#1099;&#1081;%20&#1073;&#1072;&#1088;&#1086;&#1084;&#1077;&#1090;&#1088;%20&#1045;&#1040;&#1041;&#1056;\&#1048;&#1041;%202015\&#1044;&#1086;&#1082;&#1083;&#1072;&#1076;\&#1056;&#1080;&#1089;&#1091;&#1085;&#1082;&#1080;\&#1048;&#1041;%20EA&#1041;&#1056;%20(2015)_&#1056;&#1080;&#1089;&#1091;&#1085;&#1082;&#1080;%20&#1082;%20&#1088;&#1072;&#1079;&#1076;&#1077;&#1083;&#1072;&#1084;%201-3%20(&#1058;&#1086;&#1087;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abr.loc\spb\Doc\&#1062;&#1048;&#1048;\&#1055;&#1056;&#1054;&#1045;&#1050;&#1058;&#1067;\2015%20&#1048;&#1085;&#1090;&#1077;&#1075;&#1088;&#1072;&#1094;&#1080;&#1086;&#1085;&#1085;&#1099;&#1081;%20&#1073;&#1072;&#1088;&#1086;&#1084;&#1077;&#1090;&#1088;%20&#1045;&#1040;&#1041;&#1056;\&#1048;&#1041;%202015\&#1044;&#1086;&#1082;&#1083;&#1072;&#1076;\&#1056;&#1080;&#1089;&#1091;&#1085;&#1082;&#1080;\&#1048;&#1041;%20EA&#1041;&#1056;%20(2015)_&#1056;&#1080;&#1089;&#1091;&#1085;&#1082;&#1080;%20&#1082;%20&#1088;&#1072;&#1079;&#1076;&#1077;&#1083;&#1072;&#1084;%201-3%20(&#1058;&#1086;&#1087;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abr.loc\spb\Doc\&#1062;&#1048;&#1048;\&#1055;&#1056;&#1054;&#1045;&#1050;&#1058;&#1067;\2015%20&#1048;&#1085;&#1090;&#1077;&#1075;&#1088;&#1072;&#1094;&#1080;&#1086;&#1085;&#1085;&#1099;&#1081;%20&#1073;&#1072;&#1088;&#1086;&#1084;&#1077;&#1090;&#1088;%20&#1045;&#1040;&#1041;&#1056;\&#1048;&#1041;%202015\&#1044;&#1086;&#1082;&#1083;&#1072;&#1076;\&#1056;&#1080;&#1089;&#1091;&#1085;&#1082;&#1080;\&#1048;&#1041;%20EA&#1041;&#1056;%20(2015)_&#1056;&#1080;&#1089;&#1091;&#1085;&#1082;&#1080;%20&#1082;%20&#1088;&#1072;&#1079;&#1076;&#1077;&#1083;&#1072;&#1084;%201-3%20(&#1058;&#1086;&#1087;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abr.loc\spb\Doc\&#1062;&#1048;&#1048;\&#1055;&#1056;&#1054;&#1045;&#1050;&#1058;&#1067;\2015%20&#1048;&#1085;&#1090;&#1077;&#1075;&#1088;&#1072;&#1094;&#1080;&#1086;&#1085;&#1085;&#1099;&#1081;%20&#1073;&#1072;&#1088;&#1086;&#1084;&#1077;&#1090;&#1088;%20&#1045;&#1040;&#1041;&#1056;\&#1048;&#1041;%202015\&#1044;&#1086;&#1082;&#1083;&#1072;&#1076;\&#1056;&#1080;&#1089;&#1091;&#1085;&#1082;&#1080;\&#1048;&#1041;%20EA&#1041;&#1056;%20(2015)_&#1056;&#1080;&#1089;&#1091;&#1085;&#1082;&#1080;%20&#1082;%20&#1088;&#1072;&#1079;&#1076;&#1077;&#1083;&#1072;&#1084;%201-3%20(&#1058;&#1086;&#1087;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43401601302253E-2"/>
          <c:y val="5.1400554097404488E-2"/>
          <c:w val="0.916432324174542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'T1'!$AO$7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'T1'!$AN$8:$AN$10</c:f>
              <c:strCache>
                <c:ptCount val="3"/>
                <c:pt idx="0">
                  <c:v>Беларусь</c:v>
                </c:pt>
                <c:pt idx="1">
                  <c:v>Казахстан</c:v>
                </c:pt>
                <c:pt idx="2">
                  <c:v>Китай</c:v>
                </c:pt>
              </c:strCache>
            </c:strRef>
          </c:cat>
          <c:val>
            <c:numRef>
              <c:f>'T1'!$AO$8:$AO$10</c:f>
              <c:numCache>
                <c:formatCode>0</c:formatCode>
                <c:ptCount val="3"/>
                <c:pt idx="0">
                  <c:v>46.940659795647832</c:v>
                </c:pt>
                <c:pt idx="1">
                  <c:v>32.356502525764988</c:v>
                </c:pt>
                <c:pt idx="2">
                  <c:v>13.493446276654513</c:v>
                </c:pt>
              </c:numCache>
            </c:numRef>
          </c:val>
        </c:ser>
        <c:ser>
          <c:idx val="1"/>
          <c:order val="1"/>
          <c:tx>
            <c:strRef>
              <c:f>'T1'!$AP$7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'T1'!$AN$8:$AN$10</c:f>
              <c:strCache>
                <c:ptCount val="3"/>
                <c:pt idx="0">
                  <c:v>Беларусь</c:v>
                </c:pt>
                <c:pt idx="1">
                  <c:v>Казахстан</c:v>
                </c:pt>
                <c:pt idx="2">
                  <c:v>Китай</c:v>
                </c:pt>
              </c:strCache>
            </c:strRef>
          </c:cat>
          <c:val>
            <c:numRef>
              <c:f>'T1'!$AP$8:$AP$10</c:f>
              <c:numCache>
                <c:formatCode>0</c:formatCode>
                <c:ptCount val="3"/>
                <c:pt idx="0">
                  <c:v>49.587454526399135</c:v>
                </c:pt>
                <c:pt idx="1">
                  <c:v>33.472649212197844</c:v>
                </c:pt>
                <c:pt idx="2">
                  <c:v>16.752305452498121</c:v>
                </c:pt>
              </c:numCache>
            </c:numRef>
          </c:val>
        </c:ser>
        <c:ser>
          <c:idx val="2"/>
          <c:order val="2"/>
          <c:tx>
            <c:strRef>
              <c:f>'T1'!$AQ$7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'T1'!$AN$8:$AN$10</c:f>
              <c:strCache>
                <c:ptCount val="3"/>
                <c:pt idx="0">
                  <c:v>Беларусь</c:v>
                </c:pt>
                <c:pt idx="1">
                  <c:v>Казахстан</c:v>
                </c:pt>
                <c:pt idx="2">
                  <c:v>Китай</c:v>
                </c:pt>
              </c:strCache>
            </c:strRef>
          </c:cat>
          <c:val>
            <c:numRef>
              <c:f>'T1'!$AQ$8:$AQ$10</c:f>
              <c:numCache>
                <c:formatCode>0</c:formatCode>
                <c:ptCount val="3"/>
                <c:pt idx="0">
                  <c:v>65</c:v>
                </c:pt>
                <c:pt idx="1">
                  <c:v>42</c:v>
                </c:pt>
                <c:pt idx="2">
                  <c:v>32</c:v>
                </c:pt>
              </c:numCache>
            </c:numRef>
          </c:val>
        </c:ser>
        <c:ser>
          <c:idx val="3"/>
          <c:order val="3"/>
          <c:tx>
            <c:strRef>
              <c:f>'T1'!$AR$7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'T1'!$AN$8:$AN$10</c:f>
              <c:strCache>
                <c:ptCount val="3"/>
                <c:pt idx="0">
                  <c:v>Беларусь</c:v>
                </c:pt>
                <c:pt idx="1">
                  <c:v>Казахстан</c:v>
                </c:pt>
                <c:pt idx="2">
                  <c:v>Китай</c:v>
                </c:pt>
              </c:strCache>
            </c:strRef>
          </c:cat>
          <c:val>
            <c:numRef>
              <c:f>'T1'!$AR$8:$AR$10</c:f>
              <c:numCache>
                <c:formatCode>0</c:formatCode>
                <c:ptCount val="3"/>
                <c:pt idx="0">
                  <c:v>65.771392879450346</c:v>
                </c:pt>
                <c:pt idx="1">
                  <c:v>53.778888194878206</c:v>
                </c:pt>
                <c:pt idx="2">
                  <c:v>45.47158026233604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76512"/>
        <c:axId val="47778048"/>
      </c:barChart>
      <c:catAx>
        <c:axId val="4777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7778048"/>
        <c:crosses val="autoZero"/>
        <c:auto val="1"/>
        <c:lblAlgn val="ctr"/>
        <c:lblOffset val="100"/>
        <c:noMultiLvlLbl val="0"/>
      </c:catAx>
      <c:valAx>
        <c:axId val="477780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777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083493862023061"/>
          <c:y val="5.4655418072740908E-2"/>
          <c:w val="0.59296979055823484"/>
          <c:h val="0.1126465441819772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43401601302253E-2"/>
          <c:y val="5.1400554097404488E-2"/>
          <c:w val="0.9128588869531818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'T1'!$U$7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'T1'!$T$8:$T$10</c:f>
              <c:strCache>
                <c:ptCount val="3"/>
                <c:pt idx="0">
                  <c:v>Украина</c:v>
                </c:pt>
                <c:pt idx="1">
                  <c:v>США</c:v>
                </c:pt>
                <c:pt idx="2">
                  <c:v>Азербайджан</c:v>
                </c:pt>
              </c:strCache>
            </c:strRef>
          </c:cat>
          <c:val>
            <c:numRef>
              <c:f>'T1'!$U$8:$U$10</c:f>
              <c:numCache>
                <c:formatCode>0</c:formatCode>
                <c:ptCount val="3"/>
                <c:pt idx="0">
                  <c:v>52.038040792893661</c:v>
                </c:pt>
                <c:pt idx="1">
                  <c:v>58.122516788899624</c:v>
                </c:pt>
                <c:pt idx="2">
                  <c:v>41.441691257946616</c:v>
                </c:pt>
              </c:numCache>
            </c:numRef>
          </c:val>
        </c:ser>
        <c:ser>
          <c:idx val="1"/>
          <c:order val="1"/>
          <c:tx>
            <c:strRef>
              <c:f>'T1'!$V$7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'T1'!$T$8:$T$10</c:f>
              <c:strCache>
                <c:ptCount val="3"/>
                <c:pt idx="0">
                  <c:v>Украина</c:v>
                </c:pt>
                <c:pt idx="1">
                  <c:v>США</c:v>
                </c:pt>
                <c:pt idx="2">
                  <c:v>Азербайджан</c:v>
                </c:pt>
              </c:strCache>
            </c:strRef>
          </c:cat>
          <c:val>
            <c:numRef>
              <c:f>'T1'!$V$8:$V$10</c:f>
              <c:numCache>
                <c:formatCode>0</c:formatCode>
                <c:ptCount val="3"/>
                <c:pt idx="0">
                  <c:v>53.523809523809533</c:v>
                </c:pt>
                <c:pt idx="1">
                  <c:v>55.714285714285715</c:v>
                </c:pt>
                <c:pt idx="2">
                  <c:v>46.476190476190474</c:v>
                </c:pt>
              </c:numCache>
            </c:numRef>
          </c:val>
        </c:ser>
        <c:ser>
          <c:idx val="2"/>
          <c:order val="2"/>
          <c:tx>
            <c:strRef>
              <c:f>'T1'!$W$7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'T1'!$T$8:$T$10</c:f>
              <c:strCache>
                <c:ptCount val="3"/>
                <c:pt idx="0">
                  <c:v>Украина</c:v>
                </c:pt>
                <c:pt idx="1">
                  <c:v>США</c:v>
                </c:pt>
                <c:pt idx="2">
                  <c:v>Азербайджан</c:v>
                </c:pt>
              </c:strCache>
            </c:strRef>
          </c:cat>
          <c:val>
            <c:numRef>
              <c:f>'T1'!$W$8:$W$10</c:f>
              <c:numCache>
                <c:formatCode>0</c:formatCode>
                <c:ptCount val="3"/>
                <c:pt idx="0">
                  <c:v>58.699999999999996</c:v>
                </c:pt>
                <c:pt idx="1">
                  <c:v>51.7</c:v>
                </c:pt>
                <c:pt idx="2">
                  <c:v>42.1</c:v>
                </c:pt>
              </c:numCache>
            </c:numRef>
          </c:val>
        </c:ser>
        <c:ser>
          <c:idx val="3"/>
          <c:order val="3"/>
          <c:tx>
            <c:strRef>
              <c:f>'T1'!$X$7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'T1'!$T$8:$T$10</c:f>
              <c:strCache>
                <c:ptCount val="3"/>
                <c:pt idx="0">
                  <c:v>Украина</c:v>
                </c:pt>
                <c:pt idx="1">
                  <c:v>США</c:v>
                </c:pt>
                <c:pt idx="2">
                  <c:v>Азербайджан</c:v>
                </c:pt>
              </c:strCache>
            </c:strRef>
          </c:cat>
          <c:val>
            <c:numRef>
              <c:f>'T1'!$X$8:$X$10</c:f>
              <c:numCache>
                <c:formatCode>0</c:formatCode>
                <c:ptCount val="3"/>
                <c:pt idx="0">
                  <c:v>52.817574021012412</c:v>
                </c:pt>
                <c:pt idx="1">
                  <c:v>33.42884431709647</c:v>
                </c:pt>
                <c:pt idx="2">
                  <c:v>38.01337153772684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22336"/>
        <c:axId val="47823872"/>
      </c:barChart>
      <c:catAx>
        <c:axId val="4782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7823872"/>
        <c:crosses val="autoZero"/>
        <c:auto val="1"/>
        <c:lblAlgn val="ctr"/>
        <c:lblOffset val="100"/>
        <c:noMultiLvlLbl val="0"/>
      </c:catAx>
      <c:valAx>
        <c:axId val="4782387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782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083493862023061"/>
          <c:y val="5.9417322834645667E-2"/>
          <c:w val="0.59296979055823484"/>
          <c:h val="0.1126465441819772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57744080361677E-2"/>
          <c:y val="6.3212465593082481E-2"/>
          <c:w val="0.90456299942712648"/>
          <c:h val="0.75288915799024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'T1'!$BI$7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'T1'!$BH$8:$BH$10</c:f>
              <c:strCache>
                <c:ptCount val="3"/>
                <c:pt idx="0">
                  <c:v>Беларусь</c:v>
                </c:pt>
                <c:pt idx="1">
                  <c:v>Др. страны ЕС</c:v>
                </c:pt>
                <c:pt idx="2">
                  <c:v>Россия</c:v>
                </c:pt>
              </c:strCache>
            </c:strRef>
          </c:cat>
          <c:val>
            <c:numRef>
              <c:f>'T1'!$BI$8:$BI$10</c:f>
              <c:numCache>
                <c:formatCode>0</c:formatCode>
                <c:ptCount val="3"/>
                <c:pt idx="0">
                  <c:v>42.145028932465081</c:v>
                </c:pt>
                <c:pt idx="1">
                  <c:v>19.236575207838474</c:v>
                </c:pt>
                <c:pt idx="2">
                  <c:v>54.577941473627725</c:v>
                </c:pt>
              </c:numCache>
            </c:numRef>
          </c:val>
        </c:ser>
        <c:ser>
          <c:idx val="1"/>
          <c:order val="1"/>
          <c:tx>
            <c:strRef>
              <c:f>'T1'!$BJ$7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'T1'!$BH$8:$BH$10</c:f>
              <c:strCache>
                <c:ptCount val="3"/>
                <c:pt idx="0">
                  <c:v>Беларусь</c:v>
                </c:pt>
                <c:pt idx="1">
                  <c:v>Др. страны ЕС</c:v>
                </c:pt>
                <c:pt idx="2">
                  <c:v>Россия</c:v>
                </c:pt>
              </c:strCache>
            </c:strRef>
          </c:cat>
          <c:val>
            <c:numRef>
              <c:f>'T1'!$BJ$8:$BJ$10</c:f>
              <c:numCache>
                <c:formatCode>0</c:formatCode>
                <c:ptCount val="3"/>
                <c:pt idx="0">
                  <c:v>45.612343297974931</c:v>
                </c:pt>
                <c:pt idx="1">
                  <c:v>27.820636451301834</c:v>
                </c:pt>
                <c:pt idx="2">
                  <c:v>54.435872709739627</c:v>
                </c:pt>
              </c:numCache>
            </c:numRef>
          </c:val>
        </c:ser>
        <c:ser>
          <c:idx val="2"/>
          <c:order val="2"/>
          <c:tx>
            <c:strRef>
              <c:f>'T1'!$BK$7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'T1'!$BH$8:$BH$10</c:f>
              <c:strCache>
                <c:ptCount val="3"/>
                <c:pt idx="0">
                  <c:v>Беларусь</c:v>
                </c:pt>
                <c:pt idx="1">
                  <c:v>Др. страны ЕС</c:v>
                </c:pt>
                <c:pt idx="2">
                  <c:v>Россия</c:v>
                </c:pt>
              </c:strCache>
            </c:strRef>
          </c:cat>
          <c:val>
            <c:numRef>
              <c:f>'T1'!$BK$8:$BK$10</c:f>
              <c:numCache>
                <c:formatCode>0</c:formatCode>
                <c:ptCount val="3"/>
                <c:pt idx="0">
                  <c:v>28.599999999999998</c:v>
                </c:pt>
                <c:pt idx="1">
                  <c:v>40</c:v>
                </c:pt>
                <c:pt idx="2">
                  <c:v>24.099999999999998</c:v>
                </c:pt>
              </c:numCache>
            </c:numRef>
          </c:val>
        </c:ser>
        <c:ser>
          <c:idx val="3"/>
          <c:order val="3"/>
          <c:tx>
            <c:strRef>
              <c:f>'T1'!$BL$7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'T1'!$BH$8:$BH$10</c:f>
              <c:strCache>
                <c:ptCount val="3"/>
                <c:pt idx="0">
                  <c:v>Беларусь</c:v>
                </c:pt>
                <c:pt idx="1">
                  <c:v>Др. страны ЕС</c:v>
                </c:pt>
                <c:pt idx="2">
                  <c:v>Россия</c:v>
                </c:pt>
              </c:strCache>
            </c:strRef>
          </c:cat>
          <c:val>
            <c:numRef>
              <c:f>'T1'!$BL$8:$BL$10</c:f>
              <c:numCache>
                <c:formatCode>0</c:formatCode>
                <c:ptCount val="3"/>
                <c:pt idx="0">
                  <c:v>37.391700866393066</c:v>
                </c:pt>
                <c:pt idx="1">
                  <c:v>25.672594619243043</c:v>
                </c:pt>
                <c:pt idx="2">
                  <c:v>8.7095303237574093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59968"/>
        <c:axId val="47874048"/>
      </c:barChart>
      <c:catAx>
        <c:axId val="4785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7874048"/>
        <c:crosses val="autoZero"/>
        <c:auto val="1"/>
        <c:lblAlgn val="ctr"/>
        <c:lblOffset val="100"/>
        <c:noMultiLvlLbl val="0"/>
      </c:catAx>
      <c:valAx>
        <c:axId val="478740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785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061026377656237"/>
          <c:y val="5.9417322834645667E-2"/>
          <c:w val="0.55563829669098608"/>
          <c:h val="0.1126465441819772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09800317334035E-2"/>
          <c:y val="5.1400554097404488E-2"/>
          <c:w val="0.9087109431901541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'T1'!$AJ$7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'T1'!$AI$8:$AI$10</c:f>
              <c:strCache>
                <c:ptCount val="3"/>
                <c:pt idx="0">
                  <c:v>Россия</c:v>
                </c:pt>
                <c:pt idx="1">
                  <c:v>Др. страны ЕС</c:v>
                </c:pt>
                <c:pt idx="2">
                  <c:v>Украина</c:v>
                </c:pt>
              </c:strCache>
            </c:strRef>
          </c:cat>
          <c:val>
            <c:numRef>
              <c:f>'T1'!$AJ$8:$AJ$10</c:f>
              <c:numCache>
                <c:formatCode>0</c:formatCode>
                <c:ptCount val="3"/>
                <c:pt idx="0">
                  <c:v>67.621004044035388</c:v>
                </c:pt>
                <c:pt idx="1">
                  <c:v>37.21568244282836</c:v>
                </c:pt>
                <c:pt idx="2">
                  <c:v>31.959320793182915</c:v>
                </c:pt>
              </c:numCache>
            </c:numRef>
          </c:val>
        </c:ser>
        <c:ser>
          <c:idx val="1"/>
          <c:order val="1"/>
          <c:tx>
            <c:strRef>
              <c:f>'T1'!$AK$7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'T1'!$AI$8:$AI$10</c:f>
              <c:strCache>
                <c:ptCount val="3"/>
                <c:pt idx="0">
                  <c:v>Россия</c:v>
                </c:pt>
                <c:pt idx="1">
                  <c:v>Др. страны ЕС</c:v>
                </c:pt>
                <c:pt idx="2">
                  <c:v>Украина</c:v>
                </c:pt>
              </c:strCache>
            </c:strRef>
          </c:cat>
          <c:val>
            <c:numRef>
              <c:f>'T1'!$AK$8:$AK$10</c:f>
              <c:numCache>
                <c:formatCode>0</c:formatCode>
                <c:ptCount val="3"/>
                <c:pt idx="0">
                  <c:v>71.850919017682543</c:v>
                </c:pt>
                <c:pt idx="1">
                  <c:v>46.90023833397786</c:v>
                </c:pt>
                <c:pt idx="2">
                  <c:v>38.501619255248578</c:v>
                </c:pt>
              </c:numCache>
            </c:numRef>
          </c:val>
        </c:ser>
        <c:ser>
          <c:idx val="2"/>
          <c:order val="2"/>
          <c:tx>
            <c:strRef>
              <c:f>'T1'!$AL$7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'T1'!$AI$8:$AI$10</c:f>
              <c:strCache>
                <c:ptCount val="3"/>
                <c:pt idx="0">
                  <c:v>Россия</c:v>
                </c:pt>
                <c:pt idx="1">
                  <c:v>Др. страны ЕС</c:v>
                </c:pt>
                <c:pt idx="2">
                  <c:v>Украина</c:v>
                </c:pt>
              </c:strCache>
            </c:strRef>
          </c:cat>
          <c:val>
            <c:numRef>
              <c:f>'T1'!$AL$8:$AL$10</c:f>
              <c:numCache>
                <c:formatCode>0</c:formatCode>
                <c:ptCount val="3"/>
                <c:pt idx="0">
                  <c:v>56.399999999999991</c:v>
                </c:pt>
                <c:pt idx="1">
                  <c:v>37.5</c:v>
                </c:pt>
                <c:pt idx="2">
                  <c:v>24.3</c:v>
                </c:pt>
              </c:numCache>
            </c:numRef>
          </c:val>
        </c:ser>
        <c:ser>
          <c:idx val="3"/>
          <c:order val="3"/>
          <c:tx>
            <c:strRef>
              <c:f>'T1'!$AM$7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'T1'!$AI$8:$AI$10</c:f>
              <c:strCache>
                <c:ptCount val="3"/>
                <c:pt idx="0">
                  <c:v>Россия</c:v>
                </c:pt>
                <c:pt idx="1">
                  <c:v>Др. страны ЕС</c:v>
                </c:pt>
                <c:pt idx="2">
                  <c:v>Украина</c:v>
                </c:pt>
              </c:strCache>
            </c:strRef>
          </c:cat>
          <c:val>
            <c:numRef>
              <c:f>'T1'!$AM$8:$AM$10</c:f>
              <c:numCache>
                <c:formatCode>0</c:formatCode>
                <c:ptCount val="3"/>
                <c:pt idx="0">
                  <c:v>46.107634094291889</c:v>
                </c:pt>
                <c:pt idx="1">
                  <c:v>43.496583756254083</c:v>
                </c:pt>
                <c:pt idx="2">
                  <c:v>18.179617308968339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01696"/>
        <c:axId val="50209536"/>
      </c:barChart>
      <c:catAx>
        <c:axId val="4790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209536"/>
        <c:crosses val="autoZero"/>
        <c:auto val="1"/>
        <c:lblAlgn val="ctr"/>
        <c:lblOffset val="100"/>
        <c:noMultiLvlLbl val="0"/>
      </c:catAx>
      <c:valAx>
        <c:axId val="5020953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790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327876990931355"/>
          <c:y val="4.9893513310836149E-2"/>
          <c:w val="0.58052595926915196"/>
          <c:h val="0.1126465441819772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05687843389319E-2"/>
          <c:y val="7.682268143491483E-2"/>
          <c:w val="0.90041505566409885"/>
          <c:h val="0.8021885138553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'T1'!$AE$7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'T1'!$AD$8:$AD$10</c:f>
              <c:strCache>
                <c:ptCount val="3"/>
                <c:pt idx="0">
                  <c:v>Россия</c:v>
                </c:pt>
                <c:pt idx="1">
                  <c:v>Казахстан</c:v>
                </c:pt>
                <c:pt idx="2">
                  <c:v>Турция</c:v>
                </c:pt>
              </c:strCache>
            </c:strRef>
          </c:cat>
          <c:val>
            <c:numRef>
              <c:f>'T1'!$AE$8:$AE$10</c:f>
              <c:numCache>
                <c:formatCode>0</c:formatCode>
                <c:ptCount val="3"/>
                <c:pt idx="0">
                  <c:v>82.290221140330402</c:v>
                </c:pt>
                <c:pt idx="1">
                  <c:v>25.253639194812717</c:v>
                </c:pt>
                <c:pt idx="2">
                  <c:v>14.587892982621147</c:v>
                </c:pt>
              </c:numCache>
            </c:numRef>
          </c:val>
        </c:ser>
        <c:ser>
          <c:idx val="1"/>
          <c:order val="1"/>
          <c:tx>
            <c:strRef>
              <c:f>'T1'!$AF$7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'T1'!$AD$8:$AD$10</c:f>
              <c:strCache>
                <c:ptCount val="3"/>
                <c:pt idx="0">
                  <c:v>Россия</c:v>
                </c:pt>
                <c:pt idx="1">
                  <c:v>Казахстан</c:v>
                </c:pt>
                <c:pt idx="2">
                  <c:v>Турция</c:v>
                </c:pt>
              </c:strCache>
            </c:strRef>
          </c:cat>
          <c:val>
            <c:numRef>
              <c:f>'T1'!$AF$8:$AF$10</c:f>
              <c:numCache>
                <c:formatCode>0</c:formatCode>
                <c:ptCount val="3"/>
                <c:pt idx="0">
                  <c:v>92.800000000000011</c:v>
                </c:pt>
                <c:pt idx="1">
                  <c:v>54.400000000000006</c:v>
                </c:pt>
                <c:pt idx="2">
                  <c:v>18.399999999999999</c:v>
                </c:pt>
              </c:numCache>
            </c:numRef>
          </c:val>
        </c:ser>
        <c:ser>
          <c:idx val="2"/>
          <c:order val="2"/>
          <c:tx>
            <c:strRef>
              <c:f>'T1'!$AG$7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'T1'!$AD$8:$AD$10</c:f>
              <c:strCache>
                <c:ptCount val="3"/>
                <c:pt idx="0">
                  <c:v>Россия</c:v>
                </c:pt>
                <c:pt idx="1">
                  <c:v>Казахстан</c:v>
                </c:pt>
                <c:pt idx="2">
                  <c:v>Турция</c:v>
                </c:pt>
              </c:strCache>
            </c:strRef>
          </c:cat>
          <c:val>
            <c:numRef>
              <c:f>'T1'!$AG$8:$AG$10</c:f>
              <c:numCache>
                <c:formatCode>0</c:formatCode>
                <c:ptCount val="3"/>
                <c:pt idx="0">
                  <c:v>81.2</c:v>
                </c:pt>
                <c:pt idx="1">
                  <c:v>24.5</c:v>
                </c:pt>
                <c:pt idx="2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'T1'!$AH$7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'T1'!$AD$8:$AD$10</c:f>
              <c:strCache>
                <c:ptCount val="3"/>
                <c:pt idx="0">
                  <c:v>Россия</c:v>
                </c:pt>
                <c:pt idx="1">
                  <c:v>Казахстан</c:v>
                </c:pt>
                <c:pt idx="2">
                  <c:v>Турция</c:v>
                </c:pt>
              </c:strCache>
            </c:strRef>
          </c:cat>
          <c:val>
            <c:numRef>
              <c:f>'T1'!$AH$8:$AH$10</c:f>
              <c:numCache>
                <c:formatCode>0</c:formatCode>
                <c:ptCount val="3"/>
                <c:pt idx="0">
                  <c:v>88.793103448275872</c:v>
                </c:pt>
                <c:pt idx="1">
                  <c:v>42.145593869731798</c:v>
                </c:pt>
                <c:pt idx="2">
                  <c:v>13.601532567049809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31648"/>
        <c:axId val="50333184"/>
      </c:barChart>
      <c:catAx>
        <c:axId val="503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333184"/>
        <c:crosses val="autoZero"/>
        <c:auto val="1"/>
        <c:lblAlgn val="ctr"/>
        <c:lblOffset val="100"/>
        <c:noMultiLvlLbl val="0"/>
      </c:catAx>
      <c:valAx>
        <c:axId val="5033318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033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061026377656237"/>
          <c:y val="5.9417322834645667E-2"/>
          <c:w val="0.54734240916493071"/>
          <c:h val="0.1126465441819772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57744080361677E-2"/>
          <c:y val="7.7329877485145637E-2"/>
          <c:w val="0.90456299942712648"/>
          <c:h val="0.79926918814959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'T1'!$Z$7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'T1'!$Y$8:$Y$10</c:f>
              <c:strCache>
                <c:ptCount val="3"/>
                <c:pt idx="0">
                  <c:v>Россия</c:v>
                </c:pt>
                <c:pt idx="1">
                  <c:v>Беларусь</c:v>
                </c:pt>
                <c:pt idx="2">
                  <c:v>Кыргызстан</c:v>
                </c:pt>
              </c:strCache>
            </c:strRef>
          </c:cat>
          <c:val>
            <c:numRef>
              <c:f>'T1'!$Z$8:$Z$10</c:f>
              <c:numCache>
                <c:formatCode>0</c:formatCode>
                <c:ptCount val="3"/>
                <c:pt idx="0">
                  <c:v>85.221049392754495</c:v>
                </c:pt>
                <c:pt idx="1">
                  <c:v>35.160001689589691</c:v>
                </c:pt>
                <c:pt idx="2">
                  <c:v>23.908756470875147</c:v>
                </c:pt>
              </c:numCache>
            </c:numRef>
          </c:val>
        </c:ser>
        <c:ser>
          <c:idx val="1"/>
          <c:order val="1"/>
          <c:tx>
            <c:strRef>
              <c:f>'T1'!$AA$7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'T1'!$Y$8:$Y$10</c:f>
              <c:strCache>
                <c:ptCount val="3"/>
                <c:pt idx="0">
                  <c:v>Россия</c:v>
                </c:pt>
                <c:pt idx="1">
                  <c:v>Беларусь</c:v>
                </c:pt>
                <c:pt idx="2">
                  <c:v>Кыргызстан</c:v>
                </c:pt>
              </c:strCache>
            </c:strRef>
          </c:cat>
          <c:val>
            <c:numRef>
              <c:f>'T1'!$AA$8:$AA$10</c:f>
              <c:numCache>
                <c:formatCode>0</c:formatCode>
                <c:ptCount val="3"/>
                <c:pt idx="0">
                  <c:v>82.898550724637673</c:v>
                </c:pt>
                <c:pt idx="1">
                  <c:v>46.183574879227052</c:v>
                </c:pt>
                <c:pt idx="2">
                  <c:v>24.057971014492754</c:v>
                </c:pt>
              </c:numCache>
            </c:numRef>
          </c:val>
        </c:ser>
        <c:ser>
          <c:idx val="2"/>
          <c:order val="2"/>
          <c:tx>
            <c:strRef>
              <c:f>'T1'!$AB$7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'T1'!$Y$8:$Y$10</c:f>
              <c:strCache>
                <c:ptCount val="3"/>
                <c:pt idx="0">
                  <c:v>Россия</c:v>
                </c:pt>
                <c:pt idx="1">
                  <c:v>Беларусь</c:v>
                </c:pt>
                <c:pt idx="2">
                  <c:v>Кыргызстан</c:v>
                </c:pt>
              </c:strCache>
            </c:strRef>
          </c:cat>
          <c:val>
            <c:numRef>
              <c:f>'T1'!$AB$8:$AB$10</c:f>
              <c:numCache>
                <c:formatCode>0</c:formatCode>
                <c:ptCount val="3"/>
                <c:pt idx="0">
                  <c:v>85</c:v>
                </c:pt>
                <c:pt idx="1">
                  <c:v>46</c:v>
                </c:pt>
                <c:pt idx="2">
                  <c:v>32.4</c:v>
                </c:pt>
              </c:numCache>
            </c:numRef>
          </c:val>
        </c:ser>
        <c:ser>
          <c:idx val="3"/>
          <c:order val="3"/>
          <c:tx>
            <c:strRef>
              <c:f>'T1'!$AC$7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'T1'!$Y$8:$Y$10</c:f>
              <c:strCache>
                <c:ptCount val="3"/>
                <c:pt idx="0">
                  <c:v>Россия</c:v>
                </c:pt>
                <c:pt idx="1">
                  <c:v>Беларусь</c:v>
                </c:pt>
                <c:pt idx="2">
                  <c:v>Кыргызстан</c:v>
                </c:pt>
              </c:strCache>
            </c:strRef>
          </c:cat>
          <c:val>
            <c:numRef>
              <c:f>'T1'!$AC$8:$AC$10</c:f>
              <c:numCache>
                <c:formatCode>0</c:formatCode>
                <c:ptCount val="3"/>
                <c:pt idx="0">
                  <c:v>84.35146443514644</c:v>
                </c:pt>
                <c:pt idx="1">
                  <c:v>47.94979079497908</c:v>
                </c:pt>
                <c:pt idx="2">
                  <c:v>29.958158995815896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81568"/>
        <c:axId val="50383104"/>
      </c:barChart>
      <c:catAx>
        <c:axId val="5038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0383104"/>
        <c:crosses val="autoZero"/>
        <c:auto val="1"/>
        <c:lblAlgn val="ctr"/>
        <c:lblOffset val="100"/>
        <c:noMultiLvlLbl val="0"/>
      </c:catAx>
      <c:valAx>
        <c:axId val="5038310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038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572260119839649"/>
          <c:y val="5.9417322834645667E-2"/>
          <c:w val="0.56808212798006896"/>
          <c:h val="0.1126465441819772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D8E2C77-58B5-9147-AE8E-8121BD12F038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9A652C-0C1B-BF46-AE65-DC95332FC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7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AFD16A-BB98-8644-9490-A5800724C0DC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E614DA-77D3-6040-9F2B-0A1F79D63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F9AAADED-764D-5141-A607-32EA18A7790A}" type="slidenum">
              <a:rPr kumimoji="0" lang="ru-RU" sz="1200"/>
              <a:pPr/>
              <a:t>1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Если говорить о потребительских предпочтениях в выборе продукции из конкретных стран, то в этом вопросе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лидирующие позиции для жителей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заняли товары из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России,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Германии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При этом приверженность немецким товарам чаще всего выражена умеренно: Германию упоминали от 14% до 44% в разных странах. Товарам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отдает предпочтения до 26% до 66% населения стран-участников, т.е. максимальное значение показателя существенно выше. Российские товары пользуются популярностью в Таджикистане (66%), Казахстане (62%) и Армении (35%). На продукцию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ориентированы жители Грузии (44%), Украины (40%), России (30%) и Армении (25%) . Товары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выбирают от 30% населения в Казахстане и 36% в Таджикистане до 44% в Кыргызстане.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Судя по распределению ответов в разных социально-демографических группах, потребительские предпочтения в большинстве стран ПСП заметно зависят от возраста: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чем меньше возраст респондента, тем реже выражается желание приобретать товары из отдельных стран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(в большинстве случаев, из России), и тем чаще желание потреблять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европейские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американские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товары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FF3DD6CC-A58B-2646-AF37-5A6FF2B3A23B}" type="slidenum">
              <a:rPr kumimoji="0" lang="ru-RU" sz="1200"/>
              <a:pPr/>
              <a:t>10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Помимо определения желательных направлений притока трудовых ресурсов в исследовании выясняются предпочтения населения стран региона СНГ по источникам иностранного капитала.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Согласно данным исследования,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дистанция между векторами предпочтений стран ПСП в пользу тех или иных стран-инвесторов не столь значима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: страны «региона СНГ», Евросоюз и группа стран «остального мира» в среднем были упомянуты примерно в равных долях – 43% респондентов, 43% и 47% соответственно.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Как и в других вопросах, касающихся предпочтений в экономической интеграции,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населения Таджикистана и Казахстана доминируют ориентации на приток капитала из стран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также ориентируются на данное направление жители Кыргызстана. 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 Украине и Молдове более выражен интерес к притоку капитала из стран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преимущественно за счет высокой частоты упоминаний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При этом в Украине достаточно популярны предпочтения прихода бизнеса и инвестиций из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«остального мира»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в особенности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Японии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 итогам 2015 г. наиболее выражены ориентации на приток инвестиций из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«остального мира»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среди населения Грузии. Этот перевес обеспечивает высокая популярность США, которая была упомянута в более чем в половине случаев (52% респондентов).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России также преобладают ориентации на иностранных инвесторов и приток капитала из стран дальнего зарубежья, в особенности популярны Китай и Япония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Жители Армении и Беларуси примерно в равной степени ориентируются на все три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страновых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блока с некоторым преобладанием ориентаций на кластер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Такое распределение может свидетельствовать о высокой степени открытости стран к иностранным инвестициям, однако довольно высокий уровень «автономности» этих стран не позволяет сделать однозначный вывод.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 сравнению с данными предыдущих волн в исследовании 2015 г. можно зафиксировать следующие изменения. В Украине, как и по другим вопросам, несколько уменьшилась доля людей, предпочитающих приток инвестиций и бизнеса из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(с 25% до 19%). Некоторое снижение показателей востребованности данного кластера также можно наблюдать в Грузии. При этом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Казахстане интерес к инвестициям и бизнесу из соседних по региону СНГ стран повысился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с 45% населения в 2014 году до 51% в 2015.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Интерес к странам-инвесторам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существенно вырос в Таджикистане и Армении и снизился в России. При ослабевании притяжения к европейскому блоку в Кыргызстане наблюдается скачок популярности стран из «остального мира», лидером по числу упоминаний является Турция. Необходимо отметить, что в 2015 г. во всех странах кроме Таджикистана в разной мере увеличилась доля людей, поддерживающих приток инвестиций из ЕС. В остальных случаях существенных изменений не наблюдается.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Склонность к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автономии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инвестиционных вопросах более всего прослеживается в России, где более трети (38%) жителей не смогли назвать страны, откуда был бы желателен приток иностранного капитала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Менее всего рассчитывают на ресурсы собственной страны и соответственно открыты приходу бизнеса и инвестиций извне жители Таджикистана, где зафиксировано только 7% «автономистов».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 итогам исследования 2015 года можно отметить, что существенных изменений в выборе стран-инвесторов не произошло. Как и в опросах 2012-2014 гг.,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стран региона СНГ лидирующие позиции в качестве источника иностранного капитала занимает Россия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которой отдают предпочтение жители всех стран постсоветского пространства (в среднем упомянули 37% респондентов), кроме Грузии, Украины и Молдовы.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Особенной популярностью в качестве источника иностранного капитала Россия пользуется в Таджикистане, где она была отмечена почти 70% жителей, и Кыргызстане (59%)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Своё положение Россия также укрепила в Армении, Беларуси и Казахстане, где наблюдается слабая положительная динамика.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то же время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Украине за текущий год произошел значимый спад привлекательности России в качестве источника иностранного капитала: впервые за 4 года этот показатель опустился до 9% (в 2013 и 2014 годах этот показатель составлял 27% и 21% соответственно)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остальных странах существенных изменений отмечено не было.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Население Грузии остается последовательным в своих взглядах и отдает предпочтение притоку инвестиций из США, которые упомянули более половины жителей данной страны (52%). Приблизительно такая же доля респондентов поддерживает американские вложения в Армении (45%) и Украине (47%), в которых произошел значительный рост поддержки прихода бизнеса и инвестиций из США (по сравнению с волной 2014 гг. данный показатель увеличился с 27% до 45%, и с 39% до 50% соответственно). Германия является одним из наиболее желательных партнеров в Украине (50%), в которой стоит отметить рост привлекательности немецкого бизнеса на 11 процентных пунктов, и Молдове (42%).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Притоку инвестиций из Китая отдает предпочтение порядка трети жителей Беларуси (37%) и России (32%)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при этом в последней несколько более выражены ориентации на азиатских бизнес-партнеров за счет упоминания Японии (18%).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блок показателей экономического притяжения традиционно входит и выяснение желательных векторов сотрудничества в области науки и техники.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 сравнению с данными предыдущей волны «Интеграционного барометра» в предпочтениях населений стран-участников не произошло значительных сдвигов в выборе кластеров: по совокупному числу упоминаний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лидирующими странами-партнерами в области научно-технического сотрудничества остаются страны за пределами ЕС и 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– кластер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среднем отмечен половиной респондентов (53%). На второй позиции -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«Страны Евросоюза»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(44%), и с существенным отставанием от первого -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«Страны региона СНГ»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 (40%). Такое смещение связано с большим числом упоминаний стран с инновационным типом экономики -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Японии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а также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Китая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целом кластер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имеет наиболее высокий, по сравнению с другими кластерами, удельный вес в России, Грузии, Украине, Беларуси и Армении (в 2014 г. также в Азербайджане и Узбекистане). 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Ориентации стран региона СНГ в сфере научно-технического сотрудничества направлены преимущественно на Россию (35%), Германию (36%) и Японию (31%)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Наиболее привлекательна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Россия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как партнер в области научно-технического сотрудничества в Таджикистане и Кыргызстане (более 50% упоминаний), а также Казахстане и Беларуси (по 49% упоминаний)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Самые низкие показатели по данному вопросу были отмечены в Грузии и особенно в Украине, где доля заинтересованности в России как партнере в инновационном секторе экономики сократилась в 2 раза и так же, как по ряду других вопросов, составляет рекордно низкий уровень – 11%.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как ключевом партнере в сфере науки и техники, заинтересованы около половины жителей Беларуси (47%), Грузии (46%), Украине (44%) и Молдове (41%), и чуть более трети населения России и Армении (36% и 33% соответственно). Наиболее желательно сотрудничество в области науки и техники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 Японией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с точки зрения населения России, Украины, Грузии и Беларуси (доля упоминаний от 40% до 50%). Партнерство с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предпочитают на Украине, в Армении и Грузии (от 38% до 42% респондентов), с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Китаем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- в России и Беларуси (43% и 38% соответственно). Из динамических сдвигов наиболее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выделяется укрепление позиций Китая как партнера в сфере науки и техники в России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(с 27% в 2014 году до 43% в 2015).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Одним из важных признаков экономической привлекательности страны является число людей, выражающих намерение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ней временно поработать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(рис. 5). Из трех геополитических блоков по средним значениям ни один не является приоритетным: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«Страны региона СНГ»,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кластер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получили в среднем 20-25% упоминаний. В отдельных странах можно отметить следующие значимые отклонения:</a:t>
            </a:r>
          </a:p>
          <a:p>
            <a:pPr lvl="0"/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Таджикистане, Кыргызстане и Казахстане (в 2015 году), а также в Узбекистане (по данным за 2014 г.) наиболее выражен вектор предпочтений стран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 (прежде всего России)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</a:p>
          <a:p>
            <a:pPr lvl="0"/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Повышенный интерес к странам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наблюдается в Украине, Грузии, Молдове, Армении, Беларуси и России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Существенных изменений в распределениях по сравнению с 2014 г. не отмечается.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пределах постсоветского пространства с точки зрения привлекательности работы лидером остается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Особенной популярностью она пользуется среди жителей Таджикистана, в которой по сравнению с 2014 годом этот показатель вырос с 42% до 53%, и населения Кыргызстана, где о возможности временной работы в России заявили 38% респондентов. Наименьший уровень этого показателя был зафиксирован в Украине и Грузии (что ожидаемо) и в Беларуси (что сравнительно неожиданно).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i="1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других направлений стоит отметить ориентацию на временную работу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среди населения Украины (21%), Грузии (15%), Армении (16%), Беларуси (15%). Среди желательных стран-реципиентов трудовых мигрантов можно выделить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которые находится на первых позициях по числу упоминаний в Грузии, Украине и Армении (18%, 16% и 15% соответственно).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подавляющем большинстве стран региона СНГ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молодежь чаще проявляет желание временно поработать в странах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странах «остального мира»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чем более взрослое население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Так, например, в Беларуси 27% молодежи выбрали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как страну предпочтительную для возможного переезда на временную работу в сравнении с 13% респондентов среднего возраста, а в Армении: 22% молодежи до 25 лет выбрали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сравнении с 12% населения среднего возраста, 22% -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Францию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сравнении с 14%-15% взрослых респондентов).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Казахстане, Киргизии и Таджикистане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заметно наибольшее среди стран ПСП различие между мнением молодежи и взрослого населения стран относительно кластера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: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молодежь чаще проявляет желание временно поработать в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стран, население которых в наибольшей степени ориентировано на внутренние рынки труда, лидируют Россия, Беларусь и Украина (69%, 64% и 52% «автономистов» соответственно). При этом радикальный сдвиг в сторону автономности произошел в России, где доля людей, ориентированных на внутренний рынок труда, увеличилась на 20% процентных пунктов по сравнению с 2014 г. Беларусь продолжает постепенное движение к автономии, где с каждым годом возрастает число людей, не поддерживающих идею временной трудовой миграции.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Анализ представлений о желательных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источниках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трудовых ресурсов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разрезе кластеров стран позволяет говорить о более выраженном притяжении к группе «Страны региона СНГ», который отметили 39% всех респондентов, по сравнению с кластерами «Страны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 - 31%, «Другие страны» - 30%.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Готовность к притоку учебных и трудовых кадров из стран региона СНГ чаще всего выражали жители Таджикистана, Казахстана и Кыргызстана (за счет высоко-частотного упоминания России). К странам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наиболее тяготеют Молдова, Грузия и Украина, в которых популярностью пользуются такие направления, как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Великобритания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Франция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(рис. 2.8). По итогам опроса 2015 кластер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ни в одной стране-участнике по совокупному количеству упоминаний не был выбран приоритетным. Показатели, близкие к средним данный кластер получил в Беларуси, России и Грузии за счет довольно частных упоминаний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Японии, Китая и США.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Отдельно стоит рассмотреть случай Армении, население которой тяготеет к трем кластерам стран в равной степени.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ряде стран зафиксированы некоторые изменения по сравнению с замерами предыдущего года. Так в Казахстане произошел значительный рост симпатий в поддержку кластера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(с 30% до 53% упоминаний), в Кыргызстане и Беларуси, напротив, существенно сократилась доля людей, которые готовы принимать в своей стране иммигрантов от ближайших соседей.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Таджикистане, где по итогам первых волн превалировали ориентации на кластер «другие страны», возросло число людей, отдающих предпочтение кадрам из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остальных странах не отмечается сдвигов в отношении трудовой иммиграции из европейских государств.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 фоне падения привлекательности стран постсоветского пространства, как источника трудовых ресурсов, в Кыргызстане наблюдается переориентация на кластер «другие страны», удельный вес которого сильно возрос (с 21% в 2014 г. до 35% упоминаний в 2015). Значимое увеличение доли людей, ориентированных на данный кластер, также наблюдается в Армении. Примечательно, что в обеих странах изменения происходят «волнообразно»: при снижении показателей в 2014 году, в текущем произошло выравнивание до значений 2013 гг.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Наиболее ориентированными на внутренние рынки труда по итогам 2015 года стали жители России, Беларуси, Украины и Грузии (свыше 40% выбравших «затрудняюсь ответить» и «такой страны нет») (рис. 2.8). Если данный показатель существенно не изменился в Украине и Армении, то в Беларуси, России и Грузии наблюдается возрастание ориентаций на автономность. Ту же тенденцию можно отметить в Молдове, несущественные сдвиги произошли в Таджикистане и Кыргызстане.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Казахстане, напротив, произошла значимая переориентация на внешние рынки труда: по сравнению с 2014 годом доля респондентов, не готовых принимать иностранных студентов и специалистов, сократилась с 36% до 23%.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Стоит отметить, что суммарный показатель затруднившихся ответить и выбрать страну остается довольно высоким по с 2012 по 2015 год и на текущий год составляет 34%.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При анализе желательных с точки зрения респондентов иммиграционных потоков трудовых ресурсов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внутри постсоветского пространства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можно наблюдать воспроизведение тенденций, рассмотренных на примере предыдущих вопросов. В иерархии предпочтений среди стран-доноров лидирует Россия, средняя доля упоминаний по итогам последней волны составляет 29%, что несколько меньше по сравнению с 2014 годом (32%). Возрастающей популярностью в качестве источника трудовых ресурсов она пользуется у жителей Таджикистана, Казахстана и Армении. Существенный спад привлекательности России за последний год наблюдается в Беларуси и Кыргызстане, где произошел сдвиг почти на 10%, менее значительный в Молдове и Украине. Единственной страной, в которой по числу упоминаний не лидирует Россия, является Грузия, где отдают предпочтение притоку трудовых ресурсов из Украины. </a:t>
            </a:r>
          </a:p>
          <a:p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являющаяся одной из привлекательных стран для эмиграции, во всех странах-участниках 2015 гг. была упомянута и как желательный источник рабочих, специалистов и студентов. Этот показатель варьируется от 12% в Кыргызстане и до 31% в Молдове. Жители Армении, как и по другим вопросам, достаточно часто упоминали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Францию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(29%), как страну, из которой желателен приток трудовых ресурсов. В Грузии выражены ориентации на сотрудничество со специалистами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(22% упоминаний), что также согласуется с общим вектором грузинско-американских отношений.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отдельных странах 2015 год ознаменовался существенными сдвигами в предпочтениях стран-доноров (исключая вектор, направленный на Россию). Так в Кыргызстане произошел спад популярности Казахстана как источника трудовых резервов с 22% до 9%. Одновременно с этим слабо выраженные предпочтения Беларуси, Таджикистана, Узбекистана, Туркменистана и Украины опустились ниже порогового значения в 10%. В Молдове наблюдается обратная тенденция: возрастание числа слабо выраженных ориентаций на Грузию, Казахстан, Туркменистан, Таджикистан, Узбекистан (в 2014% показатели по данным странам находились у границы порогового значения)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sz="1000" b="1" dirty="0">
                <a:latin typeface="Calibri" charset="0"/>
              </a:rPr>
              <a:t>Вопрос: В каких из перечисленных стран у Вас есть родственники, близкие друзья, коллеги, с которыми Вы поддерживаете постоянную связь (лично, по почте, телефону и т.п.)? </a:t>
            </a:r>
            <a:endParaRPr kumimoji="0" lang="ru-RU" sz="1000" dirty="0">
              <a:latin typeface="Calibri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Одним из важных показателей социокультурной близости населения стран является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наличие реальной коммуникации с родственниками, близкими, коллегами, находящимися в других странах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среднем по девяти странам, в которых задавался вопрос о наличии близких корреспондентов, 57% опрошенных указали, что имеют такие связи в странах постсоветского пространства (напомним, в 2014 году этот показатель для 11 стран был равен 59%, то есть практически не изменился).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шести странах – Таджикистане, Армении, Кыргызстане, Молдове и Беларуси – коммуникации с разного рода «корреспондентами» в других странах имеются более чем у половины взрослого населения, а в Казахстане – ровно у половины. На Украине доля имеющих связи в странах постсоветского пространства продолжает снижаться, составив менее половины жителей – с 47% до 37% (рис. 3.7). Колебание показателя произошло у жителей Грузии (с 44% до 37%) и России (с 44% до 30%).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Доли упоминаний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качестве стран, с которыми есть устойчивые коммуникации, заметно превышают средний уровень в Молдове (50%), а также – с некоторым отрывом – в Армении и Грузии (24% и 29%, соответственно). При этом в Молдове и Армении доли ответов по сравнению с 2014 годом остались практически прежними, а в Грузии - немного снизились (с 34% до 29%).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стран ЕС, с которыми поддерживают постоянную связь жители стран постсоветского пространства, отдельно стоит отметить следующие: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Жители Молдовы поддерживают тесные коммуникации главным образом с корреспондентами из Румынии и Италии (в сумме более 33%);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Жители Армении чаще всего общаются со знакомыми во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Франции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(14%).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Жители Грузии много взаимодействуют с представителями разных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(29%).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За пределами постсоветского и европейского пространства масштабная в относительном выражении «коммуникационная диаспора» имеется у Армении – каждый пятый житель этой страны в возрасте от 18 лет поддерживает контакты с резидентами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(19% опрошенных), довольно много контактов с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Турцией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у граждан Грузии (9% и 12%, соответственно).</a:t>
            </a:r>
          </a:p>
          <a:p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sz="1000" b="1" dirty="0">
                <a:latin typeface="Calibri" charset="0"/>
              </a:rPr>
              <a:t>Вопрос: В каких из перечисленных стран у Вас есть родственники, близкие друзья, коллеги, с которыми Вы поддерживаете постоянную связь (лично, по почте, телефону и т.п.)? </a:t>
            </a:r>
            <a:endParaRPr kumimoji="0" lang="ru-RU" sz="1000" dirty="0">
              <a:latin typeface="Calibri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Наиболее масштабные личные коммуникации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(по отношению к населению страны) имеют Армения (82% респондентов поддерживают контакт с близкими или коллегами в России), Таджикистан (79%) и Кыргызстан (65%). Связи с Украиной в этом году снизились по всем странам, кроме Молдовы и Таджикистана (данный интерес там демонстрирует устойчивость по всем годам, в которых проводился опрос). Соответствующие данные приведены на рис. 3.8.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Беларуси, Грузии и Украине наблюдается снижение доли населения, поддерживающего постоянные связи с родственниками, близкими, знакомыми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России.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Напротив, в Казахстане и Молдове эта доля демонстрирует некоторый рост. Появилась заметная взаимная связь между жителями Беларуси и Казахстана.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Обращаем внимание что понятие «диаспора» здесь употребляется в ином смысле, нежели обычно.</a:t>
            </a:r>
          </a:p>
          <a:p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b="1" dirty="0">
                <a:latin typeface="Calibri" charset="0"/>
              </a:rPr>
              <a:t>Вопрос: Скажите, в какую из перечисленных стран Вы лично хотели бы поехать на учебу, с образовательной целью (или отправить на учебу своих детей)? </a:t>
            </a:r>
            <a:endParaRPr kumimoji="0" lang="ru-RU" dirty="0">
              <a:latin typeface="Calibri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Важный индикатор социокультурной близости между странами, использованный в проведенном исследовании, –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желание получить образование за границей самому или своим детям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Как это уже фиксировалось ранее в предыдущих волнах «Интеграционного барометра ЕАБР», по этому индикатору территория постсоветского пространства не обладает особенными конкурентными преимуществами перед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ом или наиболее часто упоминаемыми странами остального мира</a:t>
            </a:r>
            <a:r>
              <a:rPr lang="ru-RU" dirty="0" smtClean="0">
                <a:effectLst/>
              </a:rPr>
              <a:t>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2012 году лишь в Казахстане доля ответов «Страны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 превышала доли ответов, приходящиеся на каждую из двух остальных категорий, но это превышение не являлось статистически значимым. Единственной страной в 2013 г., где доля ответов для кластера «Страны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 значительно превышала доли по двум другим группам, являлся Туркменистан (44% против 19% для стран ЕС и 28% для других стран). Там фиксировался довольно высокий спрос на образование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Украине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Беларуси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но данных по 2015 г. в этой стране нет.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2015 г. в Таджикистане образовательный интерес к кластеру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«Страны региона СНГ»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оказывается самым высоким – 63%. В Казахстане интерес к образованию в пределах постсоветского пространства находится примерно на одном уровне с выбором ответов «Страны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«Страны остального мира»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(26% против 28% и 32%, соответственно). В Армении и Беларуси наблюдается снижение образовательного интереса к территории постсоветского пространства (с 26% до 15% и с 15% до 7%, соответственно).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как предпочтительные в плане получения образования в опросе 2015 года чаще других назывались респондентами из Грузии (53%), Армении (43%), Украины и Молдовы (38%). Причем, если в Грузии этот показатель немного опустился, в Украине остался неизменным, то в Армении и Молдове произошел рост в сравнении с прошлым годом. Наиболее популярный ответ в этой категории в Грузии –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«Великобритания»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«Германия»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в Армении –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«Германия»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«Франция»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а в Молдове –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«Румыния»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«Италия»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(назывались среди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«других стран Европейского Союза»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Очень существенно в 2015 году уменьшилась ориентация на 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качестве желанных для получения образования в России (с 46% до 25%), да и в Беларуси прослеживается отрицательная динамика. Во всех остальных странах после прошлогоднего снижения наблюдается рост интереса к получению образования в странах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Обращают на себя внимание серьезные скачки в динамике показателя в России – понижение показателей образовательного интереса к странам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к другим странам практически в два раза каждый, повышение доли «автономных» ответов на 13 процентных пунктов. Вряд ли снижение интереса к образованию вне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может быть связано с экономической ситуацией (т.к. вопрос сформулирован как желание, а не возможность), скорее это эмоциональный выбор, связанный со всплеском патриотизма в стране и недоверием ко всему иностранному, особенно это касается европейских стран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За пределы постсоветского пространства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чаще других направлена желательная образовательная траектория у жителей Кыргызстана, Грузии и Таджикистана. В Кыргызстане совокупная доля ответов «Другие страны» превышает долю ответов, приходящихся на каждую из двух иных категорий. Продолжается снижение интереса к образованию в этом кластере у жителей Таджикистана.</a:t>
            </a:r>
          </a:p>
          <a:p>
            <a:endParaRPr kumimoji="0" lang="ru-RU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dirty="0">
                <a:latin typeface="Calibri" charset="0"/>
              </a:rPr>
              <a:t>Проект «Интеграционный барометр ЕАБР», реализуемый совместными усилиями Центра интеграционных исследований Евразийского банка развития и Международного исследовательского агентства «Евразийский монитор», действует с 2012 года. Целью исследования является мониторинговое изучение </a:t>
            </a:r>
            <a:r>
              <a:rPr kumimoji="0" lang="ru-RU" b="1" dirty="0">
                <a:latin typeface="Calibri" charset="0"/>
              </a:rPr>
              <a:t>интеграционных предпочтений</a:t>
            </a:r>
            <a:r>
              <a:rPr kumimoji="0" lang="ru-RU" dirty="0">
                <a:latin typeface="Calibri" charset="0"/>
              </a:rPr>
              <a:t> населения стран постсоветского пространства (граждане 11 стран СНГ и Грузии), а также оценка внешнеполитической, внешнеэкономической и социокультурной ориентации населения стран региона.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2012 году в проекте участвовали 11 стран (10 стран СНГ и Грузия), в 2013 году к проекту присоединилась двенадцатая страна – Туркменистан, в нынешнем – 2015 году – исследования проводились в 9 странах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ПСП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(Армения, Беларусь, Грузия, Казахстан, Кыргызстан, Молдова, Россия, Таджикистан, Украина). </a:t>
            </a:r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134B3C4-6FA4-2046-A4C3-819522E55160}" type="slidenum">
              <a:rPr kumimoji="0" lang="ru-RU" sz="1200"/>
              <a:pPr/>
              <a:t>2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2756893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b="1" dirty="0">
                <a:latin typeface="Calibri" charset="0"/>
              </a:rPr>
              <a:t>Вопрос: Скажите, в какую из перечисленных стран Вы лично хотели бы поехать на учебу, с образовательной целью (или отправить на учебу своих детей)? </a:t>
            </a:r>
            <a:endParaRPr kumimoji="0" lang="ru-RU" b="1" dirty="0" smtClean="0">
              <a:latin typeface="Calibri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конкретных стран, находящихся за пределами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постсоветского пространства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у жителей Армении, Грузии и Беларуси в приоритете находится получение образования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у жителей Казахстана и Таджикистана –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Китае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Кыргызстана –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Украины –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целом если не считать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то постсоветское пространство оказалось не слишком привлекательным в качестве обобщенного места получения образования (рис. 3.6). Доли упоминаний остальных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не превышают 4%. За последний год привлекательность получения образования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вновь выросла в Казахстане (с 19% до 24%), после некоторого падения в 2014 году она стабильно растет в Таджикистане и осталась на том же уровне в Кыргызстане (29%). Напротив, показатель вновь снизился в Беларуси (с 13% до 6%). Т.е. сегодня российское образование представляется конкурентоспособным только для жителей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центральноазиатского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региона.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 уровне с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Россией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качестве желанных стран для получения образования, находятся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Франция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Стоит отметить интерес к получению образования в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у жителей Кыргызстана (13%).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большинстве стран население чаще всего называет дружественными странами бывшие республики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СССР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Присутствует общая логика распределения ответов относительно субъектов и объектов военно-политической помощи: странам ПСП как готовы помогать, так и готовы принять помощь.</a:t>
            </a:r>
          </a:p>
          <a:p>
            <a:endParaRPr kumimoji="0" lang="ru-RU" dirty="0">
              <a:latin typeface="Calibri" charset="0"/>
            </a:endParaRPr>
          </a:p>
          <a:p>
            <a:r>
              <a:rPr kumimoji="0" lang="ru-RU" b="1" dirty="0">
                <a:latin typeface="Calibri" charset="0"/>
              </a:rPr>
              <a:t>Вопрос: Какие из перечисленных на карточке стран, на Ваш взгляд, являются дружественными для нашей страны (на поддержку которых в трудную минуту можно рассчитывать)? [группировка по трем категориям стран</a:t>
            </a:r>
            <a:r>
              <a:rPr kumimoji="0" lang="ru-RU" b="1" dirty="0" smtClean="0">
                <a:latin typeface="Calibri" charset="0"/>
              </a:rPr>
              <a:t>]</a:t>
            </a:r>
            <a:endParaRPr kumimoji="0" lang="ru-RU" b="1" dirty="0">
              <a:latin typeface="Calibri" charset="0"/>
            </a:endParaRPr>
          </a:p>
          <a:p>
            <a:pPr marL="171450" indent="-171450">
              <a:buFont typeface="Arial"/>
              <a:buChar char="•"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 диаграмме очевидно существенное смещение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«внутрь»,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сторону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среднем 80% упоминаний во всех странах – участницах исследования; минимум – 57% и 58% – наблюдается в Украине и Молдове. За последние годы наблюдался устойчивый тренд в сторону его снижения – и в Украине, и Молдове.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Наиболее значительные отклонения от общей тенденции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(«ориентации вовне»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):</a:t>
            </a:r>
          </a:p>
          <a:p>
            <a:pPr marL="171450" lvl="0" indent="-171450">
              <a:buFont typeface="Arial"/>
              <a:buChar char="•"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 заметно чаще среднего по-прежнему упоминали респонденты в Грузии и особенно в Украине и Молдове. В прошлом году в Молдове и Грузии показатель несколько снизился. Однако в 2015 году произошло его увеличение во всех трех странах. Также в 2014 году было замечено значительное падение упоминания «Стран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 в Армении (с 38% до 16%), которое в 2015 году вновь сменилось тенденцией к росту (до 32%).</a:t>
            </a:r>
          </a:p>
          <a:p>
            <a:pPr marL="171450" lvl="0" indent="-171450">
              <a:buFont typeface="Arial"/>
              <a:buChar char="•"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2014 году «Другие страны» чаще среднего упоминались респондентами в Грузии и Азербайджане. В этом году однако стало заметно снижение упоминания других стран в Грузии (с 63% до 45%) и резкое увеличение в России (с 41% до 52%) и Украине (с 36% по 44%). Вместе с тем такое увеличение симпатий связано с разными факторами: в России за счет роста симпатий к Китаю, в Украине –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8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Ожидаемыми исключением являются Грузия и Украина, значимо ориентированные на США и Европу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Азербайджан в выборке этого года отсутствовал, но его уместно отнести к этой группе, помня об устойчивой ориентации на Турцию. Молдова по многим параметрам занимает промежуточную, неустойчивую позицию.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Влияние российско-украинских событий на мнения жителей этих двух стран очевидно. Если в 2014 году можно было делать лишь осторожные выводы, то в 2015 году отрицательные или неустойчивые тренды стали более отчетливыми.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Украине усилилось зафиксированное годом ранее резкое снижение упоминаний России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качестве дружественной страны при одновременном росте ориентаций на страны Евросоюза и США. Параллельно с размыванием дружественного образа России в Украине растут и негативные оценки соседнего государства среди россиян. Однако на данном этапе сила конфликта не затрагивает частные интересы жителей других государств, чтобы резко изменить отношение и к России, и к Украине. Иными словами, российско-украинский конфликт в представлениях многих жителей других стран региона СНГ остался именно российско-украинским конфликтом без раскалывания других стран по двум противоборствующим лагерям.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b="1" dirty="0">
                <a:latin typeface="Calibri" charset="0"/>
              </a:rPr>
              <a:t>Средние значения сумм долей "Таких стран нет" и "Затрудняюсь ответить" по </a:t>
            </a:r>
            <a:r>
              <a:rPr kumimoji="0" lang="ru-RU" b="1" dirty="0" smtClean="0">
                <a:latin typeface="Calibri" charset="0"/>
              </a:rPr>
              <a:t>12-ти опорным</a:t>
            </a:r>
            <a:r>
              <a:rPr kumimoji="0" lang="ru-RU" b="1" baseline="0" dirty="0" smtClean="0">
                <a:latin typeface="Calibri" charset="0"/>
              </a:rPr>
              <a:t> </a:t>
            </a:r>
            <a:r>
              <a:rPr kumimoji="0" lang="ru-RU" b="1" dirty="0" smtClean="0">
                <a:latin typeface="Calibri" charset="0"/>
              </a:rPr>
              <a:t>вопросам</a:t>
            </a:r>
            <a:r>
              <a:rPr kumimoji="0" lang="ru-RU" b="1" dirty="0">
                <a:latin typeface="Calibri" charset="0"/>
              </a:rPr>
              <a:t>, заданным в каждой стране.</a:t>
            </a:r>
          </a:p>
          <a:p>
            <a:pPr eaLnBrk="1" hangingPunct="1"/>
            <a:endParaRPr kumimoji="0" lang="ru-RU" dirty="0">
              <a:latin typeface="Calibri" charset="0"/>
            </a:endParaRPr>
          </a:p>
          <a:p>
            <a:r>
              <a:rPr kumimoji="0" lang="ru-RU" dirty="0">
                <a:latin typeface="Calibri" charset="0"/>
              </a:rPr>
              <a:t>Зависимость интеграционных предпочтений населения от социального самочувствия и ощущения самодостаточности страны особенно хорошо проявляется при анализе </a:t>
            </a:r>
            <a:r>
              <a:rPr kumimoji="0" lang="ru-RU" b="1" dirty="0">
                <a:latin typeface="Calibri" charset="0"/>
              </a:rPr>
              <a:t>склонности к автономности</a:t>
            </a:r>
            <a:r>
              <a:rPr kumimoji="0" lang="ru-RU" dirty="0">
                <a:latin typeface="Calibri" charset="0"/>
              </a:rPr>
              <a:t>. Повышенное стремление к автономному развитию, зафиксированное в России, Украине, Беларуси, Туркменистане (2013), хорошо коррелирует со сравнительно более высоким уровнем удовлетворенности жизнью в этих странах. Напротив, В Кыргызстане И Таджикистане распространенность интеграционных настроений (вне зависимости от конкретного вектора притяжения) связывается с низким уровнем социального самочувствия населения. Можно предположить, что в союзах с экономически состоятельными странами население более бедных стран видит возможность улучшения своего положения, а заметная часть населения относительно благополучных стран не стремится делиться своим благополучием с кем-либо, демонстрируя отказ от интеграции. Отсюда - риски для стабильности и долгосрочности интеграционных образований и повышенные требования к </a:t>
            </a:r>
            <a:r>
              <a:rPr kumimoji="0" lang="ru-RU" dirty="0" err="1">
                <a:latin typeface="Calibri" charset="0"/>
              </a:rPr>
              <a:t>взаимовыгодности</a:t>
            </a:r>
            <a:r>
              <a:rPr kumimoji="0" lang="ru-RU" dirty="0">
                <a:latin typeface="Calibri" charset="0"/>
              </a:rPr>
              <a:t> сотрудничества, и в том числе к информированию населения об этой </a:t>
            </a:r>
            <a:r>
              <a:rPr kumimoji="0" lang="ru-RU" dirty="0" err="1">
                <a:latin typeface="Calibri" charset="0"/>
              </a:rPr>
              <a:t>взаимовыгодности</a:t>
            </a:r>
            <a:r>
              <a:rPr kumimoji="0" lang="ru-RU" dirty="0">
                <a:latin typeface="Calibri" charset="0"/>
              </a:rPr>
              <a:t>. В противном случае, представления о «неравной полезности» интеграции могут привести росту автономистских изоляционистских настроений в наиболее развитых странах региона</a:t>
            </a:r>
            <a:r>
              <a:rPr kumimoji="0" lang="ru-RU" dirty="0" smtClean="0">
                <a:latin typeface="Calibri" charset="0"/>
              </a:rPr>
              <a:t>.</a:t>
            </a:r>
          </a:p>
          <a:p>
            <a:r>
              <a:rPr kumimoji="0" lang="ru-RU" dirty="0" smtClean="0">
                <a:latin typeface="Calibri" charset="0"/>
              </a:rPr>
              <a:t>НЕТ АКТУАЛЬНОЙ</a:t>
            </a:r>
            <a:r>
              <a:rPr kumimoji="0" lang="ru-RU" baseline="0" dirty="0" smtClean="0">
                <a:latin typeface="Calibri" charset="0"/>
              </a:rPr>
              <a:t> ДИАГРАММЫ</a:t>
            </a:r>
            <a:endParaRPr kumimoji="0" lang="ru-RU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b="1">
                <a:latin typeface="Calibri" charset="0"/>
              </a:rPr>
              <a:t>Группировка стран по приоритетным для них геополитическим векторам. </a:t>
            </a:r>
            <a:r>
              <a:rPr kumimoji="0" lang="ru-RU" dirty="0">
                <a:solidFill>
                  <a:srgbClr val="004A84"/>
                </a:solidFill>
                <a:latin typeface="Calibri" charset="0"/>
              </a:rPr>
              <a:t>Группировка проведена по итогам расчетов индексов притяжения к группе стран для каждой страны, участвующей в проекте. Приоритетным для каждой страны считается вектор с наибольшим индексом притяжения. Процедура расчета индексов описана в аналитическом отчете.</a:t>
            </a:r>
            <a:endParaRPr kumimoji="0" lang="ru-RU" dirty="0">
              <a:latin typeface="Calibri" charset="0"/>
            </a:endParaRPr>
          </a:p>
          <a:p>
            <a:pPr eaLnBrk="1" hangingPunct="1"/>
            <a:endParaRPr kumimoji="0" lang="ru-RU" dirty="0">
              <a:latin typeface="Calibri" charset="0"/>
            </a:endParaRPr>
          </a:p>
          <a:p>
            <a:r>
              <a:rPr kumimoji="0" lang="ru-RU" b="1" dirty="0">
                <a:latin typeface="Calibri" charset="0"/>
              </a:rPr>
              <a:t>Третья волна опросов «Интеграционного барометра ЕАБР» проведена консорциумом «Евразийский монитор» в апреле-мае 2014 года на фоне серьезного обострения российско-украинских отношений</a:t>
            </a:r>
            <a:r>
              <a:rPr kumimoji="0" lang="ru-RU" dirty="0">
                <a:latin typeface="Calibri" charset="0"/>
              </a:rPr>
              <a:t>, сопровождающего информационной войной, что, конечно, не может не сказаться на колебаниях общественного мнения населения как этих двух стран, так и всего постсоветского мира, включенного в единое информационное поле. В этих условиях в рамках проекта были выявлены как устойчивые параметры интеграционных предпочтений граждан пост-СССР, так и показатели, чувствительные к информационному воздействию, а также степень этой чувствительности. </a:t>
            </a:r>
          </a:p>
          <a:p>
            <a:r>
              <a:rPr kumimoji="0" lang="ru-RU" b="1" dirty="0">
                <a:latin typeface="Calibri" charset="0"/>
              </a:rPr>
              <a:t>По совокупности трех факторов – политика, экономика, культура – приоритетным вектором притяжения для относительного большинства стран (а именно стран Центральной Азии - Казахстана, Кыргызстана, Таджикистана, Узбекистана, а также Армении и Беларуси) - остается постсоветское пространство</a:t>
            </a:r>
            <a:r>
              <a:rPr kumimoji="0" lang="ru-RU" dirty="0">
                <a:latin typeface="Calibri" charset="0"/>
              </a:rPr>
              <a:t>, и ключевым фактором такой группировки является политический. </a:t>
            </a:r>
            <a:r>
              <a:rPr kumimoji="0" lang="ru-RU" b="1" dirty="0">
                <a:latin typeface="Calibri" charset="0"/>
              </a:rPr>
              <a:t>Позиционирование России и Молдовы стало существенно более неопределенным и </a:t>
            </a:r>
            <a:r>
              <a:rPr kumimoji="0" lang="ru-RU" b="1" dirty="0" err="1">
                <a:latin typeface="Calibri" charset="0"/>
              </a:rPr>
              <a:t>многовекторным</a:t>
            </a:r>
            <a:r>
              <a:rPr kumimoji="0" lang="ru-RU" dirty="0">
                <a:latin typeface="Calibri" charset="0"/>
              </a:rPr>
              <a:t>. </a:t>
            </a:r>
            <a:r>
              <a:rPr kumimoji="0" lang="ru-RU" b="1" dirty="0">
                <a:latin typeface="Calibri" charset="0"/>
              </a:rPr>
              <a:t>Поэтому они попали в зону неопределенности, переместившись из зоны притяжения Евросоюза, в которой остались Грузия и Украина. Азербайджан устойчиво ориентируется на «другие страны» (прежде всего Турцию).</a:t>
            </a:r>
            <a:endParaRPr kumimoji="0" lang="ru-RU" dirty="0">
              <a:latin typeface="Calibri" charset="0"/>
            </a:endParaRPr>
          </a:p>
          <a:p>
            <a:r>
              <a:rPr kumimoji="0" lang="ru-RU" dirty="0">
                <a:latin typeface="Calibri" charset="0"/>
              </a:rPr>
              <a:t>Изменения за прошедший год по большинству стран небольшие, но постепенное накопление этих изменений приводит к качественному изменению позиционирования стран. Как и в прошлые две волны «Интеграционного барометра ЕАБР», </a:t>
            </a:r>
            <a:r>
              <a:rPr kumimoji="0" lang="ru-RU" b="1" dirty="0">
                <a:latin typeface="Calibri" charset="0"/>
              </a:rPr>
              <a:t>население двух ключевых для интеграционного процесса стран – Украины и России, которые наряду с Казахстаном в среднем представляют наибольший интерес для жителей остальных стран бывшего СССР – оказалось ориентировано не на постсоветское пространство, причем Украина еще больше склонилась к Евросоюзу</a:t>
            </a:r>
            <a:r>
              <a:rPr kumimoji="0" lang="ru-RU" dirty="0">
                <a:latin typeface="Calibri" charset="0"/>
              </a:rPr>
              <a:t>.</a:t>
            </a:r>
          </a:p>
          <a:p>
            <a:r>
              <a:rPr kumimoji="0" lang="ru-RU" dirty="0">
                <a:latin typeface="Calibri" charset="0"/>
              </a:rPr>
              <a:t>При этом в России, Украине, а по некоторым вопросам также в Армении, Казахстане, Туркменистане, Узбекистане довольно высоки и автономистские настроения (нет притяжения ни к каким странам).</a:t>
            </a:r>
          </a:p>
          <a:p>
            <a:r>
              <a:rPr kumimoji="0" lang="ru-RU" b="1" dirty="0">
                <a:latin typeface="Calibri" charset="0"/>
              </a:rPr>
              <a:t>Наибольший </a:t>
            </a:r>
            <a:r>
              <a:rPr kumimoji="0" lang="ru-RU" b="1" i="1" dirty="0">
                <a:latin typeface="Calibri" charset="0"/>
              </a:rPr>
              <a:t>взаимный</a:t>
            </a:r>
            <a:r>
              <a:rPr kumimoji="0" lang="ru-RU" b="1" dirty="0">
                <a:latin typeface="Calibri" charset="0"/>
              </a:rPr>
              <a:t> интерес имеют друг к другу жители трех славянских стран – России, Беларуси, Украины – и Казахстана</a:t>
            </a:r>
            <a:r>
              <a:rPr kumimoji="0" lang="ru-RU" dirty="0">
                <a:latin typeface="Calibri" charset="0"/>
              </a:rPr>
              <a:t>. Причем тенденции таковы, что </a:t>
            </a:r>
            <a:r>
              <a:rPr kumimoji="0" lang="ru-RU" b="1" dirty="0">
                <a:latin typeface="Calibri" charset="0"/>
              </a:rPr>
              <a:t>Украина все больше и больше выходит из этого кластера стран, а Казахстан становится все более интегрированным</a:t>
            </a:r>
            <a:r>
              <a:rPr kumimoji="0" lang="ru-RU" dirty="0">
                <a:latin typeface="Calibri" charset="0"/>
              </a:rPr>
              <a:t>. Объединительное влияние Таможенного Союза, с одной стороны, и разъединительное воздействие российско-украинского противостояния, с другой стороны, постепенно приводят к более жестким границам нового союза и в массовом сознании.</a:t>
            </a:r>
          </a:p>
          <a:p>
            <a:r>
              <a:rPr kumimoji="0" lang="ru-RU" dirty="0">
                <a:latin typeface="Calibri" charset="0"/>
              </a:rPr>
              <a:t>В целом можно отметить, что </a:t>
            </a:r>
            <a:r>
              <a:rPr kumimoji="0" lang="ru-RU" b="1" dirty="0">
                <a:latin typeface="Calibri" charset="0"/>
              </a:rPr>
              <a:t>российско-украинская «холодная война», безусловно, сказалась на общественном мнении населения стран ПСП относительно вероятных векторов интеграции</a:t>
            </a:r>
            <a:r>
              <a:rPr kumimoji="0" lang="ru-RU" dirty="0">
                <a:latin typeface="Calibri" charset="0"/>
              </a:rPr>
              <a:t>. Но вместе с тем объем сменившихся симпатий/антипатий не столь велик и в разных странах составляет от 2-3% до 12-15% населения (если, конечно, не считать население собственно России и Украины, где динамика существенно более заметна).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cs typeface="Arial" pitchFamily="34" charset="0"/>
              </a:rPr>
              <a:t>Динамика общих индексов геополитического притяжения к категориям (кластерам) стран</a:t>
            </a:r>
          </a:p>
          <a:p>
            <a:pPr eaLnBrk="1" hangingPunct="1"/>
            <a:r>
              <a:rPr lang="ru-RU" dirty="0" smtClean="0">
                <a:cs typeface="Arial" pitchFamily="34" charset="0"/>
              </a:rPr>
              <a:t>Конфигурация интеграционных настроений (геополитического притяжения) в разных странах ПСП представлена в динамике на диаграммах 4.5. Для минимизации влияния скачков показателей, связанных в </a:t>
            </a:r>
            <a:r>
              <a:rPr lang="ru-RU" dirty="0" err="1" smtClean="0">
                <a:cs typeface="Arial" pitchFamily="34" charset="0"/>
              </a:rPr>
              <a:t>т.ч</a:t>
            </a:r>
            <a:r>
              <a:rPr lang="ru-RU" dirty="0" smtClean="0">
                <a:cs typeface="Arial" pitchFamily="34" charset="0"/>
              </a:rPr>
              <a:t>. с организационно-методическими особенностями опросов, а также для корректного сравнения всех 12 стран, значения показателей были усреднены за периоды 2012-2013 гг. и 2014-2015 гг. Визуализированное обобщение интеграционных настроений, представленное на диаграммах 4.5 наглядно показывает как </a:t>
            </a:r>
            <a:r>
              <a:rPr lang="ru-RU" dirty="0" err="1" smtClean="0">
                <a:cs typeface="Arial" pitchFamily="34" charset="0"/>
              </a:rPr>
              <a:t>межстрановые</a:t>
            </a:r>
            <a:r>
              <a:rPr lang="ru-RU" dirty="0" smtClean="0">
                <a:cs typeface="Arial" pitchFamily="34" charset="0"/>
              </a:rPr>
              <a:t> различия доминирующих векторов притяжения, так и серьезное разнообразие геополитических ориентаций внутри некоторых стран (это характерно для наиболее «квадратных» конфигураций в Грузии, Молдове, России и Украине). </a:t>
            </a:r>
            <a:endParaRPr kumimoji="0" lang="ru-RU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Для обобщения данных об интеграционных предпочтениях населения стран-участниц мониторинга в проекте «Интеграционный барометр ЕАБР» рассчитываются несколько групп сводных индексов, отражающих общую силу «притяжения» населения этих стран к другим странам и, таким образом, характеризующих интеграционные ориентации стран постсоветского пространства в целом.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Как видно, по совокупности трех компонент – политика, экономика, культура –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приоритетным вектором притяжения для относительного большинства стран региона СНГ остается постсоветское пространство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и ключевым фактором такой группировки является политический.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 постсоветское пространство по итогам опросов в 2015 г. оказалось преимущественно ориентированным население Армении, Беларуси, Казахстана, Кыргызстана, Таджикистана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К этой группе стран по данным прошлых волн «Интеграционного барометра ЕАБР» можно отнести также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Туркменистан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Узбекистан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(где в 2015 г. опросы не проходили). 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Остальные пять стран (Азербайджан, Грузия, Молдова, Украина и Россия),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входящие в объект исследования,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демонстрируют довольно разнообразные интеграционные настроения своих граждан, но преимущественно с пониженным уровнем притяжения к региону СНГ.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Так, Азербайджан – страна с преимущественной ориентацией населения на Турцию (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), хотя и с сохраняющимся заметным уровнем притяжения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региону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Украина упрочила тренд на повышение предпочтений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хотя и с сохранением высокого разнообразия геополитических ориентаций и высоким уровнем автономистских настроений.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Интеграционное позиционирование России, Грузии, Молдовы существенно неопределенно 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многовекторно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Эти страны входят в зону неопределенности, хотя для Грузии и Молдовы сохраняется небольшое превышение предпочтений в сторону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а для России – в сторону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«остального мира»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(особенно в сторону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Китая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).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Необходимо также отметить высокий уровень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автономистских настроений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присущий населению России, Украины и существенно выросший за последний год в Молдове и Беларуси.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Таким образом, можно утверждать, что население стран бывшего СССР в настоящее время демонстрирует четыре типа приоритетных интеграционных ориентаций: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1) с доминированием ориентаций в направлении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(типовой пример – Кыргызстан),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2) доминированием ориентаций в направлении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(типовой пример – Украина),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3) преимущественная ориентация в направлении других стран, т.е.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«остального мира»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(типовой пример - Азербайджан), </a:t>
            </a:r>
            <a:r>
              <a:rPr kumimoji="1" lang="ru-RU" sz="1200" kern="120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 </a:t>
            </a:r>
          </a:p>
          <a:p>
            <a:r>
              <a:rPr kumimoji="1" lang="ru-RU" sz="1200" kern="120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4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)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отсутствие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доминирующих ориентаций (типовой пример – Россия). </a:t>
            </a:r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5A8BCF-2AC1-445E-A95D-2F4CC2155F72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>
                <a:latin typeface="Calibri" charset="0"/>
              </a:rPr>
              <a:t>Центр интеграционных исследований Евразийского банка развития специализируется прежде всего на реализации количественного анализа интеграционных процессов, на исследованиях прикладного характера. Кроме того, стандартная практика – оперативная подготовка аналитических записок, рекомендаций правительствам и прочим госструктурам стран-членов Банка, платный консалтинг (прежде всего для ЕЭК и других бенефициаров ЕАБР). Примеры исследований. Почти все материалы – в открытом доступе на сайте ЕАБР. Печатная продукция. Журнал ЕЭИ.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9D2CCB1-397D-E642-89A3-1342B4FA3599}" type="slidenum">
              <a:rPr kumimoji="0" lang="ru-RU" sz="1200"/>
              <a:pPr/>
              <a:t>28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 dirty="0">
              <a:latin typeface="Calibri" charset="0"/>
            </a:endParaRP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7FEB1DC-1A5E-1044-8243-794A8CDD9E5A}" type="slidenum">
              <a:rPr kumimoji="0" lang="ru-RU" sz="1200"/>
              <a:pPr/>
              <a:t>29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dirty="0">
                <a:latin typeface="Calibri" charset="0"/>
              </a:rPr>
              <a:t>Понятие «интеграционное предпочтение» индивида интерпретируется в «Интеграционном барометре» через более простое базовое понятие «притяжение к стране». Этот концепт – «притяжение» – на индивидуальном уровне включает в себя интерес, симпатию, наличие связи (через работу, родственников и т.п.), готовность к взаимодействию, а на уровне всего населения страны отражает распространенность соответствующих векторов притяжения к другим странам, то есть неявную общественную поддержку кооперации и интеграции, выраженную в обобщенных массовых настроениях. Притяжение измеряется в трех аспектах – социокультурном, экономическом и политическом. Каждый из этих аспектов, в свою очередь, раскрывается через определенный интерес респондента и соответствующий вопрос.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Методической основой измерения интеграционных предпочтений населения в рамках проекта «Интеграционный барометр ЕАБР» являются массовые опросы граждан 12 стран постсоветского пространства (11 стран – членов СНГ - и Грузии) по репрезентативным национальным выборкам. Четвертая волна «Интеграционного барометра ЕАБР»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проведена в мае-июне 2015 года. 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DC1D22B-39F7-884E-972F-56A68F505883}" type="slidenum">
              <a:rPr kumimoji="0" lang="ru-RU" sz="1200"/>
              <a:pPr/>
              <a:t>3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b="1" dirty="0">
                <a:latin typeface="Calibri" charset="0"/>
              </a:rPr>
              <a:t>Вопрос: Какие из перечисленных стран, на Ваш взгляд, являются дружественными для нашей страны (на поддержку которых в трудную минуту можно рассчитывать)? </a:t>
            </a:r>
            <a:r>
              <a:rPr kumimoji="0" lang="ru-RU" b="1" i="1" dirty="0">
                <a:latin typeface="Calibri" charset="0"/>
              </a:rPr>
              <a:t>Первая часть схемы.</a:t>
            </a:r>
            <a:endParaRPr kumimoji="0" lang="ru-RU" dirty="0">
              <a:latin typeface="Calibri" charset="0"/>
            </a:endParaRPr>
          </a:p>
          <a:p>
            <a:pPr eaLnBrk="1" hangingPunct="1"/>
            <a:r>
              <a:rPr kumimoji="0" lang="ru-RU" dirty="0">
                <a:latin typeface="Calibri" charset="0"/>
              </a:rPr>
              <a:t>Диаграмма (обе части в совокупности) позволяет наглядно увидеть наличие довольно тесной сети симпатий населения стран к другим странам постсоветского пространства. Если на уровне 80% и выше объектом симпатий является исключительно Россия, то на уровне от 40 до 80% заметными объектами становятся Казахстан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(с тремя входящими векторами симпатий – Россия. Беларусь, Кыргызстан)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Беларусь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(с двумя векторами – Россия (66%) и Казахстан). </a:t>
            </a:r>
          </a:p>
          <a:p>
            <a:pPr eaLnBrk="1" hangingPunct="1"/>
            <a:r>
              <a:rPr kumimoji="0" lang="ru-RU" b="1" i="1" dirty="0" smtClean="0">
                <a:latin typeface="Calibri" charset="0"/>
              </a:rPr>
              <a:t>В </a:t>
            </a:r>
            <a:r>
              <a:rPr kumimoji="0" lang="ru-RU" b="1" i="1" dirty="0">
                <a:latin typeface="Calibri" charset="0"/>
              </a:rPr>
              <a:t>пределах постсоветского пространства самую высокую «дружественность» имеет </a:t>
            </a:r>
            <a:r>
              <a:rPr kumimoji="0" lang="ru-RU" b="1" i="1" dirty="0" smtClean="0">
                <a:latin typeface="Calibri" charset="0"/>
              </a:rPr>
              <a:t>Россия – </a:t>
            </a:r>
            <a:r>
              <a:rPr kumimoji="0" lang="ru-RU" dirty="0" smtClean="0">
                <a:latin typeface="Calibri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ее поставили на первое место по частоте упоминания в качестве «страны-друга» респонденты из 6 стран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b="1" dirty="0">
                <a:latin typeface="Calibri" charset="0"/>
              </a:rPr>
              <a:t>Вопрос: Про какие из перечисленных стран можно сказать, что Вы интересуетесь их историей, культурой, географией (природой)? </a:t>
            </a:r>
            <a:endParaRPr kumimoji="0" lang="ru-RU" b="1" dirty="0" smtClean="0">
              <a:latin typeface="Calibri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целом население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ПСП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декларирует широкий диапазон познавательных интересов к разным странам. Повышенным в сравнении с другими странами уровнем интереса к кластеру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«Евросоюз»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выделяются Грузия и Молдова (49% и 41% соответственно). При этом в Грузии в этом году произошло резкое снижение данного показателя (на 10 процентных пунктов), а в Молдове он остается примерно на одном уровне. Также повышение интереса к странам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замечено в Таджикистане – с 2013 по 2015 г. там отмечается рост на 7 процентных пунктов в год, и в 2015 году уровень этого интереса достиг 29%. Колебания познавательного интереса к странам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Кыргызстане носят неустойчивый характер и являются, скорее всего, случайными флуктуациями общественных настроений – в 2013 г. был зафиксирован подъём интереса к странам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в следующем году он так же резко снизился и в 2015 упал ещё ниже (до 16%).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Наибольший познавательный интерес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странам региона СНГ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декларируют жители стран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центральноазиатского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региона - Кыргызстана и Таджикистана. Этот показатель демонстрирует неустойчивость во всех странах, кроме Таджикистана, где он с 2013 по 2015 г. стабильно рос с 52% до 68%. В Грузии и Армении данный показатель снизился (с 27% до 19% и с 28% до 21%, соответственно); ожидаемое снижение уровня интереса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странам региона СНГ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зафиксировано и в Украине (с 29% до 18%).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Остальной мир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чаще других упоминали респонденты в Таджикистане, Грузии и Кыргызстане.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Уровень познавательного интереса к кластеру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«регион СНГ»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- в большей части определяется уровнем интереса к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который варьируется от 54% (в Таджикистане) до 10% (в Украине). Среди других «интересных» стран в европейской части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ПСП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чаще всего называется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Украина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а в азиатской -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Казахстан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Узбекистан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Кроме России часто упоминаются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Франция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(в Грузии – 30%, Армении – 16%, Молдове и Таджикистане – по 13%, Украине – 10%),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(в Грузии – 19%, Армении, Молдове, Таджикистане и Украине – по 12%) и другие 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За пределами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ПСП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заметны векторы интереса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у жителей Грузии (15%), жители Таджикистана проявляют интерес к культуре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Индии и Китая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(15% и 14%, соответственно), а повышенный интерес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проявляют жители Кыргызстана (17%).</a:t>
            </a:r>
            <a:r>
              <a:rPr lang="ru-RU" dirty="0" smtClean="0">
                <a:effectLst/>
              </a:rPr>
              <a:t> 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b="1" dirty="0">
                <a:latin typeface="Calibri" charset="0"/>
              </a:rPr>
              <a:t>Вопрос: Про какие из перечисленных стран можно сказать, что Вы интересуетесь их историей, культурой, географией (природой)? </a:t>
            </a:r>
            <a:r>
              <a:rPr kumimoji="0" lang="ru-RU" dirty="0" smtClean="0">
                <a:solidFill>
                  <a:srgbClr val="005294"/>
                </a:solidFill>
              </a:rPr>
              <a:t>[Топ-3 в каждой стране]</a:t>
            </a:r>
            <a:endParaRPr kumimoji="0" lang="ru-RU" b="1" dirty="0" smtClean="0">
              <a:latin typeface="Calibri" charset="0"/>
            </a:endParaRP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Кроме России часто упоминаются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Франция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(в Грузии – 30%, Армении – 16%, Молдове и Таджикистане – по 13%, Украине – 10%),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Германия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(в Грузии – 19%, Армении, Молдове, Таджикистане и Украине – по 12%) и другие 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За пределами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ПСП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заметны векторы интереса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у жителей Грузии (15%), жители Таджикистана проявляют интерес к культуре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Индии и Китая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(15% и 14%, соответственно), а повышенный интерес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проявляют жители Кыргызстана (17%)</a:t>
            </a:r>
            <a:endParaRPr lang="ru-RU" dirty="0" smtClean="0">
              <a:effectLst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sz="1000" b="1" dirty="0">
                <a:latin typeface="Calibri" charset="0"/>
              </a:rPr>
              <a:t>Вопрос: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каких из перечисленных стран Вы бывали за последние 5 лет с личными, служебными или туристическими целями? [группировка ответов по четырем векторам притяжения]</a:t>
            </a:r>
            <a:r>
              <a:rPr lang="ru-RU" sz="1000" b="1" dirty="0" smtClean="0">
                <a:effectLst/>
              </a:rPr>
              <a:t> </a:t>
            </a:r>
            <a:endParaRPr kumimoji="1" lang="ru-RU" sz="10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pPr eaLnBrk="1" hangingPunct="1"/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Следующие два индикатора социокультурного притяжения стран – 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показатели реальной и потенциальной трансграничной мобильности населения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постсоветского пространства - существенным образом характеризуют актуальные гуманитарные интересы населения и степень их реализации.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среднем по странам за последние пять лет посещали хотя бы одну страну на территории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около трети населения. Наиболее высок этот показатель в Молдове, Беларуси, Кыргызстане и Казахстане (рис. 3.10), где посещает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государства постсоветского пространства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примерно каждый второй респондент. По сравнению с 2014 годом резко снизилась доля посещавших другие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страны постсоветского пространства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жителей Таджикистана (с 60% до 33%), после колебаний общественных настроений вернувшись на уровень прошлых лет. Интерес жителей России к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странам региона СНГ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резко упал (с 27% по 18%). Минимальная трансграничная мобильность в сторону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зафиксирована в Украине (14%) и Грузии (8%).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Молдове примерно каждый пятый житель старше 18 лет за последние пять лет посещал как минимум одну страну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(в большинстве случаев это была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Румыния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). Это стабильно заметно более высокий показатель, чем у других стран, участвующих в проекте. Также довольно высокий по сравнению с другими странами показатель посещения стран ЕС зафиксирован в Беларуси – 17%. Динамика по разным странам фактически отсутствует.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Что касается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остального мира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то за последние пять лет в них удалось побывать 15% взрослых жителей Грузии, 14% россиян, 9% респондентов Беларуси и Казахстана. В России за последний год показатель несколько снизился. В этом кластере чаще всего посещали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Турцию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– жители Грузии (13%) и России (9%).</a:t>
            </a:r>
          </a:p>
          <a:p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sz="1000" b="1" dirty="0" smtClean="0">
                <a:latin typeface="Calibri" charset="0"/>
              </a:rPr>
              <a:t>Вопрос: </a:t>
            </a:r>
            <a:r>
              <a:rPr kumimoji="1" lang="ru-RU" sz="10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каких из перечисленных стран Вы бывали за последние 5 лет с личными, служебными или туристическими целями?</a:t>
            </a:r>
            <a:endParaRPr kumimoji="0" lang="ru-RU" sz="1000" dirty="0">
              <a:latin typeface="Calibri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пределах постсоветского пространства основным объектом трансграничной мобильности является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сторону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РФ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направлена наиболее весомая доля посещений почти от всех стран, а в сторону Украины – от Беларуси, Молдовы и России (рис. 3.12), однако в сравнении с прошлым годом доля визитов уменьшилась. Также можно отметить наличие потока из Кыргызстана в Казахстан (15%) и из Армении в Грузию (15%). Можно отметить рост за последний год посещений России жителями Казахстана (с 24% по 29%). В сравнении с прошлым годом произошло снижение доли поездок в Россию из Таджикистана (с 37% до 30%)</a:t>
            </a:r>
            <a:r>
              <a:rPr lang="ru-RU" dirty="0" smtClean="0">
                <a:effectLst/>
              </a:rPr>
              <a:t> </a:t>
            </a:r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sz="1000" b="1" dirty="0" smtClean="0">
                <a:latin typeface="Calibri" charset="0"/>
              </a:rPr>
              <a:t>Вопрос: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Скажите, в какую из перечисленных стран Вы хотели бы поехать на отдых или с туристической целью? [группировка ответов по четырем векторам притяжения]</a:t>
            </a:r>
            <a:r>
              <a:rPr lang="ru-RU" sz="1000" dirty="0" smtClean="0">
                <a:effectLst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Структура желательных направлений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туристической миграции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значительно отличается от структуры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фактической миграции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(см. выше в разделе 2). Доли упоминаний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или остального мира, как правило, выше доли упоминаний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(см. рис. 3.13). Чаще других о своем желании поехать в какую-либо страну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говорили жители Грузии и Армении (55% и 48% соответственно, при этом по сравнению с 2014 годом в Грузии эта доля упала на 8 процентных пунктов). Довольно высокой является нацеленность на посещение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Молдове (43%). Для молдаван главный объект притяжения на территории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–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Румыния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2014 году несколько снизилась доля респондентов Украины (с 41% до 36%), желающих посетить страны Европы. В Таджикистане и Казахстане уровень интереса к посещению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увеличился (с 20% по 29% и с 30 по 37%, соответственно).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Желание побывать в каких-либо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странах остального мира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характерно для примерно половины и более жителей Кыргызстана и Казахстана, в которых данный показатель вырос в сравнении с прошлым годом. В Таджикистане и Грузии наблюдается снижение по данному показателю, как и в Молдове, где желание побывать в каких-либо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странах остального мира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находится на самом низком уровне из всех стран, участвующих в проекте. В Армении, население которой до этого года демонстрировало самый низкий интерес к поездкам в другие страны, наоборот наблюдается небольшой подъём (с 22% по 26%).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региона СНГ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стали самым привлекательным направлением для гипотетической туристической поездки только для жителей Таджикистана (57%)</a:t>
            </a:r>
            <a:r>
              <a:rPr lang="ru-RU" dirty="0" smtClean="0">
                <a:effectLst/>
              </a:rPr>
              <a:t> </a:t>
            </a:r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dirty="0" smtClean="0">
                <a:latin typeface="Calibri" charset="0"/>
              </a:rPr>
              <a:t>Вопрос:</a:t>
            </a:r>
            <a:r>
              <a:rPr kumimoji="1" lang="ru-RU" sz="1200" b="0" i="1" kern="12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b="1" i="0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Arial" charset="0"/>
                <a:cs typeface="Arial" charset="0"/>
              </a:rPr>
              <a:t>Как Вам кажется, из каких стран надо больше приглашать в нашу страну артистов, писателей, художников, закупать и переводить книги, кино, музыкальные произведения и другую культурную продукцию?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Большинство жителей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постсоветского пространства чаще в качестве такого рода источников предпочтительной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продукции называли страны этого же пространства, то есть проявляли интерес к приглашению культурных деятелей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 потреблению культурной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продукции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СНГ.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наибольшеи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степени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такои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вектор интереса характерен для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жителеи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Казахста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- на и Таджикистана, в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наименьшеи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— для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жителеи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России (здесь вопрос задавался впервые) и Украины.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«импорте культуры» из стран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Евросоюза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более прочих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устойчиво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заинтересовано население Молдовы, Грузии, Армении и Украины. </a:t>
            </a: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 страны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остального мира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больше других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устойчиво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ориентированы жители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Гру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-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зии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этом кластере самыми упоминаемыми стали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США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особыи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интерес к ним проявили жители Грузии и Армении (33% и 32% соответственно), стоит отметить относительно высокую потребность в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творческои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продукции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жителеи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Кыргызстана (17%). </a:t>
            </a: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668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dirty="0" smtClean="0">
                <a:latin typeface="Calibri" charset="0"/>
              </a:rPr>
              <a:t>Вопрос:</a:t>
            </a:r>
            <a:r>
              <a:rPr kumimoji="1" lang="ru-RU" sz="1200" b="0" i="1" kern="12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b="1" i="0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Arial" charset="0"/>
                <a:cs typeface="Arial" charset="0"/>
              </a:rPr>
              <a:t>Как Вам кажется, из каких стран надо больше приглашать в нашу страну артистов, писателей, художников, закупать и переводить книги, кино, музыкальные произведения и другую культурную продукцию?</a:t>
            </a:r>
            <a:r>
              <a:rPr kumimoji="1" lang="ru-RU" sz="1200" b="1" kern="1200" dirty="0" smtClean="0">
                <a:solidFill>
                  <a:srgbClr val="7F7F7F"/>
                </a:solidFill>
                <a:latin typeface="Calibri" pitchFamily="34" charset="0"/>
                <a:ea typeface="Arial" charset="0"/>
                <a:cs typeface="Arial" charset="0"/>
              </a:rPr>
              <a:t> [Топ-3 в каждой стране]</a:t>
            </a:r>
            <a:endParaRPr kumimoji="1" lang="ru-RU" sz="1200" b="1" i="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целом для населения постсоветского пространства наиболее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привлекательнои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в качестве «экспортера» артистов,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писателеи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̆, художников и произведений культу-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ры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искусства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по-прежнему выглядит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Россия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(см. рисунок 3.4). Больше всего к культуре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России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проявили симпатии респонденты из Беларуси, Казахстана, Таджикистана и Молдовы; в этих странах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Россию 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выбрали половина и более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-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телеи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̆. При этом доля расположенных к России в этом вопросе респондентов воз- росла за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последнии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год в Таджикистане (с 57% до 68%), Беларуси (с 52% до 60%) и Армении (с 32% до 37%). Резкое снижение зафиксировано в Кыргызстане (с 59% до 44%), Украине (с 27% до 15%). Украина — единственная страна из СНГ (кроме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самои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России 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Азербайджана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где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данныи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вопрос не задавался), в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которои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уро-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вень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интереса к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культурнои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продукции из России ниже, чем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аналогичныи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интерес к странам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ЕС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  <a:endParaRPr lang="ru-RU" dirty="0" smtClean="0"/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Выделяется центрально-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азиатскии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кластер линий взаимного интереса. Растет куль-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турныи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интерес между жителями Армении и Грузии. В Беларуси проявился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инте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-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рес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к творчеству грузинских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деятелеи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̆ искусства (18%) и зафиксировано снижение интереса к артистам, писателям и художникам Украины (с 23% до 17%). </a:t>
            </a: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200" b="1" i="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9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Сумма квадратов различий в доле выбора того или иного вектора интеграционных предпочтений между молодежью (до 34 лет) и более взрослым (от 35 лет)</a:t>
            </a:r>
            <a:r>
              <a:rPr kumimoji="1" lang="ru-RU" sz="1200" b="1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населением стран </a:t>
            </a:r>
            <a:r>
              <a:rPr kumimoji="1" lang="ru-RU" sz="1200" b="1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ПСП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  <a:r>
              <a:rPr lang="ru-RU" b="1" dirty="0" smtClean="0">
                <a:effectLst/>
              </a:rPr>
              <a:t>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Перед тем, как выявить основные тренды интеграционных настроений для шести возрастных когорт, стоит проанализировать наличие или отсутствие значимых различий в мнениях молодежи и более взрослого населения стран ПСП. Для решения данной задачи были высчитаны суммы квадратов отклонения доли выбора той или иной страны на вопросы из анкеты молодежью в целом (от 18 лет до 34 лет) и более взрослым населением (от 35 лет и старше), варианты ответов «таких стран нет» и «затрудняюсь ответить» при анализе также учитывались. </a:t>
            </a:r>
          </a:p>
          <a:p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Наиболее однородным в мнениях является население Таджикистана и Киргизии (рис 6.1). Напротив, самые значительные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межпоколенческие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различия в ответах на представленные в анкете вопросы зафиксированы в Беларуси и Украине.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известной мере эти результаты подтверждают выводы, сделанные в рамках работы «Восприятие молодежью новых независимых государств истории советского и постсоветского периодов» (Евразийский монитор, 2009), когда выяснились различия в механизмах социализации и усвоения исторических и политических представлений в европейских и азиатских странах бывшего СССР. Если в странах Центральной Азии на формирование этих представлений велико влияние семьи и авторитета старших, то в России, Украине, Молдове, Беларуси это влияние ослаблено, и там молодежь в большей степени подвержено влиянию СМИ и других внешних источников, выбор которых опять же более свободен. Все это создает предпосылки большей дифференциации взглядов в разных возрастных группах в европейских странах СНГ по сравнению с центрально-азиатским.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ru-RU" dirty="0">
                <a:latin typeface="Calibri" charset="0"/>
              </a:rPr>
              <a:t>Заданный список ответов-выборов позволил сформулировать три группы выводов к данным по каждому вопросу – об интеграционных предпочтениях внутри постсоветского пространства (выбор стран из числа бывших республик СССР), об интеграционном притяжении за пределы этого пространства (выбор других стран) и о степени ориентации общественного мнения страны на ее автономность (отказ называть «привлекательные» страны). При этом интеграционное притяжение за пределы постсоветского пространства делится на два вектора – притяжение к странам Евросоюза и притяжение к странам остального мира («другие страны»). Детальное описание методологии и методики исследования содержится в полной версии доклада, доступной на сайте ЕАБР</a:t>
            </a:r>
            <a:r>
              <a:rPr kumimoji="0" lang="ru-RU" dirty="0" smtClean="0">
                <a:latin typeface="Calibri" charset="0"/>
              </a:rPr>
              <a:t>.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8E1E0AF3-4C55-AB43-B04F-73201AF9B2AB}" type="slidenum">
              <a:rPr kumimoji="0" lang="ru-RU" sz="1200"/>
              <a:pPr/>
              <a:t>4</a:t>
            </a:fld>
            <a:endParaRPr kumimoji="0"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Особое место в исследовании занимает изучение отношения населения государств-членов Евразийского экономического союза (ЕАЭС) к их участию в данном интеграционном объединении, а также мнение граждан других стран региона СНГ о целесообразности вхождения их государств в Союз. Напомним, что ЕАЭС был создан в 2015 году на базе Таможенного союза (ТС) и Единого экономического пространства (ЕЭП). До 2015 года, соответственно, общественное мнение изучалось применительно к ТС и ЕЭП. Распределения ответов на этот вопрос анкеты иллюстрируются диаграммой.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Согласно опросу 2015 года,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государствах-членах ЕАЭС преобладает положительное отношение к евразийской экономической интеграции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Уровень поддержки участия в ЕАЭС со стороны населения России и Казахстана составляет 78% и 80% соответственно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Ниже всего оценивают участие в ЕАЭС граждане Армении и Беларуси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(56% и 60%, соответственно), при этом динамика за год – слабо отрицательная (снижения позитивных ответов на 8 процентных пунктов в обеих странах). При этом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Армении отмечается постепенный рост доли граждан, относящихся безразлично или отрицательно к участию страны в Евразийском экономическом союзе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Отдельно следует остановиться на Кыргызстане, который на момент проведения опроса (апрель – июнь 2015 года) находился в процессе присоединения к ЕАЭС. Так как Кыргызстан стал полноправным государством-членом ЕАЭС в августе 2015 г., гражданам данной страны был задан вопрос о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желательности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присоединения к ЕАЭС. Согласно результатам исследования,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Кыргызстане фиксируется самый высокий среди стран региона уровень общественной поддержки евразийской экономической интеграции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причем поддержка оказалась рекордной за четырехлетний период, увеличившись с 50% населения в 2014 году до 86% в 2015 (в 2012 и 2013 годах данный показатель составлял 67% и 72% соответственно).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стран, пока не являющихся членами ЕАЭС, наиболее высокие показатели общественной поддержки перспектив вступления в объединение характерны для Таджикистана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(72%), население которого ориентировано преимущественно на экономическое взаимодействие со странами региона СНГ, прежде всего с Россией. Данный факт указывает на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целесообразность и востребованность дальнейшего приоритетного развития интеграционного взаимодействия ЕАЭС с Таджикистаном, а также с Узбекистаном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где в 2014 году 68% населения хотело бы видеть свою страну в ЕАЭС.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Молдове в 2015 году выявлен некоторый рост доли граждан, желающих видеть свою страну в ЕАЭС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– с 49% в 2014 году до 53% в 2015 году, а также незначительное сокращение доли тех, кто против такой перспективы или безразличен к ней. 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Украине поддержка перспектив вступления в ЕАЭС сократилась за последний год более чем в полтора раза и составила в 2015 году всего 19% (при 60% отрицательных ответов)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Не столь резкое, но статистически значимое снижение показателя зафиксировано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Грузии: доля поддерживающих гипотетическое вступление в ЕАЭС снизилась с 53% в 2014 году до 41% в 2015 году, а доля противников такого варианта увеличилась с 23% в 2014 году до 34% в 2015 году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Таким образом, в этих двух странах число сторонников евразийской экономической интеграции по сравнению с прошлым годом значительно сократилось.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 группе стран с преимущественно скептическим восприятием евразийской интеграции традиционно относится Азербайджан, 64% жителей которого в 2014 году было настроено против потенциального вступления в ЕАЭС и всего 22% выражало поддержку такой гипотетической перспективы. Представляется, что такая динамика сохранится в ближайшие годы, так как скептическое восприятие интеграции является нормальным процессом, через который проходят практически все интеграционные объединения мира.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МОЛОДЕЖНЫЕ</a:t>
            </a:r>
            <a:r>
              <a:rPr kumimoji="1" lang="ru-RU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ПРЕДПОЧТЕНИЯ.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Анализ различия мнений представителей разных возрастных когорт по вопросу поддержки евразийской интеграции показывает (рис. 2), что, например,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молодежь Казахстана и Армении от 18 до 34 лет рассматривает членство своих стран в ЕАЭС положительно чуть чаще в сравнении с взрослым населением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Напротив,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молодежь Беларуси и России несколько реже, чем взрослое население, дает положительные оценки членству в ЕАЭС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 потенциальному вступлению в ЕАЭС позитивно относится все население Таджикистана без возрастных различий, что характерно и для Кыргызстана, присоединившегося к ЕАЭС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Молодежь Грузии и Молдовы разделяется на «сторонников» и «противников» вступления в ЕАЭС, с преобладанием «сторонников» среди молодежи Молдовы и «противников» среди молодежи Грузии.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Молодежь Украины и Грузии, и в особенности Молдовы, более негативно относится к возможности вступления в ЕАЭС по сравнению с взрослым населением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а взрослое население Молдовы и Грузии более положительно относится к гипотетическому вступлению в ЕАЭС по сравнению с молодежью этих стран.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Украине на фоне общего негативного отношения к идее присоединения к ЕАЭС доля взрослого населения от 55 лет превышает на 15% долю молодежи Украины, выступающей за присоединение к объединению. </a:t>
            </a:r>
          </a:p>
          <a:p>
            <a:endParaRPr kumimoji="1"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рамках опроса 2015 года населению четырех стран-членов ЕАЭС задавался вопрос об отношении к созданию некоторых общих институтов в рамках ЕАЭС –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единой валюты, общих законов, общей армии и общего органа управления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Ответы респондентов представлены в таблице.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Анализ показывает, что во всех без исключения четырех странах-членах ЕАЭС отсутствует единая позиция граждан в отношении необходимости указанных общих институтов: противоположные мнения распределились в близких долях. В качестве исключения можно указать только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отношение к общей армии в Беларуси и России: большинство населения высказалось в отрицательном ключе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Однако мнение об отсутствии необходимости общей армии также нельзя признать доминирующим: против высказались лишь немногим более половины участников опросов (57% в Беларуси и 53% в РФ). Кроме того,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выделяется Армения, где большинство граждан выступили за единую валюту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однако и здесь большинство не является доминирующим и составляет 55% граждан.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Таким образом, можно констатировать, что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 сегодняшний день отсутствует сложившееся мнение относительно необходимости общих институтов стран-членов ЕАЭС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а полученные в ходе опросов ответы в значительной мере случайны. Скорее всего, вопросы были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неожиданны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для респондентов в этих странах и они давали ответ спонтанно, как обычно бывает в подобных случаях. Необходима специальным образом выстроенная информационная политика, направленная на формирование общественного мнения стран-членов ЕАЭС через информирование населения о сути, смысле, выгодах и т.п. формирования подобных общих институтов.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614DA-77D3-6040-9F2B-0A1F79D6315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0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 продолжение оценок привлекательности евразийской экономической интеграции, отметим общественные предпочтения в вопросах экономического сотрудничества стран региона СНГ по различным направлениям.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Сравнение потребительских предпочтений в разрезе трех групп стран - «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Регион СНГ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 – «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Евросоюз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 –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«Остальной мир»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– не позволяют говорить о значительных различиях между кластерами. Если сравнивать средние по 9-ти странам оценки предпочтений, то все три вектора притяжений упоминаются примерно с равной частотой. Но, естественно, в отдельных странах фиксируются различные приоритеты.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Более всего доверяют продукции, импортированной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СНГ,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в Таджикистане, Казахстане и Армении (по итогам 2014 г. и в Узбекистане). Покупать товары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ЕС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предпочитают жители Грузии и население стран европейской части ПСП: Украины, Беларуси и Молдовы (см. диаграмму). В Кыргызстане потребительский выбор осуществляется в пользу товаров из категории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«другие страны»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в основном за счет популярности продукции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Турции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 России также предпочтения отдаются в пользу импорта товаров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«других стран»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в частности,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Японии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и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Китая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 В каждом из перечисленных случаев соответствующий вектор притяжения (кластер стран) имеет значимо более высокий удельный вес по сравнению с двумя остальными.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По сравнению с 2014 г. 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существенное возрастание интереса к товарам из </a:t>
            </a:r>
            <a:r>
              <a:rPr kumimoji="1" lang="ru-RU" sz="1200" b="1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</a:t>
            </a:r>
            <a:r>
              <a:rPr kumimoji="1" lang="ru-RU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произошло в Казахстане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(сдвиг на 10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п.п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.). В Грузии, Армении, Кыргызстане и России, напротив, значительно сократилась доля населения, ориентированного на покупку продукции из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стран региона СНГ: 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так в 2015 году доля упоминаний этих стран в Кыргызстане (39%) и Грузии (32%) составила только половину от уровня показателя в 2014 (69% и 56% соответственно).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Наиболее ориентированы на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внутренний рынок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товаров жители России, Армении, Беларуси, Украины и Молдовы, наименее - население Таджикистана, Кыргызстана и Казахстана.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b="1" dirty="0" smtClean="0">
                <a:latin typeface="Calibri" charset="0"/>
              </a:rPr>
              <a:t>Вопрос: Товары из каких стран Вы предпочитаете покупать, каким больше доверяете? (Отсутствие интереса)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Затруднились назвать хотя бы одну страну, чьи товары являются предпочтительными, от 3% до 38% респондентов в разных странах (рис. 2.1). Доля таких «не-ответов» с некоторой долей условности может интерпретироваться как степень ориентированности населения страны на внутренний рынок (в данном случае – потребительский рынок товаров). В среднем по всем странам по сравнению с данными прошлых лет года доля населения, склонного к товарному 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автономизму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, существенно не изменилась и составила 15%.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Наиболее ориентированы на </a:t>
            </a:r>
            <a:r>
              <a:rPr kumimoji="1" lang="ru-RU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внутренний рынок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 товаров жители Молдовы, России, Беларуси и Украины; наименее - население Таджикистана, Кыргызстана и Казахстана. </a:t>
            </a:r>
          </a:p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Среди динамических изменений стоит отметить четырехкратное увеличение доли населения, поддерживающего товарный «</a:t>
            </a:r>
            <a:r>
              <a:rPr kumimoji="1" lang="ru-RU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автономизм</a:t>
            </a:r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Arial" charset="0"/>
                <a:cs typeface="Arial" charset="0"/>
              </a:rPr>
              <a:t>» в Грузии (с 5% до 20%), трехкратное в России (с 10% до 32%), и также рост популярности местных товаров в Армении (с 18% до 30%).</a:t>
            </a:r>
            <a:endParaRPr kumimoji="1" lang="ru-RU" sz="1200" kern="1200" dirty="0">
              <a:solidFill>
                <a:schemeClr val="tx1"/>
              </a:solidFill>
              <a:effectLst/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FF3DD6CC-A58B-2646-AF37-5A6FF2B3A23B}" type="slidenum">
              <a:rPr kumimoji="0" lang="ru-RU" sz="1200"/>
              <a:pPr/>
              <a:t>9</a:t>
            </a:fld>
            <a:endParaRPr kumimoji="0"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abr.or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abr.org/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61834" y="4573281"/>
            <a:ext cx="8418629" cy="367023"/>
          </a:xfrm>
          <a:prstGeom prst="rect">
            <a:avLst/>
          </a:prstGeom>
          <a:noFill/>
        </p:spPr>
        <p:txBody>
          <a:bodyPr/>
          <a:lstStyle>
            <a:lvl1pPr marL="177800" indent="-177800" algn="r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323528" y="6021288"/>
            <a:ext cx="8418629" cy="367023"/>
          </a:xfrm>
          <a:prstGeom prst="rect">
            <a:avLst/>
          </a:prstGeom>
          <a:noFill/>
        </p:spPr>
        <p:txBody>
          <a:bodyPr/>
          <a:lstStyle>
            <a:lvl1pPr marL="177800" indent="-177800" algn="ctr">
              <a:lnSpc>
                <a:spcPct val="100000"/>
              </a:lnSpc>
              <a:spcBef>
                <a:spcPts val="1500"/>
              </a:spcBef>
              <a:buFontTx/>
              <a:buNone/>
              <a:defRPr sz="220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323528" y="5229200"/>
            <a:ext cx="8424936" cy="720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77800" indent="-177800" algn="ctr">
              <a:lnSpc>
                <a:spcPct val="100000"/>
              </a:lnSpc>
              <a:spcBef>
                <a:spcPts val="1500"/>
              </a:spcBef>
              <a:buFontTx/>
              <a:buNone/>
              <a:defRPr sz="450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284696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0"/>
          </p:nvPr>
        </p:nvSpPr>
        <p:spPr>
          <a:xfrm>
            <a:off x="3275856" y="1628800"/>
            <a:ext cx="2602632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1"/>
          </p:nvPr>
        </p:nvSpPr>
        <p:spPr>
          <a:xfrm>
            <a:off x="6084168" y="1628800"/>
            <a:ext cx="2602632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03466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2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2629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3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395535" y="1700808"/>
            <a:ext cx="2612599" cy="377825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20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255545" y="1700808"/>
            <a:ext cx="2612599" cy="377825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20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084168" y="1700808"/>
            <a:ext cx="2612599" cy="377825"/>
          </a:xfrm>
          <a:prstGeom prst="rect">
            <a:avLst/>
          </a:prstGeom>
        </p:spPr>
        <p:txBody>
          <a:bodyPr>
            <a:noAutofit/>
          </a:bodyPr>
          <a:lstStyle>
            <a:lvl1pPr marL="179388" indent="-179388" algn="l" eaLnBrk="0" hangingPunct="0">
              <a:lnSpc>
                <a:spcPct val="100000"/>
              </a:lnSpc>
              <a:spcBef>
                <a:spcPts val="1500"/>
              </a:spcBef>
              <a:buSzPct val="100000"/>
              <a:buFontTx/>
              <a:buNone/>
              <a:defRPr sz="1600" b="1" i="0" baseline="0">
                <a:solidFill>
                  <a:schemeClr val="tx1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2000" b="1" i="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395537" y="2276872"/>
            <a:ext cx="2592288" cy="388843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latin typeface="Arial"/>
              </a:defRPr>
            </a:lvl1pPr>
            <a:lvl2pPr marL="268288" marR="0" indent="2682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2pPr>
            <a:lvl3pPr marL="536575" marR="0" indent="2667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3pPr>
            <a:lvl4pPr marL="898525" marR="0" indent="1730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55545" y="2276872"/>
            <a:ext cx="2592288" cy="388843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latin typeface="Arial"/>
              </a:defRPr>
            </a:lvl1pPr>
            <a:lvl2pPr marL="268288" marR="0" indent="2682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2pPr>
            <a:lvl3pPr marL="536575" marR="0" indent="2667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3pPr>
            <a:lvl4pPr marL="898525" marR="0" indent="1730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84168" y="2276872"/>
            <a:ext cx="2592288" cy="388843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latin typeface="Arial"/>
              </a:defRPr>
            </a:lvl1pPr>
            <a:lvl2pPr marL="268288" marR="0" indent="26828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2pPr>
            <a:lvl3pPr marL="536575" marR="0" indent="2667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3pPr>
            <a:lvl4pPr marL="898525" marR="0" indent="173038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 kumimoji="0" lang="ru-RU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Geneva" charset="-128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7675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2592288" cy="165618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0"/>
          </p:nvPr>
        </p:nvSpPr>
        <p:spPr>
          <a:xfrm>
            <a:off x="3131840" y="1628800"/>
            <a:ext cx="555496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2328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997969" cy="1296144"/>
          </a:xfrm>
        </p:spPr>
        <p:txBody>
          <a:bodyPr anchor="t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76672"/>
            <a:ext cx="5050904" cy="56494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341014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рывающий_Адресный бл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4500" y="2488332"/>
            <a:ext cx="8318500" cy="3388940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ГОЛОВНОЙ ОФИС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Республика Казахстан, 050051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г. Алматы, пр. Достык, д.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Тел: +7 (727) 244 40 44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Факс: +7 (727) 244 65 70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</a:rPr>
              <a:t>E-mail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  <a:hlinkClick r:id="rId3"/>
              </a:rPr>
              <a:t>info@eabr.org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Сайт: 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  <a:hlinkClick r:id="rId4"/>
              </a:rPr>
              <a:t>www.eabr.org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ФИЛИАЛ В Г. САНКТ-ПЕТЕРБУРГЕ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Российская Федерация, 191014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г. Санкт-Петербург, ул. Парадная, д.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Тел.: +7 (812) 320 44 41, 320 44 45, 320 44 46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Факс: +7 (812) 329 40 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ПРЕДСТАВИТЕЛЬСТВО В Г. АСТАНЕ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Республика Казахстан, 010000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г. Астана, ул. 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Кунаева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, д.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Бизнес-центр «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Астаналык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», 11-й этаж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Тел.: +7 (7172) 55 84 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Факс: +7 (7172) 55 84 85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ПРЕДСТАВИТЕЛЬСТВО В Г. ДУШАНБЕ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Республика Таджикистан, 734012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г. Душанбе, ул. Айни, д. 24а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Бизнес-центр «С. А. С», 4-й этаж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Тел.: +992 (44) 6 40 04 45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Факс: + 992 (44) 6 40 04 46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ПРЕДСТАВИТЕЛЬСТВО В Г. ЕРЕВАНЕ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Республика Армения, 0010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г. Ереван, ул. В. 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Саргсяна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, д. 26/1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Бизнес-центр «Эребуни-Плаза», 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оф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. 811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Тел.: +374 (10) 54 01 02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Факс: +374 (10) 54 13 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000" b="1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ПРЕДСТАВИТЕЛЬСТВО В Г. МИНСКЕ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Республика Беларусь, 220030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г. Минск, ул. 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Мясникова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, д. 70, </a:t>
            </a:r>
            <a:r>
              <a:rPr lang="ru-RU" sz="1000" dirty="0" err="1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оф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. 310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Тел.: + 375 (17) 306 54 64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Факс: + 375 (17) 306 54 65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ПРЕДСТАВИТЕЛЬСТВО В Г. МОСКВЕ</a:t>
            </a: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Российская Федерация, 109240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г. Москва, Большой Ватин пер., д.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Тел.: +7 (495) 258 27 60, 645 04 45</a:t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Факс: +7 (495) 645 04 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000" dirty="0">
                <a:solidFill>
                  <a:srgbClr val="005294"/>
                </a:solidFill>
                <a:latin typeface="+mn-lt"/>
                <a:ea typeface="+mn-ea"/>
                <a:cs typeface="+mn-cs"/>
              </a:rPr>
            </a:br>
            <a:endParaRPr lang="en-US" sz="1000" dirty="0">
              <a:solidFill>
                <a:srgbClr val="00529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444500" y="1916113"/>
            <a:ext cx="8153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ru-RU" sz="1500" b="1">
                <a:solidFill>
                  <a:srgbClr val="005294"/>
                </a:solidFill>
              </a:rPr>
              <a:t>Наши контакты</a:t>
            </a:r>
            <a:r>
              <a:rPr lang="ru-RU" sz="1500" b="1">
                <a:solidFill>
                  <a:srgbClr val="000000"/>
                </a:solidFill>
              </a:rPr>
              <a:t>:</a:t>
            </a:r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7321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рывающий_Спасибо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 userDrawn="1"/>
        </p:nvSpPr>
        <p:spPr>
          <a:xfrm>
            <a:off x="0" y="4241800"/>
            <a:ext cx="9144000" cy="927100"/>
          </a:xfrm>
          <a:prstGeom prst="rect">
            <a:avLst/>
          </a:prstGeom>
        </p:spPr>
        <p:txBody>
          <a:bodyPr/>
          <a:lstStyle/>
          <a:p>
            <a:pPr algn="ctr" defTabSz="457200">
              <a:defRPr/>
            </a:pPr>
            <a:r>
              <a:rPr lang="ru-RU" sz="4000" dirty="0">
                <a:solidFill>
                  <a:srgbClr val="005294"/>
                </a:solidFill>
                <a:effectLst>
                  <a:reflection stA="28000" endPos="47000" dir="5400000" sy="-100000" algn="bl" rotWithShape="0"/>
                </a:effectLst>
                <a:latin typeface="Arial"/>
                <a:ea typeface="Geneva" charset="-128"/>
                <a:cs typeface="Geneva" charset="-128"/>
              </a:rPr>
              <a:t>Спасибо за внимание!</a:t>
            </a:r>
            <a:endParaRPr lang="en-US" sz="4000" dirty="0">
              <a:solidFill>
                <a:srgbClr val="005294"/>
              </a:solidFill>
              <a:effectLst>
                <a:reflection stA="28000" endPos="47000" dir="5400000" sy="-100000" algn="bl" rotWithShape="0"/>
              </a:effectLst>
              <a:latin typeface="Arial"/>
              <a:ea typeface="Geneva" charset="-128"/>
              <a:cs typeface="Geneva" charset="-128"/>
            </a:endParaRPr>
          </a:p>
        </p:txBody>
      </p:sp>
      <p:sp>
        <p:nvSpPr>
          <p:cNvPr id="3" name="Rectangle 30"/>
          <p:cNvSpPr>
            <a:spLocks noChangeArrowheads="1"/>
          </p:cNvSpPr>
          <p:nvPr userDrawn="1"/>
        </p:nvSpPr>
        <p:spPr bwMode="auto">
          <a:xfrm>
            <a:off x="0" y="52324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4A84"/>
                </a:solidFill>
                <a:effectLst>
                  <a:reflection stA="50000" endPos="75000" dist="12700" dir="5400000" sy="-100000" algn="bl" rotWithShape="0"/>
                </a:effectLst>
                <a:latin typeface="+mn-lt"/>
              </a:rPr>
              <a:t>www.eabr.org</a:t>
            </a:r>
            <a:endParaRPr lang="en-US" b="1" dirty="0">
              <a:solidFill>
                <a:srgbClr val="004A84"/>
              </a:solidFill>
              <a:effectLst>
                <a:reflection stA="50000" endPos="75000" dist="127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063347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5"/>
          <p:cNvCxnSpPr/>
          <p:nvPr userDrawn="1"/>
        </p:nvCxnSpPr>
        <p:spPr>
          <a:xfrm>
            <a:off x="0" y="5359403"/>
            <a:ext cx="9144000" cy="1588"/>
          </a:xfrm>
          <a:prstGeom prst="line">
            <a:avLst/>
          </a:prstGeom>
          <a:ln w="50800" cap="flat" cmpd="sng" algn="ctr">
            <a:gradFill flip="none" rotWithShape="1">
              <a:gsLst>
                <a:gs pos="16000">
                  <a:srgbClr val="004A84"/>
                </a:gs>
                <a:gs pos="85000">
                  <a:srgbClr val="0092D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685800" y="3987702"/>
            <a:ext cx="8105776" cy="6648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0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8" name="Content Placeholder 3"/>
          <p:cNvSpPr>
            <a:spLocks noGrp="1"/>
          </p:cNvSpPr>
          <p:nvPr>
            <p:ph sz="half" idx="2"/>
          </p:nvPr>
        </p:nvSpPr>
        <p:spPr>
          <a:xfrm>
            <a:off x="3718868" y="4700277"/>
            <a:ext cx="5061595" cy="367023"/>
          </a:xfrm>
          <a:prstGeom prst="rect">
            <a:avLst/>
          </a:prstGeom>
        </p:spPr>
        <p:txBody>
          <a:bodyPr/>
          <a:lstStyle>
            <a:lvl1pPr marL="177800" indent="-177800" algn="r">
              <a:lnSpc>
                <a:spcPct val="100000"/>
              </a:lnSpc>
              <a:spcBef>
                <a:spcPts val="1500"/>
              </a:spcBef>
              <a:buFontTx/>
              <a:buNone/>
              <a:defRPr sz="22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69658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598580"/>
            <a:ext cx="8604250" cy="664844"/>
          </a:xfrm>
          <a:prstGeom prst="rect">
            <a:avLst/>
          </a:prstGeom>
          <a:noFill/>
        </p:spPr>
        <p:txBody>
          <a:bodyPr lIns="0" tIns="0" rIns="0" bIns="0"/>
          <a:lstStyle>
            <a:lvl1pPr algn="r">
              <a:defRPr sz="4500" b="0" cap="all">
                <a:solidFill>
                  <a:srgbClr val="00529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95288" y="5231557"/>
            <a:ext cx="8208962" cy="345857"/>
          </a:xfrm>
          <a:prstGeom prst="rect">
            <a:avLst/>
          </a:prstGeom>
          <a:noFill/>
        </p:spPr>
        <p:txBody>
          <a:bodyPr/>
          <a:lstStyle>
            <a:lvl1pPr marL="177800" indent="-177800" algn="r">
              <a:lnSpc>
                <a:spcPct val="100000"/>
              </a:lnSpc>
              <a:spcBef>
                <a:spcPts val="1500"/>
              </a:spcBef>
              <a:buFontTx/>
              <a:buNone/>
              <a:defRPr sz="1800" baseline="0">
                <a:solidFill>
                  <a:srgbClr val="004A84"/>
                </a:solidFill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1507691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156325"/>
            <a:ext cx="925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1693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156325"/>
            <a:ext cx="925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8387999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159645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156325"/>
            <a:ext cx="925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1639" y="607335"/>
            <a:ext cx="8297862" cy="7919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639" y="1701800"/>
            <a:ext cx="4398962" cy="4283075"/>
          </a:xfrm>
        </p:spPr>
        <p:txBody>
          <a:bodyPr/>
          <a:lstStyle>
            <a:lvl1pPr marL="177800" indent="-177800" algn="l">
              <a:lnSpc>
                <a:spcPct val="100000"/>
              </a:lnSpc>
              <a:spcBef>
                <a:spcPts val="1500"/>
              </a:spcBef>
              <a:buFont typeface="Wingdings" charset="2"/>
              <a:buChar char="§"/>
              <a:defRPr sz="1600" baseline="0">
                <a:latin typeface="Arial"/>
              </a:defRPr>
            </a:lvl1pPr>
            <a:lvl2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2pPr>
            <a:lvl3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3pPr>
            <a:lvl4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4pPr>
            <a:lvl5pPr marL="0" indent="0" algn="l">
              <a:lnSpc>
                <a:spcPct val="100000"/>
              </a:lnSpc>
              <a:spcBef>
                <a:spcPts val="150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2289950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езентация23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175"/>
            <a:ext cx="912653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23118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07335"/>
            <a:ext cx="8304213" cy="7919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738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8008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9898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8008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89901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8008" cy="8683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24725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8008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7207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ле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6228184" y="1600201"/>
            <a:ext cx="2458616" cy="21888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10"/>
          </p:nvPr>
        </p:nvSpPr>
        <p:spPr>
          <a:xfrm>
            <a:off x="6228184" y="3933056"/>
            <a:ext cx="2458616" cy="21888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3604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прав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31840" y="1639341"/>
            <a:ext cx="555496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639341"/>
            <a:ext cx="2458616" cy="21888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10"/>
          </p:nvPr>
        </p:nvSpPr>
        <p:spPr>
          <a:xfrm>
            <a:off x="467544" y="3943597"/>
            <a:ext cx="2458616" cy="21888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3704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sz="half" idx="10"/>
          </p:nvPr>
        </p:nvSpPr>
        <p:spPr>
          <a:xfrm>
            <a:off x="467544" y="1628801"/>
            <a:ext cx="8215064" cy="1368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269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83629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br>
              <a:rPr lang="ru-RU"/>
            </a:br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23850" y="1600200"/>
            <a:ext cx="8388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1" name="Rounded Rectangle 7"/>
          <p:cNvSpPr/>
          <p:nvPr/>
        </p:nvSpPr>
        <p:spPr>
          <a:xfrm>
            <a:off x="8418513" y="6340475"/>
            <a:ext cx="268287" cy="517525"/>
          </a:xfrm>
          <a:prstGeom prst="roundRect">
            <a:avLst>
              <a:gd name="adj" fmla="val 0"/>
            </a:avLst>
          </a:prstGeom>
          <a:solidFill>
            <a:srgbClr val="F8C01B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8323262" y="6342591"/>
            <a:ext cx="465138" cy="2619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fld id="{8853BFE8-0167-434B-BDF6-92889FDDBF98}" type="slidenum">
              <a:rPr lang="en-US" sz="1100" b="1" smtClean="0">
                <a:solidFill>
                  <a:srgbClr val="004A84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smtClean="0">
              <a:solidFill>
                <a:srgbClr val="004A84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323850" y="1196975"/>
            <a:ext cx="83883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  <p:sldLayoutId id="2147484633" r:id="rId13"/>
    <p:sldLayoutId id="2147484637" r:id="rId14"/>
    <p:sldLayoutId id="2147484638" r:id="rId15"/>
    <p:sldLayoutId id="2147484639" r:id="rId16"/>
    <p:sldLayoutId id="2147484640" r:id="rId17"/>
    <p:sldLayoutId id="2147484641" r:id="rId18"/>
    <p:sldLayoutId id="2147484642" r:id="rId19"/>
    <p:sldLayoutId id="2147484643" r:id="rId20"/>
    <p:sldLayoutId id="2147484644" r:id="rId21"/>
    <p:sldLayoutId id="2147484645" r:id="rId22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ru-RU" sz="2500" kern="1200" dirty="0">
          <a:solidFill>
            <a:srgbClr val="004A84"/>
          </a:solidFill>
          <a:latin typeface="Arial"/>
          <a:ea typeface="Arial" charset="0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rgbClr val="004A84"/>
          </a:solidFill>
          <a:latin typeface="Arial" charset="0"/>
          <a:ea typeface="Arial" charset="0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rgbClr val="004A84"/>
          </a:solidFill>
          <a:latin typeface="Arial" charset="0"/>
          <a:ea typeface="Arial" charset="0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rgbClr val="004A84"/>
          </a:solidFill>
          <a:latin typeface="Arial" charset="0"/>
          <a:ea typeface="Arial" charset="0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rgbClr val="004A84"/>
          </a:solidFill>
          <a:latin typeface="Arial" charset="0"/>
          <a:ea typeface="Arial" charset="0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4A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4A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4A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4A84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38163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kumimoji="1"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0646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kumimoji="1"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268413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kumimoji="1"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601788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»"/>
        <a:defRPr kumimoji="1"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br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3789040"/>
            <a:ext cx="4464050" cy="8636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ru-RU" sz="1600" dirty="0">
                <a:latin typeface="Arial" charset="0"/>
                <a:cs typeface="Arial" charset="0"/>
              </a:rPr>
              <a:t>Центр интеграционных исследований </a:t>
            </a:r>
            <a:r>
              <a:rPr kumimoji="0" lang="ru-RU" sz="1600" dirty="0" err="1">
                <a:latin typeface="Arial" charset="0"/>
                <a:cs typeface="Arial" charset="0"/>
              </a:rPr>
              <a:t>ЕАБР</a:t>
            </a:r>
            <a:endParaRPr kumimoji="0" lang="en-US" sz="1600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kumimoji="0" lang="ru-RU" sz="1600" dirty="0" smtClean="0">
                <a:latin typeface="Arial" charset="0"/>
                <a:cs typeface="Arial" charset="0"/>
              </a:rPr>
              <a:t>30 </a:t>
            </a:r>
            <a:r>
              <a:rPr kumimoji="0" lang="ru-RU" sz="1600" dirty="0" smtClean="0">
                <a:latin typeface="Arial" charset="0"/>
                <a:cs typeface="Arial" charset="0"/>
              </a:rPr>
              <a:t>октября 2015</a:t>
            </a:r>
            <a:endParaRPr kumimoji="0" lang="ru-RU" sz="1600" dirty="0">
              <a:latin typeface="Arial" charset="0"/>
              <a:cs typeface="Arial" charset="0"/>
            </a:endParaRP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0"/>
          </p:nvPr>
        </p:nvSpPr>
        <p:spPr>
          <a:xfrm>
            <a:off x="323850" y="6021388"/>
            <a:ext cx="8418513" cy="366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sz="2000">
                <a:latin typeface="Arial" charset="0"/>
                <a:cs typeface="Arial" charset="0"/>
              </a:rPr>
              <a:t>Презентация по результатам четвертой волны измерений</a:t>
            </a:r>
          </a:p>
        </p:txBody>
      </p:sp>
      <p:sp>
        <p:nvSpPr>
          <p:cNvPr id="14339" name="Содержимое 5"/>
          <p:cNvSpPr>
            <a:spLocks noGrp="1"/>
          </p:cNvSpPr>
          <p:nvPr>
            <p:ph sz="half" idx="11"/>
          </p:nvPr>
        </p:nvSpPr>
        <p:spPr>
          <a:xfrm>
            <a:off x="323850" y="5229225"/>
            <a:ext cx="8424863" cy="720725"/>
          </a:xfrm>
        </p:spPr>
        <p:txBody>
          <a:bodyPr/>
          <a:lstStyle/>
          <a:p>
            <a:pPr eaLnBrk="1" hangingPunct="1"/>
            <a:r>
              <a:rPr kumimoji="0" lang="ru-RU" sz="3200">
                <a:latin typeface="Arial" charset="0"/>
                <a:cs typeface="Arial" charset="0"/>
              </a:rPr>
              <a:t>Интеграционный барометр ЕАБР – 2015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 txBox="1">
            <a:spLocks/>
          </p:cNvSpPr>
          <p:nvPr/>
        </p:nvSpPr>
        <p:spPr bwMode="auto">
          <a:xfrm>
            <a:off x="323528" y="332656"/>
            <a:ext cx="7499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500" dirty="0">
                <a:solidFill>
                  <a:srgbClr val="005294"/>
                </a:solidFill>
              </a:rPr>
              <a:t>Экономика. Предпочтения по потребительским товарам [</a:t>
            </a:r>
            <a:r>
              <a:rPr kumimoji="0" lang="ru-RU" sz="2500" dirty="0" smtClean="0">
                <a:solidFill>
                  <a:srgbClr val="005294"/>
                </a:solidFill>
              </a:rPr>
              <a:t>Топ</a:t>
            </a:r>
            <a:r>
              <a:rPr kumimoji="0" lang="ru-RU" sz="2500" dirty="0">
                <a:solidFill>
                  <a:srgbClr val="005294"/>
                </a:solidFill>
              </a:rPr>
              <a:t>-3 </a:t>
            </a:r>
            <a:r>
              <a:rPr kumimoji="0" lang="ru-RU" sz="2500" dirty="0" smtClean="0">
                <a:solidFill>
                  <a:srgbClr val="005294"/>
                </a:solidFill>
              </a:rPr>
              <a:t>в каждой стране]</a:t>
            </a:r>
            <a:endParaRPr kumimoji="0" lang="ru-RU" sz="2500" dirty="0">
              <a:solidFill>
                <a:srgbClr val="005294"/>
              </a:solidFill>
            </a:endParaRPr>
          </a:p>
        </p:txBody>
      </p:sp>
      <p:pic>
        <p:nvPicPr>
          <p:cNvPr id="14" name="Рисунок 51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880000" cy="2160000"/>
          </a:xfrm>
          <a:prstGeom prst="rect">
            <a:avLst/>
          </a:prstGeom>
          <a:noFill/>
        </p:spPr>
      </p:pic>
      <p:pic>
        <p:nvPicPr>
          <p:cNvPr id="17" name="Рисунок 252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80000" cy="2160000"/>
          </a:xfrm>
          <a:prstGeom prst="rect">
            <a:avLst/>
          </a:prstGeom>
          <a:noFill/>
        </p:spPr>
      </p:pic>
      <p:pic>
        <p:nvPicPr>
          <p:cNvPr id="18" name="Рисунок 160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880000" cy="2160000"/>
          </a:xfrm>
          <a:prstGeom prst="rect">
            <a:avLst/>
          </a:prstGeom>
          <a:noFill/>
        </p:spPr>
      </p:pic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395536" y="1484784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Таджикистан</a:t>
            </a:r>
            <a:endParaRPr lang="ru-RU" sz="1400" b="1" dirty="0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3275856" y="1484784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Казахстан</a:t>
            </a:r>
            <a:endParaRPr lang="ru-RU" sz="1400" b="1" dirty="0"/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6156176" y="1484784"/>
            <a:ext cx="1728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Армения</a:t>
            </a:r>
            <a:endParaRPr lang="ru-RU" sz="1400" b="1" dirty="0"/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187624" y="1196752"/>
            <a:ext cx="7507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Предпочтения товарам из России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1187624" y="3769295"/>
            <a:ext cx="7507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Предпочтения товарам из Германии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Рисунок 480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880000" cy="2160000"/>
          </a:xfrm>
          <a:prstGeom prst="rect">
            <a:avLst/>
          </a:prstGeom>
          <a:noFill/>
        </p:spPr>
      </p:pic>
      <p:pic>
        <p:nvPicPr>
          <p:cNvPr id="25" name="Рисунок 251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880000" cy="2160000"/>
          </a:xfrm>
          <a:prstGeom prst="rect">
            <a:avLst/>
          </a:prstGeom>
          <a:noFill/>
        </p:spPr>
      </p:pic>
      <p:pic>
        <p:nvPicPr>
          <p:cNvPr id="26" name="Рисунок 320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880000" cy="2160000"/>
          </a:xfrm>
          <a:prstGeom prst="rect">
            <a:avLst/>
          </a:prstGeom>
          <a:noFill/>
        </p:spPr>
      </p:pic>
      <p:sp>
        <p:nvSpPr>
          <p:cNvPr id="28" name="Прямоугольник 1"/>
          <p:cNvSpPr>
            <a:spLocks noChangeArrowheads="1"/>
          </p:cNvSpPr>
          <p:nvPr/>
        </p:nvSpPr>
        <p:spPr bwMode="auto">
          <a:xfrm>
            <a:off x="395536" y="4077072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Грузия</a:t>
            </a:r>
            <a:endParaRPr lang="ru-RU" sz="1400" b="1" dirty="0"/>
          </a:p>
        </p:txBody>
      </p:sp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3275856" y="4077072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Украина</a:t>
            </a:r>
            <a:endParaRPr lang="ru-RU" sz="1400" b="1" dirty="0"/>
          </a:p>
        </p:txBody>
      </p:sp>
      <p:sp>
        <p:nvSpPr>
          <p:cNvPr id="30" name="Прямоугольник 1"/>
          <p:cNvSpPr>
            <a:spLocks noChangeArrowheads="1"/>
          </p:cNvSpPr>
          <p:nvPr/>
        </p:nvSpPr>
        <p:spPr bwMode="auto">
          <a:xfrm>
            <a:off x="6156176" y="4077072"/>
            <a:ext cx="1728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Россия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61388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378" y="404664"/>
            <a:ext cx="8362950" cy="288032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Экономика. Импорт капитала</a:t>
            </a:r>
          </a:p>
        </p:txBody>
      </p:sp>
      <p:pic>
        <p:nvPicPr>
          <p:cNvPr id="2" name="Изображение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67544" y="764704"/>
            <a:ext cx="83529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rgbClr val="7F7F7F"/>
                </a:solidFill>
                <a:latin typeface="+mn-lt"/>
              </a:rPr>
              <a:t>Вопрос: Из каких стран был бы желателен для нашей страны приток капиталов, инвестиций, приход компаний, предпринимателей, бизнесменов для организации у нас своих предприятий? </a:t>
            </a:r>
            <a:r>
              <a:rPr lang="ru-RU" sz="1100" b="1" i="1" dirty="0" smtClean="0">
                <a:solidFill>
                  <a:srgbClr val="7F7F7F"/>
                </a:solidFill>
                <a:latin typeface="+mn-lt"/>
              </a:rPr>
              <a:t> </a:t>
            </a:r>
            <a:endParaRPr lang="ru-RU" sz="1100" b="1" i="1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927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6052" y="399678"/>
            <a:ext cx="8362950" cy="365026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Экономика. Научно-техническое сотрудничество</a:t>
            </a:r>
          </a:p>
        </p:txBody>
      </p:sp>
      <p:pic>
        <p:nvPicPr>
          <p:cNvPr id="3" name="Изображение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67544" y="764704"/>
            <a:ext cx="83529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7F7F7F"/>
                </a:solidFill>
                <a:latin typeface="+mn-lt"/>
              </a:rPr>
              <a:t>Вопрос: С какими странами нашему государству или компаниям было бы полезно сотрудничать в области науки и техники - вести совместные исследования, обмениваться разработками, технологиями, научными идеями? </a:t>
            </a:r>
          </a:p>
        </p:txBody>
      </p:sp>
    </p:spTree>
    <p:extLst>
      <p:ext uri="{BB962C8B-B14F-4D97-AF65-F5344CB8AC3E}">
        <p14:creationId xmlns:p14="http://schemas.microsoft.com/office/powerpoint/2010/main" val="2279272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327670"/>
            <a:ext cx="8362950" cy="437034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Экономика. Трудовая </a:t>
            </a:r>
            <a:r>
              <a:rPr kumimoji="0" dirty="0" smtClean="0">
                <a:latin typeface="Arial" charset="0"/>
              </a:rPr>
              <a:t>эмиграция</a:t>
            </a:r>
            <a:endParaRPr kumimoji="0" dirty="0">
              <a:latin typeface="Arial" charset="0"/>
            </a:endParaRPr>
          </a:p>
        </p:txBody>
      </p:sp>
      <p:pic>
        <p:nvPicPr>
          <p:cNvPr id="2" name="Изображение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67544" y="764704"/>
            <a:ext cx="835292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7F7F7F"/>
                </a:solidFill>
                <a:latin typeface="+mn-lt"/>
              </a:rPr>
              <a:t>Вопрос: В каких странах Вы хотели бы временно поработать, если бы представилась такая </a:t>
            </a:r>
            <a:r>
              <a:rPr lang="ru-RU" sz="1050" b="1" i="1" dirty="0" smtClean="0">
                <a:solidFill>
                  <a:srgbClr val="7F7F7F"/>
                </a:solidFill>
                <a:latin typeface="+mn-lt"/>
              </a:rPr>
              <a:t>возможность? </a:t>
            </a:r>
            <a:endParaRPr lang="ru-RU" sz="1050" b="1" i="1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8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Экономика. Трудовая эмиграция </a:t>
            </a:r>
            <a:r>
              <a:rPr kumimoji="0" lang="ru-RU" dirty="0" smtClean="0">
                <a:latin typeface="Arial" charset="0"/>
              </a:rPr>
              <a:t>[</a:t>
            </a:r>
            <a:r>
              <a:rPr kumimoji="0" dirty="0" smtClean="0">
                <a:latin typeface="Arial" charset="0"/>
              </a:rPr>
              <a:t>предпочтения </a:t>
            </a:r>
            <a:r>
              <a:rPr kumimoji="0" dirty="0">
                <a:latin typeface="Arial" charset="0"/>
              </a:rPr>
              <a:t>внутри региона </a:t>
            </a:r>
            <a:r>
              <a:rPr kumimoji="0" dirty="0" smtClean="0">
                <a:latin typeface="Arial" charset="0"/>
              </a:rPr>
              <a:t>СНГ</a:t>
            </a:r>
            <a:r>
              <a:rPr kumimoji="0" lang="ru-RU" dirty="0">
                <a:latin typeface="Arial" charset="0"/>
              </a:rPr>
              <a:t>]</a:t>
            </a:r>
            <a:endParaRPr kumimoji="0" dirty="0">
              <a:latin typeface="Arial" charset="0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323528" y="1268760"/>
            <a:ext cx="7507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rgbClr val="A6A6A6"/>
                </a:solidFill>
              </a:rPr>
              <a:t>Вопрос: В </a:t>
            </a:r>
            <a:r>
              <a:rPr lang="ru-RU" sz="1200" b="1" i="1" dirty="0">
                <a:solidFill>
                  <a:srgbClr val="A6A6A6"/>
                </a:solidFill>
              </a:rPr>
              <a:t>каких странах Вы хотели бы временно поработать, если бы представилась такая возможность?</a:t>
            </a:r>
            <a:endParaRPr lang="ru-RU" sz="1200" i="1" dirty="0">
              <a:solidFill>
                <a:srgbClr val="A6A6A6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9"/>
            <a:ext cx="7056784" cy="44242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50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51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332656"/>
            <a:ext cx="8362950" cy="437034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Экономика. Трудовая </a:t>
            </a:r>
            <a:r>
              <a:rPr kumimoji="0" lang="ru-RU" dirty="0" smtClean="0">
                <a:latin typeface="Arial" charset="0"/>
              </a:rPr>
              <a:t>им</a:t>
            </a:r>
            <a:r>
              <a:rPr kumimoji="0" dirty="0" smtClean="0">
                <a:latin typeface="Arial" charset="0"/>
              </a:rPr>
              <a:t>миграция</a:t>
            </a:r>
            <a:endParaRPr kumimoji="0" dirty="0">
              <a:latin typeface="Arial" charset="0"/>
            </a:endParaRPr>
          </a:p>
        </p:txBody>
      </p:sp>
      <p:pic>
        <p:nvPicPr>
          <p:cNvPr id="3" name="Изображение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7544" y="764704"/>
            <a:ext cx="83529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1050" b="1" i="1" dirty="0">
                <a:solidFill>
                  <a:srgbClr val="7F7F7F"/>
                </a:solidFill>
                <a:latin typeface="+mn-lt"/>
              </a:rPr>
              <a:t>Вопрос: Из каких стран был бы желателен приезд в нашу страну для работы или учебы временных и постоянных рабочих, студентов, специалистов? </a:t>
            </a:r>
          </a:p>
        </p:txBody>
      </p:sp>
    </p:spTree>
    <p:extLst>
      <p:ext uri="{BB962C8B-B14F-4D97-AF65-F5344CB8AC3E}">
        <p14:creationId xmlns:p14="http://schemas.microsoft.com/office/powerpoint/2010/main" val="2037401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Экономика. </a:t>
            </a:r>
            <a:r>
              <a:rPr kumimoji="0">
                <a:latin typeface="Arial" charset="0"/>
              </a:rPr>
              <a:t>Трудовая </a:t>
            </a:r>
            <a:r>
              <a:rPr kumimoji="0" smtClean="0">
                <a:latin typeface="Arial" charset="0"/>
              </a:rPr>
              <a:t>иммиграция </a:t>
            </a:r>
            <a:r>
              <a:rPr kumimoji="0" lang="ru-RU" dirty="0" smtClean="0">
                <a:latin typeface="Arial" charset="0"/>
              </a:rPr>
              <a:t>[</a:t>
            </a:r>
            <a:r>
              <a:rPr kumimoji="0" dirty="0" smtClean="0">
                <a:latin typeface="Arial" charset="0"/>
              </a:rPr>
              <a:t>предпочтения </a:t>
            </a:r>
            <a:r>
              <a:rPr kumimoji="0" dirty="0">
                <a:latin typeface="Arial" charset="0"/>
              </a:rPr>
              <a:t>внутри региона </a:t>
            </a:r>
            <a:r>
              <a:rPr kumimoji="0" dirty="0" smtClean="0">
                <a:latin typeface="Arial" charset="0"/>
              </a:rPr>
              <a:t>СНГ</a:t>
            </a:r>
            <a:r>
              <a:rPr kumimoji="0" lang="ru-RU" dirty="0" smtClean="0">
                <a:latin typeface="Arial" charset="0"/>
              </a:rPr>
              <a:t>]</a:t>
            </a:r>
            <a:endParaRPr kumimoji="0" dirty="0">
              <a:latin typeface="Arial" charset="0"/>
            </a:endParaRPr>
          </a:p>
        </p:txBody>
      </p:sp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323528" y="1268760"/>
            <a:ext cx="8266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>
                <a:solidFill>
                  <a:srgbClr val="A6A6A6"/>
                </a:solidFill>
              </a:rPr>
              <a:t>Из каких стран был бы желателен приезд в нашу страну для работы или учебы временных и постоянных рабочих, студентов, специалистов? 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1" y="1628800"/>
            <a:ext cx="7847999" cy="45365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1034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1398" y="400593"/>
            <a:ext cx="8568630" cy="365026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Личная коммуникация с представителями других стран</a:t>
            </a:r>
          </a:p>
        </p:txBody>
      </p:sp>
      <p:pic>
        <p:nvPicPr>
          <p:cNvPr id="2" name="Изображение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765865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bg1">
                    <a:lumMod val="50000"/>
                  </a:schemeClr>
                </a:solidFill>
              </a:rPr>
              <a:t>Вопрос: </a:t>
            </a:r>
            <a:r>
              <a:rPr lang="ru-RU" sz="1100" b="1" i="1" dirty="0">
                <a:solidFill>
                  <a:schemeClr val="bg1">
                    <a:lumMod val="50000"/>
                  </a:schemeClr>
                </a:solidFill>
              </a:rPr>
              <a:t>В каких из перечисленных стран у Вас есть родственники, близкие друзья, коллеги, с которыми Вы поддерживаете постоянную связь (лично, по почте, телефону и т.п.)? </a:t>
            </a:r>
          </a:p>
        </p:txBody>
      </p:sp>
    </p:spTree>
    <p:extLst>
      <p:ext uri="{BB962C8B-B14F-4D97-AF65-F5344CB8AC3E}">
        <p14:creationId xmlns:p14="http://schemas.microsoft.com/office/powerpoint/2010/main" val="986942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Личная коммуникация с представителями других </a:t>
            </a:r>
            <a:r>
              <a:rPr kumimoji="0" dirty="0" smtClean="0">
                <a:latin typeface="Arial" charset="0"/>
              </a:rPr>
              <a:t>стран</a:t>
            </a:r>
            <a:r>
              <a:rPr kumimoji="0" lang="ru-RU" dirty="0">
                <a:latin typeface="Arial" charset="0"/>
              </a:rPr>
              <a:t> </a:t>
            </a:r>
            <a:r>
              <a:rPr kumimoji="0" lang="ru-RU" dirty="0" smtClean="0">
                <a:latin typeface="Arial" charset="0"/>
              </a:rPr>
              <a:t>[предпочтения </a:t>
            </a:r>
            <a:r>
              <a:rPr kumimoji="0" lang="ru-RU" dirty="0">
                <a:latin typeface="Arial" charset="0"/>
              </a:rPr>
              <a:t>внутри региона </a:t>
            </a:r>
            <a:r>
              <a:rPr kumimoji="0" lang="ru-RU" dirty="0" smtClean="0">
                <a:latin typeface="Arial" charset="0"/>
              </a:rPr>
              <a:t>СНГ]</a:t>
            </a:r>
            <a:endParaRPr kumimoji="0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i="1" dirty="0" smtClean="0">
                <a:solidFill>
                  <a:srgbClr val="7F7F7F"/>
                </a:solidFill>
                <a:latin typeface="+mn-lt"/>
              </a:rPr>
              <a:t>Вопрос: В </a:t>
            </a:r>
            <a:r>
              <a:rPr lang="ru-RU" sz="1200" b="1" i="1" dirty="0">
                <a:solidFill>
                  <a:srgbClr val="7F7F7F"/>
                </a:solidFill>
                <a:latin typeface="+mn-lt"/>
              </a:rPr>
              <a:t>каких из перечисленных стран у Вас есть родственники, близкие друзья, коллеги, с которыми Вы поддерживаете постоянную связь (лично, по почте, телефону и т.п.)</a:t>
            </a:r>
            <a:r>
              <a:rPr lang="ru-RU" sz="1200" b="1" i="1" dirty="0" smtClean="0">
                <a:solidFill>
                  <a:srgbClr val="7F7F7F"/>
                </a:solidFill>
                <a:latin typeface="+mn-lt"/>
              </a:rPr>
              <a:t>?</a:t>
            </a:r>
            <a:endParaRPr lang="ru-RU" sz="1200" b="1" i="1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00808"/>
            <a:ext cx="67151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418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362950" cy="365026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Образование: привлекательность других стран</a:t>
            </a:r>
          </a:p>
        </p:txBody>
      </p:sp>
      <p:pic>
        <p:nvPicPr>
          <p:cNvPr id="3" name="Изображение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765865"/>
            <a:ext cx="8315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100" b="1" i="1" dirty="0" smtClean="0">
                <a:solidFill>
                  <a:schemeClr val="bg1">
                    <a:lumMod val="50000"/>
                  </a:schemeClr>
                </a:solidFill>
              </a:rPr>
              <a:t>Вопрос: </a:t>
            </a:r>
            <a:r>
              <a:rPr lang="ru-RU" sz="1100" b="1" i="1" dirty="0">
                <a:solidFill>
                  <a:schemeClr val="bg1">
                    <a:lumMod val="50000"/>
                  </a:schemeClr>
                </a:solidFill>
              </a:rPr>
              <a:t>Скажите, в какую из перечисленных стран Вы лично хотели бы поехать на учебу, с образовательной целью (или отправить на учебу своих детей)? </a:t>
            </a:r>
          </a:p>
        </p:txBody>
      </p:sp>
    </p:spTree>
    <p:extLst>
      <p:ext uri="{BB962C8B-B14F-4D97-AF65-F5344CB8AC3E}">
        <p14:creationId xmlns:p14="http://schemas.microsoft.com/office/powerpoint/2010/main" val="2505044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88350" cy="868363"/>
          </a:xfrm>
        </p:spPr>
        <p:txBody>
          <a:bodyPr/>
          <a:lstStyle/>
          <a:p>
            <a:pPr eaLnBrk="1" hangingPunct="1"/>
            <a:r>
              <a:rPr kumimoji="0" b="1" dirty="0" smtClean="0">
                <a:latin typeface="Arial" charset="0"/>
              </a:rPr>
              <a:t>О проекте "Интеграционный барометр </a:t>
            </a:r>
            <a:r>
              <a:rPr kumimoji="0" b="1" dirty="0" err="1" smtClean="0">
                <a:latin typeface="Arial" charset="0"/>
              </a:rPr>
              <a:t>ЕАБР</a:t>
            </a:r>
            <a:r>
              <a:rPr kumimoji="0" b="1" dirty="0" smtClean="0">
                <a:latin typeface="Arial" charset="0"/>
              </a:rPr>
              <a:t>"</a:t>
            </a:r>
            <a:endParaRPr kumimoji="0" b="1" dirty="0">
              <a:latin typeface="Arial" charset="0"/>
            </a:endParaRPr>
          </a:p>
        </p:txBody>
      </p:sp>
      <p:sp>
        <p:nvSpPr>
          <p:cNvPr id="18434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86238" cy="4525962"/>
          </a:xfrm>
        </p:spPr>
        <p:txBody>
          <a:bodyPr/>
          <a:lstStyle/>
          <a:p>
            <a:pPr eaLnBrk="1" hangingPunct="1"/>
            <a:r>
              <a:rPr kumimoji="0" lang="ru-RU" sz="1800" dirty="0">
                <a:latin typeface="Arial" charset="0"/>
                <a:cs typeface="Arial" charset="0"/>
              </a:rPr>
              <a:t>Проект «Интеграционный барометр ЕАБР» действует с 2012 года. Реализуется совместно ЦИИ ЕАБР и «Евразийским монитором»</a:t>
            </a:r>
          </a:p>
          <a:p>
            <a:pPr eaLnBrk="1" hangingPunct="1"/>
            <a:endParaRPr kumimoji="0" lang="ru-RU" sz="1800" dirty="0">
              <a:latin typeface="Arial" charset="0"/>
              <a:cs typeface="Arial" charset="0"/>
            </a:endParaRPr>
          </a:p>
          <a:p>
            <a:pPr eaLnBrk="1" hangingPunct="1"/>
            <a:r>
              <a:rPr kumimoji="0" lang="ru-RU" sz="1800" dirty="0" smtClean="0">
                <a:latin typeface="Arial" charset="0"/>
                <a:cs typeface="Arial" charset="0"/>
              </a:rPr>
              <a:t>За период 2012-2015 гг. </a:t>
            </a:r>
            <a:r>
              <a:rPr kumimoji="0" lang="ru-RU" sz="1800" dirty="0">
                <a:latin typeface="Arial" charset="0"/>
                <a:cs typeface="Arial" charset="0"/>
              </a:rPr>
              <a:t>в проекте участвовали </a:t>
            </a:r>
            <a:r>
              <a:rPr kumimoji="0" lang="ru-RU" sz="1800" dirty="0" smtClean="0">
                <a:latin typeface="Arial" charset="0"/>
                <a:cs typeface="Arial" charset="0"/>
              </a:rPr>
              <a:t>12 </a:t>
            </a:r>
            <a:r>
              <a:rPr kumimoji="0" lang="ru-RU" sz="1800" dirty="0">
                <a:latin typeface="Arial" charset="0"/>
                <a:cs typeface="Arial" charset="0"/>
              </a:rPr>
              <a:t>стран</a:t>
            </a:r>
            <a:r>
              <a:rPr kumimoji="0" lang="en-US" sz="1800" dirty="0">
                <a:latin typeface="Arial" charset="0"/>
                <a:cs typeface="Arial" charset="0"/>
              </a:rPr>
              <a:t>. </a:t>
            </a:r>
            <a:r>
              <a:rPr kumimoji="0" lang="ru-RU" sz="1800" dirty="0" smtClean="0">
                <a:latin typeface="Arial" charset="0"/>
                <a:cs typeface="Arial" charset="0"/>
              </a:rPr>
              <a:t/>
            </a:r>
            <a:br>
              <a:rPr kumimoji="0" lang="ru-RU" sz="1800" dirty="0" smtClean="0">
                <a:latin typeface="Arial" charset="0"/>
                <a:cs typeface="Arial" charset="0"/>
              </a:rPr>
            </a:br>
            <a:r>
              <a:rPr kumimoji="0" lang="ru-RU" sz="1800" dirty="0" smtClean="0">
                <a:latin typeface="Arial" charset="0"/>
                <a:cs typeface="Arial" charset="0"/>
              </a:rPr>
              <a:t>В 2015г – 9 стран, всего опрошено 11,4 </a:t>
            </a:r>
            <a:r>
              <a:rPr kumimoji="0" lang="ru-RU" sz="1800" dirty="0">
                <a:latin typeface="Arial" charset="0"/>
                <a:cs typeface="Arial" charset="0"/>
              </a:rPr>
              <a:t>тыс. человек (от 1000 до 2000 в каждой стране)</a:t>
            </a:r>
          </a:p>
          <a:p>
            <a:pPr eaLnBrk="1" hangingPunct="1"/>
            <a:endParaRPr kumimoji="0" lang="ru-RU" sz="1700" dirty="0">
              <a:latin typeface="Arial" charset="0"/>
              <a:cs typeface="Arial" charset="0"/>
            </a:endParaRPr>
          </a:p>
          <a:p>
            <a:pPr eaLnBrk="1" hangingPunct="1"/>
            <a:endParaRPr kumimoji="0" lang="ru-RU" sz="1700" dirty="0">
              <a:latin typeface="Arial" charset="0"/>
              <a:cs typeface="Arial" charset="0"/>
            </a:endParaRPr>
          </a:p>
        </p:txBody>
      </p:sp>
      <p:sp>
        <p:nvSpPr>
          <p:cNvPr id="10244" name="Содержимое 5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4038600" cy="4781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kumimoji="0" lang="ru-RU" sz="1800" u="sng" dirty="0" smtClean="0">
                <a:latin typeface="Arial" charset="0"/>
                <a:cs typeface="Arial" charset="0"/>
              </a:rPr>
              <a:t>Общая </a:t>
            </a:r>
            <a:r>
              <a:rPr kumimoji="0" lang="ru-RU" sz="1800" b="1" u="sng" dirty="0">
                <a:latin typeface="Arial" charset="0"/>
                <a:cs typeface="Arial" charset="0"/>
              </a:rPr>
              <a:t>цель</a:t>
            </a:r>
            <a:r>
              <a:rPr kumimoji="0" lang="ru-RU" sz="1800" u="sng" dirty="0">
                <a:latin typeface="Arial" charset="0"/>
                <a:cs typeface="Arial" charset="0"/>
              </a:rPr>
              <a:t> исследования: </a:t>
            </a:r>
            <a:endParaRPr kumimoji="0" lang="ru-RU" sz="1800" u="sng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50000"/>
              </a:lnSpc>
              <a:buFont typeface="Arial" charset="0"/>
              <a:buNone/>
              <a:defRPr/>
            </a:pPr>
            <a:endParaRPr kumimoji="0" lang="ru-RU" sz="1800" u="sng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kumimoji="0" lang="ru-RU" sz="1800" dirty="0">
                <a:latin typeface="Arial" charset="0"/>
                <a:cs typeface="Arial" charset="0"/>
              </a:rPr>
              <a:t>мониторинговое изучение </a:t>
            </a:r>
            <a:r>
              <a:rPr kumimoji="0" lang="ru-RU" sz="1800" b="1" dirty="0">
                <a:latin typeface="Arial" charset="0"/>
                <a:cs typeface="Arial" charset="0"/>
              </a:rPr>
              <a:t>интеграционных предпочтений</a:t>
            </a:r>
            <a:r>
              <a:rPr kumimoji="0" lang="ru-RU" sz="1800" dirty="0">
                <a:latin typeface="Arial" charset="0"/>
                <a:cs typeface="Arial" charset="0"/>
              </a:rPr>
              <a:t> населения стран региона СНГ (внешнеполитических, внешнеэкономических, социокультурных ориентаций); </a:t>
            </a:r>
            <a:endParaRPr kumimoji="0" lang="ru-RU" sz="1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50000"/>
              </a:lnSpc>
              <a:buFont typeface="Arial"/>
              <a:buChar char="•"/>
              <a:defRPr/>
            </a:pPr>
            <a:endParaRPr kumimoji="0" lang="ru-RU" sz="1800" dirty="0">
              <a:latin typeface="Arial" charset="0"/>
              <a:cs typeface="Arial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kumimoji="0" lang="ru-RU" sz="1800" dirty="0">
                <a:latin typeface="Arial" charset="0"/>
                <a:cs typeface="Arial" charset="0"/>
              </a:rPr>
              <a:t>оценка </a:t>
            </a:r>
            <a:r>
              <a:rPr kumimoji="0" lang="ru-RU" sz="1800" b="1" dirty="0">
                <a:latin typeface="Arial" charset="0"/>
                <a:cs typeface="Arial" charset="0"/>
              </a:rPr>
              <a:t>гуманитарной «интегрированности»</a:t>
            </a:r>
            <a:r>
              <a:rPr kumimoji="0" lang="ru-RU" sz="1800" dirty="0">
                <a:latin typeface="Arial" charset="0"/>
                <a:cs typeface="Arial" charset="0"/>
              </a:rPr>
              <a:t> этого региона в динамике</a:t>
            </a:r>
          </a:p>
          <a:p>
            <a:pPr marL="0" indent="0" eaLnBrk="1" hangingPunct="1">
              <a:defRPr/>
            </a:pPr>
            <a:endParaRPr kumimoji="0" lang="ru-RU" sz="1800" dirty="0">
              <a:latin typeface="Arial" charset="0"/>
              <a:cs typeface="Arial" charset="0"/>
            </a:endParaRPr>
          </a:p>
          <a:p>
            <a:pPr marL="0" indent="0" eaLnBrk="1" hangingPunct="1">
              <a:defRPr/>
            </a:pPr>
            <a:endParaRPr kumimoji="0"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45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Образование: привлекательность других </a:t>
            </a:r>
            <a:r>
              <a:rPr kumimoji="0" dirty="0" smtClean="0">
                <a:latin typeface="Arial" charset="0"/>
              </a:rPr>
              <a:t>стран</a:t>
            </a:r>
            <a:r>
              <a:rPr kumimoji="0" lang="ru-RU" dirty="0">
                <a:latin typeface="Arial" charset="0"/>
              </a:rPr>
              <a:t> </a:t>
            </a:r>
            <a:r>
              <a:rPr kumimoji="0" lang="ru-RU" dirty="0" smtClean="0">
                <a:latin typeface="Arial" charset="0"/>
              </a:rPr>
              <a:t>странам [</a:t>
            </a:r>
            <a:r>
              <a:rPr kumimoji="0" lang="ru-RU" dirty="0" smtClean="0">
                <a:solidFill>
                  <a:srgbClr val="005294"/>
                </a:solidFill>
              </a:rPr>
              <a:t>Топ-3 в каждой стране]</a:t>
            </a:r>
            <a:endParaRPr kumimoji="0" dirty="0">
              <a:latin typeface="Arial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331640" y="2348880"/>
            <a:ext cx="1224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Казахстан</a:t>
            </a:r>
            <a:endParaRPr lang="ru-RU" sz="1400" b="1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067944" y="2348880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Кыргызстан</a:t>
            </a:r>
            <a:endParaRPr lang="ru-RU" sz="1400" b="1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804248" y="2348880"/>
            <a:ext cx="1368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Таджикистан</a:t>
            </a:r>
            <a:endParaRPr lang="ru-RU" sz="1400" b="1" dirty="0"/>
          </a:p>
        </p:txBody>
      </p:sp>
      <p:pic>
        <p:nvPicPr>
          <p:cNvPr id="3" name="Изображение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36912"/>
            <a:ext cx="2880000" cy="2448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636912"/>
            <a:ext cx="2880000" cy="24480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636912"/>
            <a:ext cx="2880000" cy="2448000"/>
          </a:xfrm>
          <a:prstGeom prst="rect">
            <a:avLst/>
          </a:prstGeom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23528" y="1268760"/>
            <a:ext cx="7507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rgbClr val="A6A6A6"/>
                </a:solidFill>
              </a:rPr>
              <a:t>Ориентация на получение образования в России</a:t>
            </a:r>
            <a:endParaRPr lang="ru-RU" sz="1200" i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75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353425" cy="868362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Политика. Восприятие дружественности других стран</a:t>
            </a:r>
          </a:p>
        </p:txBody>
      </p:sp>
      <p:pic>
        <p:nvPicPr>
          <p:cNvPr id="2" name="Изображение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95994"/>
          </a:xfrm>
          <a:prstGeom prst="rect">
            <a:avLst/>
          </a:prstGeom>
        </p:spPr>
      </p:pic>
      <p:sp>
        <p:nvSpPr>
          <p:cNvPr id="3" name="Двойная скобка 2"/>
          <p:cNvSpPr/>
          <p:nvPr/>
        </p:nvSpPr>
        <p:spPr>
          <a:xfrm>
            <a:off x="1907704" y="1412776"/>
            <a:ext cx="2016224" cy="4752528"/>
          </a:xfrm>
          <a:prstGeom prst="bracketPair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23528" y="764704"/>
            <a:ext cx="8568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solidFill>
                  <a:schemeClr val="bg1">
                    <a:lumMod val="50000"/>
                  </a:schemeClr>
                </a:solidFill>
              </a:rPr>
              <a:t>Вопрос: Какие </a:t>
            </a:r>
            <a:r>
              <a:rPr lang="ru-RU" sz="1050" b="1" i="1" dirty="0">
                <a:solidFill>
                  <a:schemeClr val="bg1">
                    <a:lumMod val="50000"/>
                  </a:schemeClr>
                </a:solidFill>
              </a:rPr>
              <a:t>из перечисленных стран, на Ваш взгляд, являются дружественными для нашей страны (на поддержку которых в трудную минуту можно рассчитывать)</a:t>
            </a:r>
            <a:r>
              <a:rPr lang="ru-RU" sz="1050" b="1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ru-RU" sz="105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Двойная скобка 2"/>
          <p:cNvSpPr/>
          <p:nvPr/>
        </p:nvSpPr>
        <p:spPr>
          <a:xfrm>
            <a:off x="4543430" y="1412776"/>
            <a:ext cx="702545" cy="4752528"/>
          </a:xfrm>
          <a:prstGeom prst="bracketPair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50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353425" cy="868362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Политика. Восприятие дружественности других стран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51520" y="1196752"/>
            <a:ext cx="8568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Какие из перечисленных стран, на Ваш взгляд, являются дружественными для нашей страны (на поддержку которых в трудную минуту можно рассчитывать)? [Топ‑3 в каждой стране в среднем за 2013-2015]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259632" y="3933056"/>
            <a:ext cx="792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Грузия</a:t>
            </a:r>
            <a:endParaRPr lang="ru-RU" sz="1400" b="1" dirty="0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4283968" y="3933056"/>
            <a:ext cx="982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Украина</a:t>
            </a:r>
            <a:endParaRPr lang="ru-RU" sz="1400" b="1" dirty="0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7333456" y="3933056"/>
            <a:ext cx="982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Молдова</a:t>
            </a:r>
            <a:endParaRPr lang="ru-RU" sz="1400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37948"/>
              </p:ext>
            </p:extLst>
          </p:nvPr>
        </p:nvGraphicFramePr>
        <p:xfrm>
          <a:off x="0" y="1916832"/>
          <a:ext cx="2843658" cy="190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141250"/>
              </p:ext>
            </p:extLst>
          </p:nvPr>
        </p:nvGraphicFramePr>
        <p:xfrm>
          <a:off x="28236" y="4139207"/>
          <a:ext cx="2873610" cy="195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647860"/>
              </p:ext>
            </p:extLst>
          </p:nvPr>
        </p:nvGraphicFramePr>
        <p:xfrm>
          <a:off x="3102545" y="4099370"/>
          <a:ext cx="2866901" cy="215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563882"/>
              </p:ext>
            </p:extLst>
          </p:nvPr>
        </p:nvGraphicFramePr>
        <p:xfrm>
          <a:off x="6084168" y="4147821"/>
          <a:ext cx="2843808" cy="208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259632" y="1700808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Россия</a:t>
            </a:r>
            <a:endParaRPr lang="ru-RU" sz="1400" b="1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90256"/>
              </p:ext>
            </p:extLst>
          </p:nvPr>
        </p:nvGraphicFramePr>
        <p:xfrm>
          <a:off x="6084168" y="1854696"/>
          <a:ext cx="2808312" cy="199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7164288" y="1700808"/>
            <a:ext cx="1296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Кыргызстан</a:t>
            </a:r>
            <a:endParaRPr lang="ru-RU" sz="1400" b="1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686891"/>
              </p:ext>
            </p:extLst>
          </p:nvPr>
        </p:nvGraphicFramePr>
        <p:xfrm>
          <a:off x="3059832" y="1854696"/>
          <a:ext cx="2835156" cy="200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4211960" y="1700808"/>
            <a:ext cx="1296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Казахстан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77274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Уровень ориентации на </a:t>
            </a:r>
            <a:r>
              <a:rPr kumimoji="0" dirty="0" smtClean="0">
                <a:latin typeface="Arial" charset="0"/>
              </a:rPr>
              <a:t>автономность </a:t>
            </a:r>
            <a:br>
              <a:rPr kumimoji="0" dirty="0" smtClean="0">
                <a:latin typeface="Arial" charset="0"/>
              </a:rPr>
            </a:br>
            <a:r>
              <a:rPr kumimoji="0" lang="ru-RU" sz="1400" b="1" dirty="0" smtClean="0">
                <a:latin typeface="Calibri" charset="0"/>
              </a:rPr>
              <a:t>Средние </a:t>
            </a:r>
            <a:r>
              <a:rPr kumimoji="0" lang="ru-RU" sz="1400" b="1" dirty="0">
                <a:latin typeface="Calibri" charset="0"/>
              </a:rPr>
              <a:t>значения сумм долей </a:t>
            </a:r>
            <a:r>
              <a:rPr kumimoji="0" lang="ru-RU" sz="1400" b="1" dirty="0" smtClean="0">
                <a:latin typeface="Calibri" charset="0"/>
              </a:rPr>
              <a:t>ответов "Таких </a:t>
            </a:r>
            <a:r>
              <a:rPr kumimoji="0" lang="ru-RU" sz="1400" b="1" dirty="0">
                <a:latin typeface="Calibri" charset="0"/>
              </a:rPr>
              <a:t>стран нет" и "Затрудняюсь ответить" по 12-ти опорным вопросам, заданным в каждой стране</a:t>
            </a:r>
            <a:r>
              <a:rPr kumimoji="0" lang="ru-RU" sz="1400" b="1" dirty="0" smtClean="0">
                <a:latin typeface="Calibri" charset="0"/>
              </a:rPr>
              <a:t>.</a:t>
            </a:r>
            <a:endParaRPr kumimoji="0" sz="28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>
            <a:off x="7092280" y="1412776"/>
            <a:ext cx="288032" cy="115212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24328" y="141277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Высокий уровень автономистских настроений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436096" y="2564904"/>
            <a:ext cx="864096" cy="2232248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429000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Средний уровень автономистских настроений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572000" y="4869160"/>
            <a:ext cx="576064" cy="115212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86688" y="5516180"/>
            <a:ext cx="1301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Низкий уровень автономистских настроений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66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Векторы предпочтений: </a:t>
            </a:r>
            <a:r>
              <a:rPr kumimoji="0" lang="ru-RU" dirty="0" smtClean="0">
                <a:latin typeface="Arial" charset="0"/>
              </a:rPr>
              <a:t>Группировка стран по приоритетным для них геополитическим векторам</a:t>
            </a:r>
            <a:endParaRPr kumimoji="0" dirty="0"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20574"/>
              </p:ext>
            </p:extLst>
          </p:nvPr>
        </p:nvGraphicFramePr>
        <p:xfrm>
          <a:off x="395535" y="1397000"/>
          <a:ext cx="8280920" cy="4255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5441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170385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 СНГ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Беларусь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Кыргызстан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Молдова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Узбекистан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Беларусь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Кыргызстан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Узбекистан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Туркменистан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Беларусь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Кыргызстан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Узбекистан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Беларусь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Кыргызстан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54416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Евросоюза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8F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Украина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rgbClr val="8F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Молдова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Грузия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Украина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8F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Грузия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Украина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8F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Украина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8FB4E3"/>
                    </a:solidFill>
                  </a:tcPr>
                </a:tc>
              </a:tr>
              <a:tr h="54416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Другие страны</a:t>
                      </a:r>
                    </a:p>
                  </a:txBody>
                  <a:tcPr marL="17780" marR="17780" marT="0" marB="0"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Азербайджан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Грузия</a:t>
                      </a:r>
                      <a:r>
                        <a:rPr lang="ru-RU" sz="1200" b="1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 Азербайджан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 Азербайджан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 Азербайджан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>
                    <a:solidFill>
                      <a:srgbClr val="C3D69B"/>
                    </a:solidFill>
                  </a:tcPr>
                </a:tc>
              </a:tr>
              <a:tr h="54416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Неопределенно</a:t>
                      </a:r>
                    </a:p>
                  </a:txBody>
                  <a:tcPr marL="17780" marR="17780" marT="0" marB="0" anchor="ctr">
                    <a:lnR w="12700" cmpd="sng">
                      <a:noFill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Молдова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  <a:r>
                        <a:rPr lang="ru-RU" sz="1200" b="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Грузия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Молдова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24" name="Соединительная линия уступом 23"/>
          <p:cNvCxnSpPr/>
          <p:nvPr/>
        </p:nvCxnSpPr>
        <p:spPr>
          <a:xfrm>
            <a:off x="2123728" y="2924944"/>
            <a:ext cx="1656184" cy="864096"/>
          </a:xfrm>
          <a:prstGeom prst="bentConnector3">
            <a:avLst>
              <a:gd name="adj1" fmla="val 6022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Соединительная линия уступом 108"/>
          <p:cNvCxnSpPr/>
          <p:nvPr/>
        </p:nvCxnSpPr>
        <p:spPr>
          <a:xfrm>
            <a:off x="3779912" y="3861048"/>
            <a:ext cx="1656184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/>
          <p:nvPr/>
        </p:nvCxnSpPr>
        <p:spPr>
          <a:xfrm flipV="1">
            <a:off x="2123728" y="4005064"/>
            <a:ext cx="1584176" cy="864096"/>
          </a:xfrm>
          <a:prstGeom prst="bentConnector3">
            <a:avLst>
              <a:gd name="adj1" fmla="val 6336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>
            <a:off x="5436096" y="4077072"/>
            <a:ext cx="1584176" cy="1080120"/>
          </a:xfrm>
          <a:prstGeom prst="bentConnector3">
            <a:avLst>
              <a:gd name="adj1" fmla="val 597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/>
          <p:nvPr/>
        </p:nvCxnSpPr>
        <p:spPr>
          <a:xfrm>
            <a:off x="3779912" y="4221088"/>
            <a:ext cx="1656184" cy="1296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15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3"/>
          <p:cNvSpPr txBox="1">
            <a:spLocks/>
          </p:cNvSpPr>
          <p:nvPr/>
        </p:nvSpPr>
        <p:spPr bwMode="auto">
          <a:xfrm>
            <a:off x="323850" y="333375"/>
            <a:ext cx="83534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500" dirty="0" smtClean="0"/>
              <a:t>Общая конфигурация геополитического притяжения (примеры)</a:t>
            </a:r>
            <a:endParaRPr kumimoji="0" lang="ru-RU" sz="2500" dirty="0">
              <a:solidFill>
                <a:srgbClr val="004A84"/>
              </a:solidFill>
            </a:endParaRPr>
          </a:p>
        </p:txBody>
      </p:sp>
      <p:pic>
        <p:nvPicPr>
          <p:cNvPr id="5" name="Рисунок 37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08078" cy="2160000"/>
          </a:xfrm>
          <a:prstGeom prst="roundRect">
            <a:avLst/>
          </a:prstGeom>
          <a:noFill/>
        </p:spPr>
      </p:pic>
      <p:pic>
        <p:nvPicPr>
          <p:cNvPr id="6" name="Рисунок 38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06" y="1484784"/>
            <a:ext cx="3308078" cy="2160000"/>
          </a:xfrm>
          <a:prstGeom prst="roundRect">
            <a:avLst/>
          </a:prstGeom>
          <a:noFill/>
        </p:spPr>
      </p:pic>
      <p:pic>
        <p:nvPicPr>
          <p:cNvPr id="7" name="Рисунок 37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4" y="4005064"/>
            <a:ext cx="3308078" cy="2160000"/>
          </a:xfrm>
          <a:prstGeom prst="roundRect">
            <a:avLst/>
          </a:prstGeom>
          <a:noFill/>
        </p:spPr>
      </p:pic>
      <p:pic>
        <p:nvPicPr>
          <p:cNvPr id="8" name="Рисунок 37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06" y="4005064"/>
            <a:ext cx="3308078" cy="2160000"/>
          </a:xfrm>
          <a:prstGeom prst="roundRect">
            <a:avLst/>
          </a:prstGeom>
          <a:noFill/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755650" y="1196975"/>
            <a:ext cx="2611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7F7F7F"/>
                </a:solidFill>
              </a:rPr>
              <a:t>Ориентация на страны СНГ (Таджикистан)</a:t>
            </a:r>
            <a:endParaRPr lang="ru-RU" sz="1400" b="1">
              <a:solidFill>
                <a:srgbClr val="7F7F7F"/>
              </a:solidFill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4643438" y="1196975"/>
            <a:ext cx="3114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7F7F7F"/>
                </a:solidFill>
              </a:rPr>
              <a:t>Ориентация на страны Евросоюза (Украина)</a:t>
            </a:r>
            <a:endParaRPr lang="ru-RU" sz="1400" b="1">
              <a:solidFill>
                <a:srgbClr val="7F7F7F"/>
              </a:solidFill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755650" y="3716338"/>
            <a:ext cx="361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7F7F7F"/>
                </a:solidFill>
              </a:rPr>
              <a:t>Ориентация на страны другого мира (Азербайджан)</a:t>
            </a:r>
            <a:endParaRPr lang="ru-RU" sz="1400" b="1">
              <a:solidFill>
                <a:srgbClr val="7F7F7F"/>
              </a:solidFill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4643438" y="3716338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7F7F7F"/>
                </a:solidFill>
              </a:rPr>
              <a:t>Разнообразие геополитических ориентаций (Россия)</a:t>
            </a:r>
            <a:endParaRPr lang="ru-RU" sz="14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54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362950" cy="868363"/>
          </a:xfrm>
        </p:spPr>
        <p:txBody>
          <a:bodyPr/>
          <a:lstStyle/>
          <a:p>
            <a:pPr eaLnBrk="1" hangingPunct="1"/>
            <a:r>
              <a:rPr lang="ru-RU" sz="2000" b="1" dirty="0"/>
              <a:t>Общие индексы притяжения к группам стран (геополитическим кластерам</a:t>
            </a:r>
            <a:r>
              <a:rPr lang="ru-RU" sz="2000" b="1" dirty="0" smtClean="0"/>
              <a:t>)</a:t>
            </a:r>
            <a:endParaRPr kumimoji="0" sz="2000" dirty="0">
              <a:latin typeface="Arial" charset="0"/>
            </a:endParaRPr>
          </a:p>
        </p:txBody>
      </p:sp>
      <p:pic>
        <p:nvPicPr>
          <p:cNvPr id="2" name="Изображение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0465" y="1484944"/>
            <a:ext cx="8387999" cy="1440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0465" y="3141128"/>
            <a:ext cx="8387999" cy="1440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0465" y="4761304"/>
            <a:ext cx="8387999" cy="1404000"/>
          </a:xfrm>
          <a:prstGeom prst="rect">
            <a:avLst/>
          </a:prstGeom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705672" y="1196752"/>
            <a:ext cx="30427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Интерес к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странам региона СНГ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137720" y="4581128"/>
            <a:ext cx="2610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7F7F7F"/>
                </a:solidFill>
              </a:rPr>
              <a:t>Интерес к </a:t>
            </a:r>
            <a:r>
              <a:rPr lang="ru-RU" sz="1400" dirty="0" smtClean="0">
                <a:solidFill>
                  <a:srgbClr val="7F7F7F"/>
                </a:solidFill>
              </a:rPr>
              <a:t>«другим странам»:</a:t>
            </a:r>
            <a:r>
              <a:rPr lang="ru-RU" sz="1400" dirty="0" smtClean="0">
                <a:solidFill>
                  <a:srgbClr val="7F7F7F"/>
                </a:solidFill>
                <a:effectLst/>
              </a:rPr>
              <a:t> </a:t>
            </a:r>
            <a:endParaRPr lang="ru-RU" sz="1400" b="1" dirty="0">
              <a:solidFill>
                <a:srgbClr val="7F7F7F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940152" y="2852937"/>
            <a:ext cx="2826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7F7F7F"/>
                </a:solidFill>
              </a:rPr>
              <a:t>Интерес к </a:t>
            </a:r>
            <a:r>
              <a:rPr lang="ru-RU" sz="1400" i="1" dirty="0">
                <a:solidFill>
                  <a:srgbClr val="7F7F7F"/>
                </a:solidFill>
              </a:rPr>
              <a:t>странам </a:t>
            </a:r>
            <a:r>
              <a:rPr lang="ru-RU" sz="1400" i="1" dirty="0" smtClean="0">
                <a:solidFill>
                  <a:srgbClr val="7F7F7F"/>
                </a:solidFill>
              </a:rPr>
              <a:t>Евросоюза</a:t>
            </a:r>
            <a:r>
              <a:rPr lang="ru-RU" sz="1400" dirty="0" smtClean="0">
                <a:solidFill>
                  <a:srgbClr val="7F7F7F"/>
                </a:solidFill>
              </a:rPr>
              <a:t>:</a:t>
            </a:r>
            <a:r>
              <a:rPr lang="ru-RU" sz="1400" dirty="0" smtClean="0">
                <a:solidFill>
                  <a:srgbClr val="7F7F7F"/>
                </a:solidFill>
                <a:effectLst/>
              </a:rPr>
              <a:t> </a:t>
            </a:r>
            <a:endParaRPr lang="ru-RU" sz="14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15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 txBox="1">
            <a:spLocks/>
          </p:cNvSpPr>
          <p:nvPr/>
        </p:nvSpPr>
        <p:spPr>
          <a:xfrm>
            <a:off x="0" y="4073536"/>
            <a:ext cx="9144000" cy="9271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5294"/>
                </a:solidFill>
                <a:effectLst>
                  <a:reflection stA="28000" endPos="47000" dir="5400000" sy="-100000" algn="bl" rotWithShape="0"/>
                </a:effectLst>
                <a:latin typeface="Arial"/>
                <a:ea typeface="Geneva" charset="-128"/>
                <a:cs typeface="Geneva" charset="-128"/>
              </a:rPr>
              <a:t>Спасибо за внимание!</a:t>
            </a:r>
            <a:endParaRPr lang="en-US" sz="4000" dirty="0">
              <a:solidFill>
                <a:srgbClr val="005294"/>
              </a:solidFill>
              <a:effectLst>
                <a:reflection stA="28000" endPos="47000" dir="5400000" sy="-100000" algn="bl" rotWithShape="0"/>
              </a:effectLst>
              <a:latin typeface="Arial"/>
              <a:ea typeface="Geneva" charset="-128"/>
              <a:cs typeface="Geneva" charset="-128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0" y="52324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4A84"/>
                </a:solidFill>
                <a:effectLst>
                  <a:reflection stA="50000" endPos="75000" dist="12700" dir="5400000" sy="-100000" algn="bl" rotWithShape="0"/>
                </a:effectLst>
                <a:latin typeface="+mn-lt"/>
                <a:ea typeface="Arial" charset="0"/>
                <a:cs typeface="Arial" charset="0"/>
                <a:hlinkClick r:id="rId3"/>
              </a:rPr>
              <a:t>www.eabr.org</a:t>
            </a:r>
            <a:endParaRPr lang="ru-RU" b="1" dirty="0">
              <a:solidFill>
                <a:srgbClr val="004A84"/>
              </a:solidFill>
              <a:effectLst>
                <a:reflection stA="50000" endPos="75000" dist="12700" dir="5400000" sy="-100000" algn="bl" rotWithShape="0"/>
              </a:effectLst>
              <a:latin typeface="+mn-lt"/>
              <a:ea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4A84"/>
                </a:solidFill>
                <a:effectLst>
                  <a:reflection stA="50000" endPos="75000" dist="12700" dir="5400000" sy="-100000" algn="bl" rotWithShape="0"/>
                </a:effectLst>
                <a:latin typeface="+mn-lt"/>
                <a:ea typeface="Arial" charset="0"/>
                <a:cs typeface="Arial" charset="0"/>
              </a:rPr>
              <a:t>www.eurasiamonitor.org</a:t>
            </a:r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8014"/>
            <a:ext cx="1442592" cy="8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28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14293" r="32002"/>
          <a:stretch>
            <a:fillRect/>
          </a:stretch>
        </p:blipFill>
        <p:spPr bwMode="auto">
          <a:xfrm>
            <a:off x="6948488" y="3789363"/>
            <a:ext cx="1619250" cy="21637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96288" cy="792162"/>
          </a:xfrm>
        </p:spPr>
        <p:txBody>
          <a:bodyPr anchor="ctr"/>
          <a:lstStyle/>
          <a:p>
            <a:r>
              <a:rPr kumimoji="0" sz="2800" b="1">
                <a:solidFill>
                  <a:srgbClr val="134991"/>
                </a:solidFill>
                <a:latin typeface="Arial Narrow" charset="0"/>
              </a:rPr>
              <a:t>Центр интеграционных исследований ЕАБР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23850" y="1546225"/>
            <a:ext cx="42481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ru-RU" dirty="0"/>
              <a:t>ЦИИ основан в 2011 году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ru-RU" dirty="0"/>
              <a:t>Является структурным подразделением ЕАБР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ru-RU" dirty="0"/>
              <a:t>Фокус на прикладных количественных исследованиях: макроэкономическое моделирование, базы данных, расчеты экономических эффектов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ru-RU" dirty="0"/>
              <a:t>Располагается в Санкт-Петербурге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ru-RU" dirty="0"/>
              <a:t>7 сотрудников, активно используется аутсорсинг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cstate="print"/>
          <a:srcRect l="32806" t="15274" r="31117" b="1481"/>
          <a:stretch>
            <a:fillRect/>
          </a:stretch>
        </p:blipFill>
        <p:spPr bwMode="auto">
          <a:xfrm rot="21290392">
            <a:off x="4823230" y="1700807"/>
            <a:ext cx="1608307" cy="208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6602" r="31020" b="1547"/>
          <a:stretch>
            <a:fillRect/>
          </a:stretch>
        </p:blipFill>
        <p:spPr bwMode="auto">
          <a:xfrm>
            <a:off x="4859338" y="3933825"/>
            <a:ext cx="1570037" cy="19573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6602" r="31020" b="1547"/>
          <a:stretch>
            <a:fillRect/>
          </a:stretch>
        </p:blipFill>
        <p:spPr bwMode="auto">
          <a:xfrm>
            <a:off x="5076825" y="4076700"/>
            <a:ext cx="1568450" cy="19573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14293" r="32002"/>
          <a:stretch>
            <a:fillRect/>
          </a:stretch>
        </p:blipFill>
        <p:spPr bwMode="auto">
          <a:xfrm>
            <a:off x="7100888" y="3941763"/>
            <a:ext cx="1619250" cy="21637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15279" r="32979" b="1215"/>
          <a:stretch>
            <a:fillRect/>
          </a:stretch>
        </p:blipFill>
        <p:spPr bwMode="auto">
          <a:xfrm rot="424569">
            <a:off x="7243763" y="4265613"/>
            <a:ext cx="1484312" cy="19796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0" t="11205" r="10313"/>
          <a:stretch>
            <a:fillRect/>
          </a:stretch>
        </p:blipFill>
        <p:spPr bwMode="auto">
          <a:xfrm rot="370750">
            <a:off x="5429250" y="4230688"/>
            <a:ext cx="1463675" cy="2047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430338"/>
            <a:ext cx="17160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053">
            <a:off x="7164388" y="1582738"/>
            <a:ext cx="17160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75">
            <a:off x="7316788" y="1735138"/>
            <a:ext cx="171608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429">
            <a:off x="5075238" y="1781175"/>
            <a:ext cx="15700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912">
            <a:off x="5237163" y="1668463"/>
            <a:ext cx="1695450" cy="21510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36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716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Скругленная соединительная линия 31"/>
          <p:cNvCxnSpPr>
            <a:stCxn id="2" idx="2"/>
            <a:endCxn id="18" idx="0"/>
          </p:cNvCxnSpPr>
          <p:nvPr/>
        </p:nvCxnSpPr>
        <p:spPr>
          <a:xfrm rot="5400000">
            <a:off x="1383550" y="2040750"/>
            <a:ext cx="792088" cy="832284"/>
          </a:xfrm>
          <a:prstGeom prst="curvedConnector3">
            <a:avLst>
              <a:gd name="adj1" fmla="val 50000"/>
            </a:avLst>
          </a:prstGeom>
          <a:ln>
            <a:solidFill>
              <a:srgbClr val="F8C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" idx="3"/>
            <a:endCxn id="3" idx="0"/>
          </p:cNvCxnSpPr>
          <p:nvPr/>
        </p:nvCxnSpPr>
        <p:spPr>
          <a:xfrm flipH="1">
            <a:off x="3923928" y="1664804"/>
            <a:ext cx="144016" cy="612068"/>
          </a:xfrm>
          <a:prstGeom prst="curvedConnector4">
            <a:avLst>
              <a:gd name="adj1" fmla="val -158732"/>
              <a:gd name="adj2" fmla="val 662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>
            <a:stCxn id="2" idx="3"/>
          </p:cNvCxnSpPr>
          <p:nvPr/>
        </p:nvCxnSpPr>
        <p:spPr>
          <a:xfrm>
            <a:off x="4067944" y="1664804"/>
            <a:ext cx="1296144" cy="180020"/>
          </a:xfrm>
          <a:prstGeom prst="curvedConnector3">
            <a:avLst>
              <a:gd name="adj1" fmla="val 29315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24863" cy="792162"/>
          </a:xfrm>
        </p:spPr>
        <p:txBody>
          <a:bodyPr anchor="ctr"/>
          <a:lstStyle/>
          <a:p>
            <a:r>
              <a:rPr kumimoji="0" dirty="0">
                <a:latin typeface="Arial" charset="0"/>
              </a:rPr>
              <a:t>Состав </a:t>
            </a:r>
            <a:r>
              <a:rPr kumimoji="0" dirty="0" smtClean="0">
                <a:latin typeface="Arial" charset="0"/>
              </a:rPr>
              <a:t>понятия</a:t>
            </a:r>
            <a:r>
              <a:rPr kumimoji="0" lang="ru-RU" dirty="0" smtClean="0">
                <a:latin typeface="Arial" charset="0"/>
              </a:rPr>
              <a:t> «интеграционное притяжение»</a:t>
            </a:r>
            <a:endParaRPr kumimoji="0" dirty="0">
              <a:latin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268760"/>
            <a:ext cx="374441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  <a:gs pos="21000">
                <a:schemeClr val="accent4">
                  <a:lumMod val="75000"/>
                </a:schemeClr>
              </a:gs>
              <a:gs pos="99000">
                <a:schemeClr val="tx1"/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Интеграционные предпочтения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населения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2276872"/>
            <a:ext cx="2736304" cy="4032448"/>
          </a:xfrm>
          <a:prstGeom prst="roundRect">
            <a:avLst/>
          </a:prstGeom>
          <a:noFill/>
          <a:ln>
            <a:solidFill>
              <a:schemeClr val="accent4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005294"/>
                </a:solidFill>
              </a:rPr>
              <a:t>Экономическое притяжение</a:t>
            </a:r>
            <a:endParaRPr lang="ru-RU" sz="1600" dirty="0" smtClean="0">
              <a:solidFill>
                <a:srgbClr val="005294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chemeClr val="accent1"/>
                </a:solidFill>
              </a:rPr>
              <a:t>Чьи товары предпочитаете?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chemeClr val="accent1"/>
                </a:solidFill>
              </a:rPr>
              <a:t>Где хотели бы поработать?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chemeClr val="accent1"/>
                </a:solidFill>
              </a:rPr>
              <a:t>Где хотели бы жить?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chemeClr val="accent1"/>
                </a:solidFill>
              </a:rPr>
              <a:t>Откуда желателен приезд работников?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chemeClr val="accent1"/>
                </a:solidFill>
              </a:rPr>
              <a:t>Откуда желателен приток капитала, приход бизнесменов?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chemeClr val="accent1"/>
                </a:solidFill>
              </a:rPr>
              <a:t>С кем лучше вести научный обмен?</a:t>
            </a: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64088" y="1412776"/>
            <a:ext cx="3384376" cy="4680520"/>
          </a:xfrm>
          <a:prstGeom prst="roundRect">
            <a:avLst/>
          </a:prstGeom>
          <a:noFill/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ru-RU" sz="1600" b="1" dirty="0" smtClean="0">
              <a:solidFill>
                <a:srgbClr val="005294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005294"/>
                </a:solidFill>
              </a:rPr>
              <a:t>Социокультурное притяжение</a:t>
            </a:r>
            <a:endParaRPr lang="ru-RU" sz="1600" dirty="0" smtClean="0">
              <a:solidFill>
                <a:srgbClr val="005294"/>
              </a:solidFill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В каких странах бывали за последние годы?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О каких странах хотели бы больше узнать?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В каких странах есть люди (родственники, коллеги и пр.), с которыми поддерживается связь?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Где хотели бы отдохнуть?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Где хотели бы учиться (или отправить на учебу детей)?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Откуда желателен приезд артистов, художников, музыкантов?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Откуда желателен приезд туристов?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852936"/>
            <a:ext cx="2223864" cy="3312368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005294"/>
                </a:solidFill>
              </a:rPr>
              <a:t>Политическое притяжение</a:t>
            </a:r>
            <a:endParaRPr lang="ru-RU" sz="1600" dirty="0" smtClean="0">
              <a:solidFill>
                <a:srgbClr val="005294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Кто (какая страна) нам друг?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Кто нам недруг?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Кому мы должны оказать военную помощь?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  <a:defRPr/>
            </a:pPr>
            <a:r>
              <a:rPr lang="ru-RU" sz="1400" dirty="0">
                <a:solidFill>
                  <a:srgbClr val="004A84"/>
                </a:solidFill>
              </a:rPr>
              <a:t>От кого мы можем принять военную помощь</a:t>
            </a:r>
            <a:r>
              <a:rPr lang="ru-RU" sz="1400" dirty="0" smtClean="0">
                <a:solidFill>
                  <a:srgbClr val="004A84"/>
                </a:solidFill>
              </a:rPr>
              <a:t>?</a:t>
            </a:r>
            <a:endParaRPr lang="ru-RU" sz="1400" dirty="0">
              <a:solidFill>
                <a:srgbClr val="004A84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/>
          <p:cNvSpPr txBox="1">
            <a:spLocks/>
          </p:cNvSpPr>
          <p:nvPr/>
        </p:nvSpPr>
        <p:spPr bwMode="auto">
          <a:xfrm>
            <a:off x="323528" y="332656"/>
            <a:ext cx="8353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500" dirty="0">
                <a:solidFill>
                  <a:srgbClr val="004A84"/>
                </a:solidFill>
              </a:rPr>
              <a:t>Политика. Восприятие дружественности других стран </a:t>
            </a:r>
            <a:r>
              <a:rPr kumimoji="0" lang="ru-RU" sz="2500" dirty="0" smtClean="0">
                <a:solidFill>
                  <a:srgbClr val="004A84"/>
                </a:solidFill>
              </a:rPr>
              <a:t>[предпочтения </a:t>
            </a:r>
            <a:r>
              <a:rPr kumimoji="0" lang="ru-RU" sz="2500" dirty="0">
                <a:solidFill>
                  <a:srgbClr val="004A84"/>
                </a:solidFill>
              </a:rPr>
              <a:t>внутри региона </a:t>
            </a:r>
            <a:r>
              <a:rPr kumimoji="0" lang="ru-RU" sz="2500" dirty="0" smtClean="0">
                <a:solidFill>
                  <a:srgbClr val="004A84"/>
                </a:solidFill>
              </a:rPr>
              <a:t>СНГ]</a:t>
            </a:r>
            <a:endParaRPr kumimoji="0" lang="ru-RU" sz="2500" dirty="0">
              <a:solidFill>
                <a:srgbClr val="004A84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1196752"/>
            <a:ext cx="87129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7F7F7F"/>
                </a:solidFill>
              </a:rPr>
              <a:t>Какие из перечисленных стран, на Ваш взгляд, являются дружественными для нашей страны (на поддержку которых в трудную минуту можно рассчитывать)? Диаграмма разделена на две части для повышения </a:t>
            </a:r>
            <a:r>
              <a:rPr lang="ru-RU" sz="1100" b="1" dirty="0" smtClean="0">
                <a:solidFill>
                  <a:srgbClr val="7F7F7F"/>
                </a:solidFill>
              </a:rPr>
              <a:t>читаемости.</a:t>
            </a:r>
            <a:endParaRPr lang="ru-RU" sz="1100" b="1" dirty="0">
              <a:solidFill>
                <a:srgbClr val="7F7F7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320480" cy="283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9023"/>
            <a:ext cx="4536504" cy="29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84368" y="2949863"/>
            <a:ext cx="964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7F7F7F"/>
                </a:solidFill>
              </a:rPr>
              <a:t>Часть </a:t>
            </a:r>
            <a:r>
              <a:rPr lang="ru-RU" sz="1200" b="1" dirty="0" smtClean="0">
                <a:solidFill>
                  <a:srgbClr val="7F7F7F"/>
                </a:solidFill>
              </a:rPr>
              <a:t>2. </a:t>
            </a:r>
            <a:endParaRPr lang="ru-RU" sz="1200" b="1" dirty="0">
              <a:solidFill>
                <a:srgbClr val="7F7F7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720" y="1778332"/>
            <a:ext cx="917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7F7F7F"/>
                </a:solidFill>
              </a:rPr>
              <a:t>Часть </a:t>
            </a:r>
            <a:r>
              <a:rPr lang="ru-RU" sz="1200" b="1" dirty="0">
                <a:solidFill>
                  <a:srgbClr val="7F7F7F"/>
                </a:solidFill>
              </a:rPr>
              <a:t>1.</a:t>
            </a:r>
            <a:endParaRPr lang="ru-RU" sz="1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48577" y="332656"/>
            <a:ext cx="8362950" cy="365026"/>
          </a:xfrm>
        </p:spPr>
        <p:txBody>
          <a:bodyPr/>
          <a:lstStyle/>
          <a:p>
            <a:pPr eaLnBrk="1" hangingPunct="1"/>
            <a:r>
              <a:rPr kumimoji="0" dirty="0" smtClean="0">
                <a:latin typeface="Arial" charset="0"/>
              </a:rPr>
              <a:t>Познавательный </a:t>
            </a:r>
            <a:r>
              <a:rPr kumimoji="0" dirty="0">
                <a:latin typeface="Arial" charset="0"/>
              </a:rPr>
              <a:t>интерес к другим странам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Вопрос: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Про какие из перечисленных стран можно сказать, что Вы интересуетесь их историей, культурой, географией (природой)?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71611"/>
            <a:ext cx="8280920" cy="496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560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12687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i="1" dirty="0" smtClean="0">
                <a:solidFill>
                  <a:srgbClr val="7F7F7F"/>
                </a:solidFill>
                <a:latin typeface="+mn-lt"/>
              </a:rPr>
              <a:t>Вопрос: Про </a:t>
            </a:r>
            <a:r>
              <a:rPr lang="ru-RU" sz="1200" b="1" i="1" dirty="0">
                <a:solidFill>
                  <a:srgbClr val="7F7F7F"/>
                </a:solidFill>
                <a:latin typeface="+mn-lt"/>
              </a:rPr>
              <a:t>какие из перечисленных стран можно сказать, что Вы интересуетесь их историей, культурой, географией (природой)? [Топ-3 в каждой стране]</a:t>
            </a:r>
          </a:p>
        </p:txBody>
      </p:sp>
      <p:pic>
        <p:nvPicPr>
          <p:cNvPr id="12" name="Изображение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89280"/>
            <a:ext cx="2880000" cy="216000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789040"/>
            <a:ext cx="2880000" cy="216000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789040"/>
            <a:ext cx="2880000" cy="2160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01048"/>
            <a:ext cx="2880000" cy="21600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1701048"/>
            <a:ext cx="2880000" cy="216000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1701048"/>
            <a:ext cx="2880000" cy="2160000"/>
          </a:xfrm>
          <a:prstGeom prst="rect">
            <a:avLst/>
          </a:prstGeom>
        </p:spPr>
      </p:pic>
      <p:sp>
        <p:nvSpPr>
          <p:cNvPr id="430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1498" y="404664"/>
            <a:ext cx="8362950" cy="719361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Познавательный интерес к другим </a:t>
            </a:r>
            <a:r>
              <a:rPr kumimoji="0" dirty="0" smtClean="0">
                <a:latin typeface="Arial" charset="0"/>
              </a:rPr>
              <a:t>странам</a:t>
            </a:r>
            <a:endParaRPr kumimoji="0" dirty="0">
              <a:latin typeface="Arial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539552" y="1772816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Грузия</a:t>
            </a:r>
            <a:endParaRPr lang="ru-RU" sz="1400" b="1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275856" y="1772816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Украина</a:t>
            </a:r>
            <a:endParaRPr lang="ru-RU" sz="1400" b="1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084168" y="1772816"/>
            <a:ext cx="982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Молдова</a:t>
            </a:r>
            <a:endParaRPr lang="ru-RU" sz="1400" b="1" dirty="0"/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39552" y="3861048"/>
            <a:ext cx="982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Армения</a:t>
            </a:r>
            <a:endParaRPr lang="ru-RU" sz="1400" b="1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203848" y="3861048"/>
            <a:ext cx="1503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Таджикистан</a:t>
            </a:r>
            <a:endParaRPr lang="ru-RU" sz="1400" b="1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84168" y="3861048"/>
            <a:ext cx="1503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Кыргызстан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71834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362950" cy="365026"/>
          </a:xfrm>
        </p:spPr>
        <p:txBody>
          <a:bodyPr/>
          <a:lstStyle/>
          <a:p>
            <a:pPr eaLnBrk="1" hangingPunct="1"/>
            <a:r>
              <a:rPr kumimoji="0" dirty="0" smtClean="0">
                <a:latin typeface="Arial" charset="0"/>
              </a:rPr>
              <a:t>Личн</a:t>
            </a:r>
            <a:r>
              <a:rPr kumimoji="0" lang="ru-RU" dirty="0" smtClean="0">
                <a:latin typeface="Arial" charset="0"/>
              </a:rPr>
              <a:t>ый опыт посещения других стран</a:t>
            </a:r>
            <a:endParaRPr kumimoji="0" dirty="0">
              <a:latin typeface="Arial" charset="0"/>
            </a:endParaRPr>
          </a:p>
        </p:txBody>
      </p:sp>
      <p:pic>
        <p:nvPicPr>
          <p:cNvPr id="4" name="Изображение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33296"/>
            <a:ext cx="8387999" cy="48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765865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bg1">
                    <a:lumMod val="50000"/>
                  </a:schemeClr>
                </a:solidFill>
              </a:rPr>
              <a:t>Вопрос: </a:t>
            </a:r>
            <a:r>
              <a:rPr lang="ru-RU" sz="1100" b="1" i="1" dirty="0">
                <a:solidFill>
                  <a:schemeClr val="bg1">
                    <a:lumMod val="50000"/>
                  </a:schemeClr>
                </a:solidFill>
              </a:rPr>
              <a:t>В каких из перечисленных стран Вы бывали за последние 5 лет с личными, служебными или туристическими целями? </a:t>
            </a:r>
          </a:p>
        </p:txBody>
      </p:sp>
    </p:spTree>
    <p:extLst>
      <p:ext uri="{BB962C8B-B14F-4D97-AF65-F5344CB8AC3E}">
        <p14:creationId xmlns:p14="http://schemas.microsoft.com/office/powerpoint/2010/main" val="1928394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lang="ru-RU" dirty="0" smtClean="0">
                <a:latin typeface="Arial" charset="0"/>
              </a:rPr>
              <a:t>Личный опыт посещения других стран </a:t>
            </a:r>
            <a:r>
              <a:rPr kumimoji="0" lang="ru-RU" dirty="0">
                <a:latin typeface="Arial" charset="0"/>
              </a:rPr>
              <a:t>[</a:t>
            </a:r>
            <a:r>
              <a:rPr kumimoji="0" lang="ru-RU" dirty="0" smtClean="0">
                <a:latin typeface="Arial" charset="0"/>
              </a:rPr>
              <a:t>предпочтения </a:t>
            </a:r>
            <a:r>
              <a:rPr kumimoji="0" lang="ru-RU" dirty="0">
                <a:latin typeface="Arial" charset="0"/>
              </a:rPr>
              <a:t>внутри региона </a:t>
            </a:r>
            <a:r>
              <a:rPr kumimoji="0" lang="ru-RU" dirty="0" smtClean="0">
                <a:latin typeface="Arial" charset="0"/>
              </a:rPr>
              <a:t>СНГ]</a:t>
            </a:r>
            <a:endParaRPr kumimoji="0" dirty="0">
              <a:latin typeface="Arial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49577"/>
            <a:ext cx="7848872" cy="46877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2687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1" lang="ru-RU" sz="1200" b="1" i="1" dirty="0">
                <a:solidFill>
                  <a:srgbClr val="7F7F7F"/>
                </a:solidFill>
                <a:latin typeface="+mn-lt"/>
              </a:rPr>
              <a:t>В каких из перечисленных стран Вы бывали за последние 5 лет с личными, служебными или туристическими целями?</a:t>
            </a:r>
            <a:endParaRPr lang="ru-RU" sz="1200" i="1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93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13231" y="332656"/>
            <a:ext cx="8362950" cy="365026"/>
          </a:xfrm>
        </p:spPr>
        <p:txBody>
          <a:bodyPr/>
          <a:lstStyle/>
          <a:p>
            <a:pPr eaLnBrk="1" hangingPunct="1"/>
            <a:r>
              <a:rPr kumimoji="0" lang="ru-RU" dirty="0" smtClean="0">
                <a:latin typeface="Arial" charset="0"/>
              </a:rPr>
              <a:t>Туристические ориентации и интересы</a:t>
            </a:r>
            <a:endParaRPr kumimoji="0" dirty="0">
              <a:latin typeface="Arial" charset="0"/>
            </a:endParaRPr>
          </a:p>
        </p:txBody>
      </p:sp>
      <p:pic>
        <p:nvPicPr>
          <p:cNvPr id="3" name="Изображение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8315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bg1">
                    <a:lumMod val="50000"/>
                  </a:schemeClr>
                </a:solidFill>
              </a:rPr>
              <a:t>Вопрос: </a:t>
            </a:r>
            <a:r>
              <a:rPr lang="ru-RU" sz="1100" b="1" i="1" dirty="0">
                <a:solidFill>
                  <a:schemeClr val="bg1">
                    <a:lumMod val="50000"/>
                  </a:schemeClr>
                </a:solidFill>
              </a:rPr>
              <a:t>Скажите, в какую из перечисленных стран Вы хотели бы поехать на отдых или с туристической целью? </a:t>
            </a:r>
          </a:p>
        </p:txBody>
      </p:sp>
    </p:spTree>
    <p:extLst>
      <p:ext uri="{BB962C8B-B14F-4D97-AF65-F5344CB8AC3E}">
        <p14:creationId xmlns:p14="http://schemas.microsoft.com/office/powerpoint/2010/main" val="228136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188641"/>
            <a:ext cx="8362950" cy="576063"/>
          </a:xfrm>
        </p:spPr>
        <p:txBody>
          <a:bodyPr/>
          <a:lstStyle/>
          <a:p>
            <a:r>
              <a:rPr lang="ru-RU" dirty="0"/>
              <a:t>Интерес к художественному творчеству, культурной продукции других стран 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23528" y="836712"/>
            <a:ext cx="83529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05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Вопрос: 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Как Вам кажется, из каких стран надо больше </a:t>
            </a:r>
            <a:r>
              <a:rPr lang="ru-RU" sz="105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приглашать 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 нашу страну артистов, </a:t>
            </a:r>
            <a:r>
              <a:rPr lang="ru-RU" sz="105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писателей, художников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закупать </a:t>
            </a:r>
            <a:r>
              <a:rPr lang="ru-RU" sz="105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 переводить книги, кино, музыкальные произведения и другую культурную продукцию? </a:t>
            </a:r>
            <a:endParaRPr lang="ru-RU" sz="105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Изображение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05304"/>
            <a:ext cx="8387999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2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2880000" cy="2160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700808"/>
            <a:ext cx="2880000" cy="21600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772816"/>
            <a:ext cx="2880000" cy="21600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861048"/>
            <a:ext cx="2880000" cy="2160000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861048"/>
            <a:ext cx="2880000" cy="216000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3861048"/>
            <a:ext cx="2880000" cy="216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3528" y="12687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Как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Вам кажется, из каких стран надо больше приглашать в нашу страну артистов, писателей, художников, закупать и переводить книги, кино, музыкальные произведения и другую культурную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продукцию</a:t>
            </a:r>
            <a:r>
              <a:rPr lang="ru-RU" sz="1200" b="1" dirty="0" smtClean="0">
                <a:solidFill>
                  <a:srgbClr val="7F7F7F"/>
                </a:solidFill>
                <a:latin typeface="+mn-lt"/>
              </a:rPr>
              <a:t>? </a:t>
            </a:r>
            <a:r>
              <a:rPr lang="ru-RU" sz="1200" b="1" dirty="0">
                <a:solidFill>
                  <a:srgbClr val="7F7F7F"/>
                </a:solidFill>
                <a:latin typeface="+mn-lt"/>
              </a:rPr>
              <a:t>[Топ-3 в каждой стране]</a:t>
            </a:r>
          </a:p>
        </p:txBody>
      </p:sp>
      <p:sp>
        <p:nvSpPr>
          <p:cNvPr id="430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1498" y="404664"/>
            <a:ext cx="8362950" cy="719361"/>
          </a:xfrm>
        </p:spPr>
        <p:txBody>
          <a:bodyPr/>
          <a:lstStyle/>
          <a:p>
            <a:pPr eaLnBrk="1" hangingPunct="1"/>
            <a:r>
              <a:rPr lang="ru-RU" dirty="0"/>
              <a:t>Интерес к художественному творчеству, </a:t>
            </a:r>
            <a:r>
              <a:rPr lang="ru-RU" dirty="0" smtClean="0"/>
              <a:t>культурной продукции </a:t>
            </a:r>
            <a:r>
              <a:rPr lang="ru-RU" dirty="0"/>
              <a:t>других стран </a:t>
            </a:r>
            <a:endParaRPr kumimoji="0" dirty="0">
              <a:latin typeface="Arial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539552" y="1772816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Беларусь</a:t>
            </a:r>
            <a:endParaRPr lang="ru-RU" sz="1400" b="1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275856" y="1772816"/>
            <a:ext cx="1584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Казахстан</a:t>
            </a:r>
            <a:endParaRPr lang="ru-RU" sz="1400" b="1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084168" y="1772816"/>
            <a:ext cx="144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Таджикистан</a:t>
            </a:r>
            <a:endParaRPr lang="ru-RU" sz="1400" b="1" dirty="0"/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39552" y="3861048"/>
            <a:ext cx="982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Молдова</a:t>
            </a:r>
            <a:endParaRPr lang="ru-RU" sz="1400" b="1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203848" y="3861048"/>
            <a:ext cx="1503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Армения</a:t>
            </a:r>
            <a:endParaRPr lang="ru-RU" sz="1400" b="1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84168" y="3861048"/>
            <a:ext cx="1503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Грузия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04408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lang="ru-RU" dirty="0" smtClean="0">
                <a:latin typeface="Arial" charset="0"/>
              </a:rPr>
              <a:t>Дифференциации интеграционных предпочтений молодежи и взрослого населения</a:t>
            </a:r>
            <a:endParaRPr kumimoji="0" dirty="0">
              <a:latin typeface="Arial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23528" y="1268760"/>
            <a:ext cx="8441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ru-RU" sz="1200" b="1" i="1" dirty="0" smtClean="0">
                <a:solidFill>
                  <a:srgbClr val="7F7F7F"/>
                </a:solidFill>
                <a:latin typeface="+mn-lt"/>
              </a:rPr>
              <a:t>Различия </a:t>
            </a:r>
            <a:r>
              <a:rPr kumimoji="1" lang="ru-RU" sz="1200" b="1" i="1" dirty="0">
                <a:solidFill>
                  <a:srgbClr val="7F7F7F"/>
                </a:solidFill>
                <a:latin typeface="+mn-lt"/>
              </a:rPr>
              <a:t>в мнениях молодежи и более взрослого населения стран </a:t>
            </a:r>
            <a:r>
              <a:rPr kumimoji="1" lang="ru-RU" sz="1200" b="1" i="1" dirty="0" err="1" smtClean="0">
                <a:solidFill>
                  <a:srgbClr val="7F7F7F"/>
                </a:solidFill>
                <a:latin typeface="+mn-lt"/>
              </a:rPr>
              <a:t>ПСП</a:t>
            </a:r>
            <a:r>
              <a:rPr kumimoji="1" lang="ru-RU" sz="1200" b="1" i="1" dirty="0" smtClean="0">
                <a:solidFill>
                  <a:srgbClr val="7F7F7F"/>
                </a:solidFill>
                <a:latin typeface="+mn-lt"/>
              </a:rPr>
              <a:t> (индекс различия ответов между возрастными когортами «от 18 до 34 года» и «от 35 и старше»)</a:t>
            </a:r>
            <a:endParaRPr lang="ru-RU" sz="1200" b="1" i="1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2888" cy="452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436668" y="1901261"/>
            <a:ext cx="0" cy="4320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40152" y="1901261"/>
            <a:ext cx="0" cy="43204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34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Снимок экрана 2015-08-31 в 19.0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87999" cy="4877006"/>
          </a:xfrm>
          <a:prstGeom prst="roundRect">
            <a:avLst>
              <a:gd name="adj" fmla="val 10591"/>
            </a:avLst>
          </a:prstGeom>
        </p:spPr>
      </p:pic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5" cy="949027"/>
          </a:xfrm>
        </p:spPr>
        <p:txBody>
          <a:bodyPr anchor="ctr"/>
          <a:lstStyle/>
          <a:p>
            <a:r>
              <a:rPr kumimoji="0" dirty="0">
                <a:latin typeface="Arial" charset="0"/>
              </a:rPr>
              <a:t>Пространство выбора</a:t>
            </a:r>
          </a:p>
        </p:txBody>
      </p:sp>
      <p:sp>
        <p:nvSpPr>
          <p:cNvPr id="24590" name="Text Box 2"/>
          <p:cNvSpPr txBox="1">
            <a:spLocks noChangeArrowheads="1"/>
          </p:cNvSpPr>
          <p:nvPr/>
        </p:nvSpPr>
        <p:spPr bwMode="auto">
          <a:xfrm>
            <a:off x="8964613" y="-65088"/>
            <a:ext cx="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kumimoji="0" lang="ru-RU" sz="1600" b="1">
              <a:solidFill>
                <a:srgbClr val="0070C0"/>
              </a:solidFill>
              <a:latin typeface="Arial Narrow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3140968"/>
            <a:ext cx="2592288" cy="2880320"/>
          </a:xfrm>
          <a:prstGeom prst="roundRect">
            <a:avLst/>
          </a:prstGeom>
          <a:solidFill>
            <a:schemeClr val="lt1">
              <a:alpha val="6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b="1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Притяжение к остальному миру</a:t>
            </a: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50000"/>
              </a:lnSpc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	Индия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18	Китай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19	США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20	Турция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21	Япония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22	Страны арабо-исламского мира (Ближний Восток и Северная Африка)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23	Другие страны</a:t>
            </a:r>
          </a:p>
          <a:p>
            <a:pPr algn="ctr"/>
            <a:endParaRPr lang="ru-RU" sz="1400" dirty="0">
              <a:solidFill>
                <a:srgbClr val="004A84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584" y="1484784"/>
            <a:ext cx="2592288" cy="1656184"/>
          </a:xfrm>
          <a:prstGeom prst="roundRect">
            <a:avLst/>
          </a:prstGeom>
          <a:solidFill>
            <a:schemeClr val="lt1">
              <a:alpha val="74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"/>
              </a:spcBef>
            </a:pPr>
            <a:r>
              <a:rPr lang="ru-RU" sz="1400" b="1" dirty="0" smtClean="0">
                <a:solidFill>
                  <a:srgbClr val="004A84"/>
                </a:solidFill>
              </a:rPr>
              <a:t>Притяжение к Евросоюзу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endParaRPr lang="ru-RU" sz="1400" dirty="0" smtClean="0">
              <a:solidFill>
                <a:srgbClr val="004A84"/>
              </a:solidFill>
            </a:endParaRPr>
          </a:p>
          <a:p>
            <a:pPr>
              <a:spcBef>
                <a:spcPct val="5000"/>
              </a:spcBef>
            </a:pPr>
            <a:r>
              <a:rPr lang="ru-RU" sz="1400" dirty="0" smtClean="0">
                <a:solidFill>
                  <a:srgbClr val="004A84"/>
                </a:solidFill>
              </a:rPr>
              <a:t>13   Великобритания</a:t>
            </a:r>
            <a:endParaRPr lang="ru-RU" sz="1400" dirty="0">
              <a:solidFill>
                <a:srgbClr val="004A84"/>
              </a:solidFill>
            </a:endParaRPr>
          </a:p>
          <a:p>
            <a:pPr>
              <a:spcBef>
                <a:spcPct val="5000"/>
              </a:spcBef>
            </a:pPr>
            <a:r>
              <a:rPr lang="ru-RU" sz="1400" dirty="0" smtClean="0">
                <a:solidFill>
                  <a:srgbClr val="004A84"/>
                </a:solidFill>
              </a:rPr>
              <a:t>14   Германия</a:t>
            </a:r>
            <a:endParaRPr lang="ru-RU" sz="1400" dirty="0">
              <a:solidFill>
                <a:srgbClr val="004A84"/>
              </a:solidFill>
            </a:endParaRPr>
          </a:p>
          <a:p>
            <a:pPr>
              <a:spcBef>
                <a:spcPct val="5000"/>
              </a:spcBef>
            </a:pPr>
            <a:r>
              <a:rPr lang="ru-RU" sz="1400" dirty="0" smtClean="0">
                <a:solidFill>
                  <a:srgbClr val="004A84"/>
                </a:solidFill>
              </a:rPr>
              <a:t>15   Франция</a:t>
            </a:r>
            <a:endParaRPr lang="ru-RU" sz="1400" dirty="0">
              <a:solidFill>
                <a:srgbClr val="004A84"/>
              </a:solidFill>
            </a:endParaRPr>
          </a:p>
          <a:p>
            <a:pPr>
              <a:spcBef>
                <a:spcPct val="5000"/>
              </a:spcBef>
            </a:pPr>
            <a:r>
              <a:rPr lang="ru-RU" sz="1400" dirty="0" smtClean="0">
                <a:solidFill>
                  <a:srgbClr val="004A84"/>
                </a:solidFill>
              </a:rPr>
              <a:t>16   Другие страны ЕС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19872" y="1484784"/>
            <a:ext cx="5184576" cy="1656184"/>
          </a:xfrm>
          <a:prstGeom prst="roundRect">
            <a:avLst/>
          </a:prstGeom>
          <a:solidFill>
            <a:schemeClr val="lt1">
              <a:alpha val="67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 rtlCol="0" anchor="ctr"/>
          <a:lstStyle/>
          <a:p>
            <a:pPr>
              <a:lnSpc>
                <a:spcPct val="150000"/>
              </a:lnSpc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b="1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Притяжение к постсоветскому пространству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1   Азербайджан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2	Армения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3	Беларусь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4	Грузия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5	Казахстан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6	Кыргызстан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	Молдова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8	Россия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9	Таджикистан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10	Туркменистан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11	Узбекистан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dirty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12	</a:t>
            </a:r>
            <a:r>
              <a:rPr lang="ru-RU" sz="1400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sz="1400" dirty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3419872" y="5301208"/>
            <a:ext cx="864096" cy="144016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6200000" flipH="1">
            <a:off x="3275856" y="3140968"/>
            <a:ext cx="936104" cy="792088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26" idx="2"/>
          </p:cNvCxnSpPr>
          <p:nvPr/>
        </p:nvCxnSpPr>
        <p:spPr>
          <a:xfrm rot="5400000">
            <a:off x="5220072" y="3429000"/>
            <a:ext cx="1080120" cy="504056"/>
          </a:xfrm>
          <a:prstGeom prst="curved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3419872" y="5589240"/>
            <a:ext cx="5184576" cy="576064"/>
          </a:xfrm>
          <a:prstGeom prst="roundRect">
            <a:avLst>
              <a:gd name="adj" fmla="val 32853"/>
            </a:avLst>
          </a:prstGeom>
          <a:solidFill>
            <a:schemeClr val="lt1">
              <a:alpha val="74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spcBef>
                <a:spcPct val="5000"/>
              </a:spcBef>
            </a:pPr>
            <a:r>
              <a:rPr lang="ru-RU" sz="1400" b="1" dirty="0" smtClean="0">
                <a:solidFill>
                  <a:srgbClr val="004A84"/>
                </a:solidFill>
              </a:rPr>
              <a:t>«Автономность»</a:t>
            </a:r>
            <a:endParaRPr lang="ru-RU" sz="1400" dirty="0" smtClean="0">
              <a:solidFill>
                <a:srgbClr val="004A84"/>
              </a:solidFill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</a:pPr>
            <a:r>
              <a:rPr lang="ru-RU" sz="1400" dirty="0" smtClean="0"/>
              <a:t>24	Таких стран нет</a:t>
            </a:r>
          </a:p>
          <a:p>
            <a:pPr>
              <a:spcBef>
                <a:spcPct val="5000"/>
              </a:spcBef>
              <a:tabLst>
                <a:tab pos="365125" algn="l"/>
              </a:tabLst>
            </a:pPr>
            <a:r>
              <a:rPr lang="ru-RU" sz="1400" dirty="0" smtClean="0"/>
              <a:t>25	Затрудняюсь ответить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7709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1498" y="333375"/>
            <a:ext cx="8362950" cy="868363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Отношение к </a:t>
            </a:r>
            <a:r>
              <a:rPr kumimoji="0" lang="ru-RU" dirty="0" smtClean="0">
                <a:latin typeface="Arial" charset="0"/>
              </a:rPr>
              <a:t>ЕАЭС</a:t>
            </a:r>
            <a:r>
              <a:rPr kumimoji="0" lang="en-US" dirty="0" smtClean="0">
                <a:latin typeface="Arial" charset="0"/>
              </a:rPr>
              <a:t> </a:t>
            </a:r>
            <a:r>
              <a:rPr kumimoji="0" dirty="0">
                <a:latin typeface="Arial" charset="0"/>
              </a:rPr>
              <a:t>со стороны </a:t>
            </a:r>
            <a:r>
              <a:rPr kumimoji="0" dirty="0" smtClean="0">
                <a:latin typeface="Arial" charset="0"/>
              </a:rPr>
              <a:t>стран-членов</a:t>
            </a:r>
            <a:endParaRPr kumimoji="0" dirty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Вопрос: Известно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, что Армения, Беларусь, Казахстан, Россия объединились в Евразийский экономический союз (по сути – единый рынок четырех стран). Как Вы относитесь к этому решению?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57192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00"/>
              </a:buClr>
              <a:buSzPct val="100000"/>
              <a:buFont typeface="Wingdings" charset="2"/>
              <a:buChar char="u"/>
            </a:pPr>
            <a:r>
              <a:rPr lang="ru-RU" sz="1400" dirty="0" smtClean="0"/>
              <a:t>Положительно</a:t>
            </a:r>
          </a:p>
          <a:p>
            <a:pPr marL="285750" indent="-285750">
              <a:buClr>
                <a:srgbClr val="C0B2D1"/>
              </a:buClr>
              <a:buFont typeface="Wingdings" charset="2"/>
              <a:buChar char="u"/>
            </a:pPr>
            <a:r>
              <a:rPr lang="ru-RU" sz="1400" dirty="0" smtClean="0"/>
              <a:t>Безразлично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u"/>
            </a:pPr>
            <a:r>
              <a:rPr lang="ru-RU" sz="1400" dirty="0" smtClean="0"/>
              <a:t>Отрицательно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charset="2"/>
              <a:buChar char="u"/>
            </a:pPr>
            <a:r>
              <a:rPr lang="ru-RU" sz="1400" dirty="0" smtClean="0"/>
              <a:t>Затрудняюсь ответить</a:t>
            </a:r>
            <a:endParaRPr lang="ru-RU" sz="1400" dirty="0"/>
          </a:p>
        </p:txBody>
      </p:sp>
      <p:pic>
        <p:nvPicPr>
          <p:cNvPr id="7" name="Рисунок 2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1420" r="15699" b="58700"/>
          <a:stretch/>
        </p:blipFill>
        <p:spPr bwMode="auto">
          <a:xfrm>
            <a:off x="827584" y="1885492"/>
            <a:ext cx="7488832" cy="32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12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6024" y="332656"/>
            <a:ext cx="8820472" cy="868363"/>
          </a:xfrm>
        </p:spPr>
        <p:txBody>
          <a:bodyPr/>
          <a:lstStyle/>
          <a:p>
            <a:pPr eaLnBrk="1" hangingPunct="1"/>
            <a:r>
              <a:rPr kumimoji="0" dirty="0">
                <a:latin typeface="Arial" charset="0"/>
              </a:rPr>
              <a:t>Отношение к </a:t>
            </a:r>
            <a:r>
              <a:rPr kumimoji="0" lang="ru-RU" dirty="0" smtClean="0">
                <a:latin typeface="Arial" charset="0"/>
              </a:rPr>
              <a:t>ЕАЭС </a:t>
            </a:r>
            <a:r>
              <a:rPr kumimoji="0" dirty="0" smtClean="0">
                <a:latin typeface="Arial" charset="0"/>
              </a:rPr>
              <a:t>со </a:t>
            </a:r>
            <a:r>
              <a:rPr kumimoji="0" dirty="0">
                <a:latin typeface="Arial" charset="0"/>
              </a:rPr>
              <a:t>стороны </a:t>
            </a:r>
            <a:r>
              <a:rPr kumimoji="0" dirty="0" smtClean="0">
                <a:latin typeface="Arial" charset="0"/>
              </a:rPr>
              <a:t>других стран региона СНГ</a:t>
            </a:r>
            <a:endParaRPr kumimoji="0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Вопрос: Известно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</a:rPr>
              <a:t>, что Армения, Беларусь, Казахстан, Россия объединились в Евразийский экономический союз (по сути – единый рынок четырех стран). Считаете ли Вы, что нашей стране желательно присоединиться к этому объединению?</a:t>
            </a:r>
          </a:p>
        </p:txBody>
      </p:sp>
      <p:pic>
        <p:nvPicPr>
          <p:cNvPr id="5" name="Рисунок 2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t="42879" r="15655" b="9549"/>
          <a:stretch/>
        </p:blipFill>
        <p:spPr bwMode="auto">
          <a:xfrm>
            <a:off x="395536" y="1988840"/>
            <a:ext cx="6840759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164288" y="1988840"/>
            <a:ext cx="2304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00"/>
              </a:buClr>
              <a:buSzPct val="100000"/>
              <a:buFont typeface="Wingdings" charset="2"/>
              <a:buChar char="u"/>
            </a:pPr>
            <a:r>
              <a:rPr lang="ru-RU" sz="1400" dirty="0" smtClean="0"/>
              <a:t>Положительно</a:t>
            </a:r>
          </a:p>
          <a:p>
            <a:pPr marL="285750" indent="-285750">
              <a:buClr>
                <a:srgbClr val="C0B2D1"/>
              </a:buClr>
              <a:buFont typeface="Wingdings" charset="2"/>
              <a:buChar char="u"/>
            </a:pPr>
            <a:r>
              <a:rPr lang="ru-RU" sz="1400" dirty="0" smtClean="0"/>
              <a:t>Безразлично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u"/>
            </a:pPr>
            <a:r>
              <a:rPr lang="ru-RU" sz="1400" dirty="0" smtClean="0"/>
              <a:t>Отрицательно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charset="2"/>
              <a:buChar char="u"/>
            </a:pPr>
            <a:r>
              <a:rPr lang="ru-RU" sz="1400" dirty="0" smtClean="0"/>
              <a:t>Затрудняюсь ответить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0995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58674"/>
              </p:ext>
            </p:extLst>
          </p:nvPr>
        </p:nvGraphicFramePr>
        <p:xfrm>
          <a:off x="323527" y="1052737"/>
          <a:ext cx="8424936" cy="5095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287"/>
                <a:gridCol w="1501475"/>
                <a:gridCol w="1418058"/>
                <a:gridCol w="1418058"/>
                <a:gridCol w="1418058"/>
              </a:tblGrid>
              <a:tr h="430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effectLst/>
                        </a:rPr>
                        <a:t>Как Вы считаете, нужны ли ЕАЭС: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Армения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Беларусь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Казахстан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Россия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- ЕДИНАЯ ВАЛЮТА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скорее нужно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46%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скорее не нужно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35%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46%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затрудняюсь ответить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</a:rPr>
                        <a:t>Общий итог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- ОБЩИЕ ЗАКОНЫ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скорее нужно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48%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39%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скорее не нужно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затрудняюсь ответить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</a:rPr>
                        <a:t>Общий итог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- ОБЩАЯ АРМИЯ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скорее нужно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46%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36%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скорее не нужно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57%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46%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53%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затрудняюсь ответить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</a:rPr>
                        <a:t>Общий итог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</a:tr>
              <a:tr h="430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- ОБЩИЙ ОРГАН УПРАВЛЕНИЯ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FFC000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скорее нужно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47%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37%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37%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скорее не нужно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38%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41%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затрудняюсь ответить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ru-RU" sz="14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>
                    <a:solidFill>
                      <a:srgbClr val="376092"/>
                    </a:solidFill>
                  </a:tcPr>
                </a:tc>
              </a:tr>
              <a:tr h="21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effectLst/>
                        </a:rPr>
                        <a:t>Общий итог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973" marR="8973" marT="8973" marB="0" anchor="ctr"/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16024" y="332656"/>
            <a:ext cx="882047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ru-RU" sz="2500" kern="1200" dirty="0">
                <a:solidFill>
                  <a:srgbClr val="004A84"/>
                </a:solidFill>
                <a:latin typeface="Arial"/>
                <a:ea typeface="Arial" charset="0"/>
                <a:cs typeface="Genev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rgbClr val="004A84"/>
                </a:solidFill>
                <a:latin typeface="Arial" charset="0"/>
                <a:ea typeface="Arial" charset="0"/>
                <a:cs typeface="Genev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rgbClr val="004A84"/>
                </a:solidFill>
                <a:latin typeface="Arial" charset="0"/>
                <a:ea typeface="Arial" charset="0"/>
                <a:cs typeface="Genev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rgbClr val="004A84"/>
                </a:solidFill>
                <a:latin typeface="Arial" charset="0"/>
                <a:ea typeface="Arial" charset="0"/>
                <a:cs typeface="Genev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rgbClr val="004A84"/>
                </a:solidFill>
                <a:latin typeface="Arial" charset="0"/>
                <a:ea typeface="Arial" charset="0"/>
                <a:cs typeface="Genev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4A8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4A8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4A8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4A84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ru-RU" dirty="0" smtClean="0">
                <a:latin typeface="Arial" charset="0"/>
              </a:rPr>
              <a:t>Отношение к </a:t>
            </a:r>
            <a:r>
              <a:rPr kumimoji="0" lang="ru-RU" dirty="0">
                <a:latin typeface="Arial" charset="0"/>
              </a:rPr>
              <a:t>наднациональным институтам в </a:t>
            </a:r>
            <a:r>
              <a:rPr kumimoji="0" lang="ru-RU" dirty="0" smtClean="0">
                <a:latin typeface="Arial" charset="0"/>
              </a:rPr>
              <a:t>ЕАЭС </a:t>
            </a:r>
            <a:endParaRPr kumimoji="0"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987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Заголовок 3"/>
          <p:cNvSpPr txBox="1">
            <a:spLocks/>
          </p:cNvSpPr>
          <p:nvPr/>
        </p:nvSpPr>
        <p:spPr bwMode="auto">
          <a:xfrm>
            <a:off x="323528" y="332656"/>
            <a:ext cx="7499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500" dirty="0">
                <a:solidFill>
                  <a:srgbClr val="004A84"/>
                </a:solidFill>
              </a:rPr>
              <a:t>Экономика. Предпочтения по потребительским товарам</a:t>
            </a:r>
          </a:p>
        </p:txBody>
      </p:sp>
      <p:pic>
        <p:nvPicPr>
          <p:cNvPr id="2" name="Изображение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387999" cy="4860000"/>
          </a:xfrm>
          <a:prstGeom prst="rect">
            <a:avLst/>
          </a:prstGeom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835696" y="863134"/>
            <a:ext cx="6984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rgbClr val="7F7F7F"/>
                </a:solidFill>
                <a:latin typeface="+mn-lt"/>
              </a:rPr>
              <a:t>Вопрос: Товары из каких стран Вы предпочитаете покупать, каким больше доверяете? </a:t>
            </a:r>
          </a:p>
        </p:txBody>
      </p:sp>
    </p:spTree>
    <p:extLst>
      <p:ext uri="{BB962C8B-B14F-4D97-AF65-F5344CB8AC3E}">
        <p14:creationId xmlns:p14="http://schemas.microsoft.com/office/powerpoint/2010/main" val="404084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 txBox="1">
            <a:spLocks/>
          </p:cNvSpPr>
          <p:nvPr/>
        </p:nvSpPr>
        <p:spPr bwMode="auto">
          <a:xfrm>
            <a:off x="323528" y="332656"/>
            <a:ext cx="7499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500" dirty="0">
                <a:solidFill>
                  <a:srgbClr val="005294"/>
                </a:solidFill>
              </a:rPr>
              <a:t>Экономика. Предпочтения по потребительским </a:t>
            </a:r>
            <a:r>
              <a:rPr kumimoji="0" lang="ru-RU" sz="2500" dirty="0" smtClean="0">
                <a:solidFill>
                  <a:srgbClr val="005294"/>
                </a:solidFill>
              </a:rPr>
              <a:t>товарам</a:t>
            </a:r>
            <a:endParaRPr kumimoji="0" lang="ru-RU" sz="2500" dirty="0">
              <a:solidFill>
                <a:srgbClr val="005294"/>
              </a:solidFill>
            </a:endParaRP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251520" y="1196752"/>
            <a:ext cx="7507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>
                <a:solidFill>
                  <a:srgbClr val="7F7F7F"/>
                </a:solidFill>
                <a:latin typeface="+mn-lt"/>
              </a:rPr>
              <a:t>Вопрос: Товары из каких стран Вы предпочитаете покупать, каким больше доверяете?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92896"/>
            <a:ext cx="8424000" cy="193668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23528" y="5085184"/>
            <a:ext cx="3312368" cy="576064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lnSpc>
                <a:spcPct val="150000"/>
              </a:lnSpc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b="1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Ориентация на внутренний рынок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1556792"/>
            <a:ext cx="3096344" cy="432048"/>
          </a:xfrm>
          <a:prstGeom prst="roundRect">
            <a:avLst/>
          </a:prstGeom>
          <a:solidFill>
            <a:schemeClr val="lt1">
              <a:alpha val="6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lnSpc>
                <a:spcPct val="150000"/>
              </a:lnSpc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r>
              <a:rPr lang="ru-RU" sz="1400" b="1" dirty="0" smtClean="0">
                <a:solidFill>
                  <a:srgbClr val="004A84"/>
                </a:solidFill>
                <a:latin typeface="Arial" pitchFamily="34" charset="0"/>
                <a:cs typeface="Arial" pitchFamily="34" charset="0"/>
              </a:rPr>
              <a:t>Ориентация на внешний рынок</a:t>
            </a: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"/>
              </a:spcBef>
              <a:tabLst>
                <a:tab pos="365125" algn="l"/>
              </a:tabLst>
              <a:defRPr/>
            </a:pPr>
            <a:endParaRPr lang="ru-RU" sz="1400" dirty="0" smtClean="0">
              <a:solidFill>
                <a:srgbClr val="004A8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771" name="Соединительная линия уступом 32770"/>
          <p:cNvCxnSpPr>
            <a:stCxn id="23" idx="0"/>
          </p:cNvCxnSpPr>
          <p:nvPr/>
        </p:nvCxnSpPr>
        <p:spPr>
          <a:xfrm rot="16200000" flipV="1">
            <a:off x="1367644" y="4473116"/>
            <a:ext cx="792088" cy="432048"/>
          </a:xfrm>
          <a:prstGeom prst="bentConnector3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23" idx="0"/>
          </p:cNvCxnSpPr>
          <p:nvPr/>
        </p:nvCxnSpPr>
        <p:spPr>
          <a:xfrm rot="16200000" flipV="1">
            <a:off x="755576" y="3861048"/>
            <a:ext cx="1224136" cy="1224136"/>
          </a:xfrm>
          <a:prstGeom prst="bentConnector3">
            <a:avLst>
              <a:gd name="adj1" fmla="val 32709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23" idx="0"/>
          </p:cNvCxnSpPr>
          <p:nvPr/>
        </p:nvCxnSpPr>
        <p:spPr>
          <a:xfrm rot="5400000" flipH="1" flipV="1">
            <a:off x="1727684" y="4617132"/>
            <a:ext cx="720080" cy="216024"/>
          </a:xfrm>
          <a:prstGeom prst="bentConnector3">
            <a:avLst>
              <a:gd name="adj1" fmla="val 55879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23" idx="0"/>
          </p:cNvCxnSpPr>
          <p:nvPr/>
        </p:nvCxnSpPr>
        <p:spPr>
          <a:xfrm rot="5400000" flipH="1" flipV="1">
            <a:off x="1943708" y="4113076"/>
            <a:ext cx="1008112" cy="936104"/>
          </a:xfrm>
          <a:prstGeom prst="bentConnector3">
            <a:avLst>
              <a:gd name="adj1" fmla="val 40202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4" idx="2"/>
          </p:cNvCxnSpPr>
          <p:nvPr/>
        </p:nvCxnSpPr>
        <p:spPr>
          <a:xfrm rot="5400000">
            <a:off x="6138174" y="2798930"/>
            <a:ext cx="1872208" cy="252028"/>
          </a:xfrm>
          <a:prstGeom prst="bentConnector3">
            <a:avLst>
              <a:gd name="adj1" fmla="val 46231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stCxn id="24" idx="2"/>
          </p:cNvCxnSpPr>
          <p:nvPr/>
        </p:nvCxnSpPr>
        <p:spPr>
          <a:xfrm rot="5400000">
            <a:off x="5562110" y="2078850"/>
            <a:ext cx="1728192" cy="1548172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24" idx="2"/>
          </p:cNvCxnSpPr>
          <p:nvPr/>
        </p:nvCxnSpPr>
        <p:spPr>
          <a:xfrm rot="5400000">
            <a:off x="5850142" y="2366882"/>
            <a:ext cx="1728192" cy="972108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8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_EABR_Presentation_draft_new_rus">
  <a:themeElements>
    <a:clrScheme name="Тема для презентаций ЕАБР">
      <a:dk1>
        <a:srgbClr val="004A84"/>
      </a:dk1>
      <a:lt1>
        <a:srgbClr val="FFFFFF"/>
      </a:lt1>
      <a:dk2>
        <a:srgbClr val="004A84"/>
      </a:dk2>
      <a:lt2>
        <a:srgbClr val="FFFFFF"/>
      </a:lt2>
      <a:accent1>
        <a:srgbClr val="004A84"/>
      </a:accent1>
      <a:accent2>
        <a:srgbClr val="F8C01B"/>
      </a:accent2>
      <a:accent3>
        <a:srgbClr val="FFF10B"/>
      </a:accent3>
      <a:accent4>
        <a:srgbClr val="0092D2"/>
      </a:accent4>
      <a:accent5>
        <a:srgbClr val="585858"/>
      </a:accent5>
      <a:accent6>
        <a:srgbClr val="FAD262"/>
      </a:accent6>
      <a:hlink>
        <a:srgbClr val="0082BC"/>
      </a:hlink>
      <a:folHlink>
        <a:srgbClr val="848484"/>
      </a:folHlink>
    </a:clrScheme>
    <a:fontScheme name="Тема для презентаций ЕАБ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презентации_EABR_Presentation_draft_new_rus</Template>
  <TotalTime>7000</TotalTime>
  <Words>7981</Words>
  <Application>Microsoft Office PowerPoint</Application>
  <PresentationFormat>Экран (4:3)</PresentationFormat>
  <Paragraphs>538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Шаблон презентации_EABR_Presentation_draft_new_rus</vt:lpstr>
      <vt:lpstr>Презентация PowerPoint</vt:lpstr>
      <vt:lpstr>О проекте "Интеграционный барометр ЕАБР"</vt:lpstr>
      <vt:lpstr>Состав понятия «интеграционное притяжение»</vt:lpstr>
      <vt:lpstr>Пространство выбора</vt:lpstr>
      <vt:lpstr>Отношение к ЕАЭС со стороны стран-членов</vt:lpstr>
      <vt:lpstr>Отношение к ЕАЭС со стороны других стран региона СНГ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Экономика. Импорт капитала</vt:lpstr>
      <vt:lpstr>Экономика. Научно-техническое сотрудничество</vt:lpstr>
      <vt:lpstr>Экономика. Трудовая эмиграция</vt:lpstr>
      <vt:lpstr>Экономика. Трудовая эмиграция [предпочтения внутри региона СНГ]</vt:lpstr>
      <vt:lpstr>Экономика. Трудовая иммиграция</vt:lpstr>
      <vt:lpstr>Экономика. Трудовая иммиграция [предпочтения внутри региона СНГ]</vt:lpstr>
      <vt:lpstr>Личная коммуникация с представителями других стран</vt:lpstr>
      <vt:lpstr>Личная коммуникация с представителями других стран [предпочтения внутри региона СНГ]</vt:lpstr>
      <vt:lpstr>Образование: привлекательность других стран</vt:lpstr>
      <vt:lpstr>Образование: привлекательность других стран странам [Топ-3 в каждой стране]</vt:lpstr>
      <vt:lpstr>Политика. Восприятие дружественности других стран</vt:lpstr>
      <vt:lpstr>Политика. Восприятие дружественности других стран</vt:lpstr>
      <vt:lpstr>Уровень ориентации на автономность  Средние значения сумм долей ответов "Таких стран нет" и "Затрудняюсь ответить" по 12-ти опорным вопросам, заданным в каждой стране.</vt:lpstr>
      <vt:lpstr>Векторы предпочтений: Группировка стран по приоритетным для них геополитическим векторам</vt:lpstr>
      <vt:lpstr>Презентация PowerPoint</vt:lpstr>
      <vt:lpstr>Общие индексы притяжения к группам стран (геополитическим кластерам)</vt:lpstr>
      <vt:lpstr>Презентация PowerPoint</vt:lpstr>
      <vt:lpstr>Центр интеграционных исследований ЕАБР</vt:lpstr>
      <vt:lpstr>Презентация PowerPoint</vt:lpstr>
      <vt:lpstr>Презентация PowerPoint</vt:lpstr>
      <vt:lpstr>Познавательный интерес к другим странам</vt:lpstr>
      <vt:lpstr>Познавательный интерес к другим странам</vt:lpstr>
      <vt:lpstr>Личный опыт посещения других стран</vt:lpstr>
      <vt:lpstr>Личный опыт посещения других стран [предпочтения внутри региона СНГ]</vt:lpstr>
      <vt:lpstr>Туристические ориентации и интересы</vt:lpstr>
      <vt:lpstr>Интерес к художественному творчеству, культурной продукции других стран </vt:lpstr>
      <vt:lpstr>Интерес к художественному творчеству, культурной продукции других стран </vt:lpstr>
      <vt:lpstr>Дифференциации интеграционных предпочтений молодежи и взрослого населения</vt:lpstr>
    </vt:vector>
  </TitlesOfParts>
  <Company>Евразийский монитор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Д.В.</dc:creator>
  <cp:lastModifiedBy>IVZ</cp:lastModifiedBy>
  <cp:revision>259</cp:revision>
  <cp:lastPrinted>2015-09-28T07:59:00Z</cp:lastPrinted>
  <dcterms:created xsi:type="dcterms:W3CDTF">2013-07-11T11:09:16Z</dcterms:created>
  <dcterms:modified xsi:type="dcterms:W3CDTF">2015-11-29T16:24:12Z</dcterms:modified>
</cp:coreProperties>
</file>