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76" r:id="rId4"/>
    <p:sldId id="275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A4A6A4"/>
    <a:srgbClr val="3366FF"/>
    <a:srgbClr val="6699FF"/>
    <a:srgbClr val="CCFFFF"/>
    <a:srgbClr val="33CCCC"/>
    <a:srgbClr val="3366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0"/>
  </p:normalViewPr>
  <p:slideViewPr>
    <p:cSldViewPr>
      <p:cViewPr varScale="1">
        <p:scale>
          <a:sx n="117" d="100"/>
          <a:sy n="117" d="100"/>
        </p:scale>
        <p:origin x="1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sony\Desktop\&#1045;&#1042;&#1056;&#1040;&#1047;&#1048;&#1049;&#1057;&#1050;&#1048;&#1049;%20&#1052;&#1054;&#1053;&#1048;&#1058;&#1054;&#1056;\&#1056;&#1040;&#1047;&#1053;&#1054;&#1045;\&#1058;&#1045;&#1056;&#1056;&#1048;&#1058;&#1054;&#1056;&#1048;&#1040;&#1051;&#1068;&#1053;&#1040;&#1071;%20&#1048;&#1044;&#1045;&#1053;&#1058;&#1048;&#1063;&#1053;&#1054;&#1057;&#1058;&#1068;\&#1045;&#1052;%20-%20&#1058;&#1077;&#1088;&#1088;&#1080;&#1090;&#1086;&#1088;&#1080;&#1072;&#1083;&#1100;&#1085;&#1072;&#1103;%20&#1080;&#1076;&#1077;&#1085;&#1090;&#1080;&#1095;&#1085;&#1086;&#1089;&#1090;&#1100;%20(2012-2016)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sony\Desktop\&#1045;&#1042;&#1056;&#1040;&#1047;&#1048;&#1049;&#1057;&#1050;&#1048;&#1049;%20&#1052;&#1054;&#1053;&#1048;&#1058;&#1054;&#1056;\&#1056;&#1040;&#1047;&#1053;&#1054;&#1045;\&#1058;&#1045;&#1056;&#1056;&#1048;&#1058;&#1054;&#1056;&#1048;&#1040;&#1051;&#1068;&#1053;&#1040;&#1071;%20&#1048;&#1044;&#1045;&#1053;&#1058;&#1048;&#1063;&#1053;&#1054;&#1057;&#1058;&#1068;\&#1045;&#1052;%20-%20&#1058;&#1077;&#1088;&#1088;&#1080;&#1090;&#1086;&#1088;&#1080;&#1072;&#1083;&#1100;&#1085;&#1072;&#1103;%20&#1080;&#1076;&#1077;&#1085;&#1090;&#1080;&#1095;&#1085;&#1086;&#1089;&#1090;&#1100;%20(2012-2016)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520171472661207"/>
          <c:y val="0.0376653049121998"/>
          <c:w val="0.77678789639"/>
          <c:h val="0.8324572529898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Dat!$B$23</c:f>
              <c:strCache>
                <c:ptCount val="1"/>
                <c:pt idx="0">
                  <c:v>локальная и региональная идентичность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Dat!$D$22:$N$22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Dat!$D$23:$N$23</c:f>
              <c:numCache>
                <c:formatCode>0%</c:formatCode>
                <c:ptCount val="11"/>
                <c:pt idx="0">
                  <c:v>0.24</c:v>
                </c:pt>
                <c:pt idx="1">
                  <c:v>0.186</c:v>
                </c:pt>
                <c:pt idx="2">
                  <c:v>0.224</c:v>
                </c:pt>
                <c:pt idx="3">
                  <c:v>0.212</c:v>
                </c:pt>
                <c:pt idx="4">
                  <c:v>0.198</c:v>
                </c:pt>
                <c:pt idx="5">
                  <c:v>0.241</c:v>
                </c:pt>
                <c:pt idx="6">
                  <c:v>0.341</c:v>
                </c:pt>
                <c:pt idx="7">
                  <c:v>0.264</c:v>
                </c:pt>
                <c:pt idx="9">
                  <c:v>0.096</c:v>
                </c:pt>
                <c:pt idx="10">
                  <c:v>0.263</c:v>
                </c:pt>
              </c:numCache>
            </c:numRef>
          </c:val>
        </c:ser>
        <c:ser>
          <c:idx val="1"/>
          <c:order val="1"/>
          <c:tx>
            <c:strRef>
              <c:f>Dat!$B$24</c:f>
              <c:strCache>
                <c:ptCount val="1"/>
                <c:pt idx="0">
                  <c:v>общенациональная (государственная) идентичность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Dat!$D$22:$N$22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Dat!$D$24:$N$24</c:f>
              <c:numCache>
                <c:formatCode>0%</c:formatCode>
                <c:ptCount val="11"/>
                <c:pt idx="0">
                  <c:v>0.694</c:v>
                </c:pt>
                <c:pt idx="1">
                  <c:v>0.575</c:v>
                </c:pt>
                <c:pt idx="2">
                  <c:v>0.738</c:v>
                </c:pt>
                <c:pt idx="3">
                  <c:v>0.708</c:v>
                </c:pt>
                <c:pt idx="4">
                  <c:v>0.71</c:v>
                </c:pt>
                <c:pt idx="5">
                  <c:v>0.617</c:v>
                </c:pt>
                <c:pt idx="6">
                  <c:v>0.567</c:v>
                </c:pt>
                <c:pt idx="7">
                  <c:v>0.696</c:v>
                </c:pt>
                <c:pt idx="9">
                  <c:v>0.871</c:v>
                </c:pt>
                <c:pt idx="10">
                  <c:v>0.601</c:v>
                </c:pt>
              </c:numCache>
            </c:numRef>
          </c:val>
        </c:ser>
        <c:ser>
          <c:idx val="2"/>
          <c:order val="2"/>
          <c:tx>
            <c:strRef>
              <c:f>Dat!$B$25</c:f>
              <c:strCache>
                <c:ptCount val="1"/>
                <c:pt idx="0">
                  <c:v>интер- и мета-национальная идентичность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Dat!$D$22:$N$22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Dat!$D$25:$N$25</c:f>
              <c:numCache>
                <c:formatCode>0%</c:formatCode>
                <c:ptCount val="11"/>
                <c:pt idx="0">
                  <c:v>0.058</c:v>
                </c:pt>
                <c:pt idx="1">
                  <c:v>0.23</c:v>
                </c:pt>
                <c:pt idx="2">
                  <c:v>0.033</c:v>
                </c:pt>
                <c:pt idx="3">
                  <c:v>0.058</c:v>
                </c:pt>
                <c:pt idx="4">
                  <c:v>0.079</c:v>
                </c:pt>
                <c:pt idx="5">
                  <c:v>0.122</c:v>
                </c:pt>
                <c:pt idx="6">
                  <c:v>0.088</c:v>
                </c:pt>
                <c:pt idx="7">
                  <c:v>0.037</c:v>
                </c:pt>
                <c:pt idx="9">
                  <c:v>0.023</c:v>
                </c:pt>
                <c:pt idx="10">
                  <c:v>0.119</c:v>
                </c:pt>
              </c:numCache>
            </c:numRef>
          </c:val>
        </c:ser>
        <c:ser>
          <c:idx val="3"/>
          <c:order val="3"/>
          <c:tx>
            <c:strRef>
              <c:f>Dat!$B$26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Dat!$D$22:$N$22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Dat!$D$26:$N$26</c:f>
              <c:numCache>
                <c:formatCode>0%</c:formatCode>
                <c:ptCount val="11"/>
                <c:pt idx="0">
                  <c:v>0.0079999999999999</c:v>
                </c:pt>
                <c:pt idx="1">
                  <c:v>0.00900000000000012</c:v>
                </c:pt>
                <c:pt idx="2">
                  <c:v>0.005</c:v>
                </c:pt>
                <c:pt idx="3">
                  <c:v>0.022</c:v>
                </c:pt>
                <c:pt idx="4">
                  <c:v>0.0130000000000001</c:v>
                </c:pt>
                <c:pt idx="5">
                  <c:v>0.02</c:v>
                </c:pt>
                <c:pt idx="6">
                  <c:v>0.00399999999999989</c:v>
                </c:pt>
                <c:pt idx="7">
                  <c:v>0.003</c:v>
                </c:pt>
                <c:pt idx="9">
                  <c:v>0.01</c:v>
                </c:pt>
                <c:pt idx="10">
                  <c:v>0.017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-1630341088"/>
        <c:axId val="-1560365792"/>
      </c:barChart>
      <c:catAx>
        <c:axId val="-163034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-1560365792"/>
        <c:crosses val="autoZero"/>
        <c:auto val="1"/>
        <c:lblAlgn val="ctr"/>
        <c:lblOffset val="100"/>
        <c:noMultiLvlLbl val="0"/>
      </c:catAx>
      <c:valAx>
        <c:axId val="-156036579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630341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829886876881"/>
          <c:y val="0.157323757031754"/>
          <c:w val="0.168622077681831"/>
          <c:h val="0.44947869772554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520171472661207"/>
          <c:y val="0.0481255559582249"/>
          <c:w val="0.771323415515683"/>
          <c:h val="0.82004744176852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Dat!$B$65</c:f>
              <c:strCache>
                <c:ptCount val="1"/>
                <c:pt idx="0">
                  <c:v>локальная и региональная идентичность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Dat!$D$64:$N$64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Dat!$D$65:$N$65</c:f>
              <c:numCache>
                <c:formatCode>0%</c:formatCode>
                <c:ptCount val="11"/>
                <c:pt idx="0">
                  <c:v>0.286618444846293</c:v>
                </c:pt>
                <c:pt idx="1">
                  <c:v>0.292325353136117</c:v>
                </c:pt>
                <c:pt idx="3">
                  <c:v>0.301415487094088</c:v>
                </c:pt>
                <c:pt idx="4">
                  <c:v>0.160952380952381</c:v>
                </c:pt>
                <c:pt idx="5">
                  <c:v>0.327647985562886</c:v>
                </c:pt>
                <c:pt idx="6">
                  <c:v>0.369587109768379</c:v>
                </c:pt>
                <c:pt idx="7">
                  <c:v>0.26952380952381</c:v>
                </c:pt>
              </c:numCache>
            </c:numRef>
          </c:val>
        </c:ser>
        <c:ser>
          <c:idx val="1"/>
          <c:order val="1"/>
          <c:tx>
            <c:strRef>
              <c:f>Dat!$B$66</c:f>
              <c:strCache>
                <c:ptCount val="1"/>
                <c:pt idx="0">
                  <c:v>общенациональная (государственная) идентичность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Dat!$D$64:$N$64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Dat!$D$66:$N$66</c:f>
              <c:numCache>
                <c:formatCode>0%</c:formatCode>
                <c:ptCount val="11"/>
                <c:pt idx="0">
                  <c:v>0.670886075949367</c:v>
                </c:pt>
                <c:pt idx="1">
                  <c:v>0.451861177373958</c:v>
                </c:pt>
                <c:pt idx="3">
                  <c:v>0.619483763530391</c:v>
                </c:pt>
                <c:pt idx="4">
                  <c:v>0.788571428571429</c:v>
                </c:pt>
                <c:pt idx="5">
                  <c:v>0.542813563222611</c:v>
                </c:pt>
                <c:pt idx="6">
                  <c:v>0.55337361530715</c:v>
                </c:pt>
                <c:pt idx="7">
                  <c:v>0.710476190476191</c:v>
                </c:pt>
              </c:numCache>
            </c:numRef>
          </c:val>
        </c:ser>
        <c:ser>
          <c:idx val="2"/>
          <c:order val="2"/>
          <c:tx>
            <c:strRef>
              <c:f>Dat!$B$67</c:f>
              <c:strCache>
                <c:ptCount val="1"/>
                <c:pt idx="0">
                  <c:v>интер- и мета-национальная идентичность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Dat!$D$64:$N$64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Dat!$D$67:$N$67</c:f>
              <c:numCache>
                <c:formatCode>0%</c:formatCode>
                <c:ptCount val="11"/>
                <c:pt idx="0">
                  <c:v>0.0343580470162749</c:v>
                </c:pt>
                <c:pt idx="1">
                  <c:v>0.233104295435331</c:v>
                </c:pt>
                <c:pt idx="3">
                  <c:v>0.0691090757701915</c:v>
                </c:pt>
                <c:pt idx="4">
                  <c:v>0.0419047619047619</c:v>
                </c:pt>
                <c:pt idx="5">
                  <c:v>0.118250100293796</c:v>
                </c:pt>
                <c:pt idx="6">
                  <c:v>0.0709969788519638</c:v>
                </c:pt>
                <c:pt idx="7">
                  <c:v>0.0142857142857143</c:v>
                </c:pt>
              </c:numCache>
            </c:numRef>
          </c:val>
        </c:ser>
        <c:ser>
          <c:idx val="3"/>
          <c:order val="3"/>
          <c:tx>
            <c:strRef>
              <c:f>Dat!$B$68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Dat!$D$64:$N$64</c:f>
              <c:strCache>
                <c:ptCount val="11"/>
                <c:pt idx="0">
                  <c:v>Армения</c:v>
                </c:pt>
                <c:pt idx="1">
                  <c:v>Беларусь</c:v>
                </c:pt>
                <c:pt idx="2">
                  <c:v>Грузия</c:v>
                </c:pt>
                <c:pt idx="3">
                  <c:v>Казахстан</c:v>
                </c:pt>
                <c:pt idx="4">
                  <c:v>Кыргызстан</c:v>
                </c:pt>
                <c:pt idx="5">
                  <c:v>Молдова</c:v>
                </c:pt>
                <c:pt idx="6">
                  <c:v>Россия</c:v>
                </c:pt>
                <c:pt idx="7">
                  <c:v>Таджикистан</c:v>
                </c:pt>
                <c:pt idx="8">
                  <c:v>Туркменистан</c:v>
                </c:pt>
                <c:pt idx="9">
                  <c:v>Узбекистан</c:v>
                </c:pt>
                <c:pt idx="10">
                  <c:v>Украина</c:v>
                </c:pt>
              </c:strCache>
            </c:strRef>
          </c:cat>
          <c:val>
            <c:numRef>
              <c:f>Dat!$D$68:$N$68</c:f>
              <c:numCache>
                <c:formatCode>0%</c:formatCode>
                <c:ptCount val="11"/>
                <c:pt idx="0">
                  <c:v>0.00813743218806507</c:v>
                </c:pt>
                <c:pt idx="1">
                  <c:v>0.0227091740545992</c:v>
                </c:pt>
                <c:pt idx="3">
                  <c:v>0.01</c:v>
                </c:pt>
                <c:pt idx="4">
                  <c:v>0.00857142857142857</c:v>
                </c:pt>
                <c:pt idx="5">
                  <c:v>0.011288350920699</c:v>
                </c:pt>
                <c:pt idx="6">
                  <c:v>0.00503524672708963</c:v>
                </c:pt>
                <c:pt idx="7">
                  <c:v>0.00571428571428571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562329520"/>
        <c:axId val="-1629719280"/>
      </c:barChart>
      <c:catAx>
        <c:axId val="-1562329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-1629719280"/>
        <c:crosses val="autoZero"/>
        <c:auto val="1"/>
        <c:lblAlgn val="ctr"/>
        <c:lblOffset val="100"/>
        <c:noMultiLvlLbl val="0"/>
      </c:catAx>
      <c:valAx>
        <c:axId val="-1629719280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-156232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473668270396"/>
          <c:y val="0.162576569124186"/>
          <c:w val="0.177241374668774"/>
          <c:h val="0.44947869772554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0.37564</cdr:x>
      <cdr:y>0.80625</cdr:y>
    </cdr:from>
    <cdr:to>
      <cdr:x>0.70552</cdr:x>
      <cdr:y>0.89105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443936" y="3831726"/>
          <a:ext cx="3024336" cy="403014"/>
        </a:xfrm>
        <a:prstGeom xmlns:a="http://schemas.openxmlformats.org/drawingml/2006/main" prst="wedgeRoundRectCallout">
          <a:avLst>
            <a:gd name="adj1" fmla="val -6870"/>
            <a:gd name="adj2" fmla="val -112720"/>
            <a:gd name="adj3" fmla="val 16667"/>
          </a:avLst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i="1"/>
            <a:t>Жителем своего города, села, поселка .... </a:t>
          </a:r>
          <a:br>
            <a:rPr lang="ru-RU" i="1"/>
          </a:b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/>
            <a:t> жителем своего региона (области, края)</a:t>
          </a:r>
        </a:p>
      </cdr:txBody>
    </cdr:sp>
  </cdr:relSizeAnchor>
  <cdr:relSizeAnchor xmlns:cdr="http://schemas.openxmlformats.org/drawingml/2006/chartDrawing">
    <cdr:from>
      <cdr:x>0.3601</cdr:x>
      <cdr:y>0.54063</cdr:y>
    </cdr:from>
    <cdr:to>
      <cdr:x>0.68149</cdr:x>
      <cdr:y>0.61756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3255552" y="2458498"/>
          <a:ext cx="2905586" cy="349814"/>
        </a:xfrm>
        <a:prstGeom xmlns:a="http://schemas.openxmlformats.org/drawingml/2006/main" prst="wedgeRoundRectCallout">
          <a:avLst>
            <a:gd name="adj1" fmla="val 13290"/>
            <a:gd name="adj2" fmla="val -260028"/>
            <a:gd name="adj3" fmla="val 16667"/>
          </a:avLst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i="1" dirty="0"/>
            <a:t>Жителем (гражданином)</a:t>
          </a:r>
          <a:r>
            <a:rPr lang="ru-RU" i="1" baseline="0" dirty="0"/>
            <a:t> </a:t>
          </a:r>
          <a:r>
            <a:rPr lang="ru-RU" i="1" dirty="0"/>
            <a:t>своей страны</a:t>
          </a:r>
        </a:p>
      </cdr:txBody>
    </cdr:sp>
  </cdr:relSizeAnchor>
  <cdr:relSizeAnchor xmlns:cdr="http://schemas.openxmlformats.org/drawingml/2006/chartDrawing">
    <cdr:from>
      <cdr:x>0.24212</cdr:x>
      <cdr:y>0.19697</cdr:y>
    </cdr:from>
    <cdr:to>
      <cdr:x>0.6445</cdr:x>
      <cdr:y>0.32955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2219800" y="936104"/>
          <a:ext cx="3689046" cy="630111"/>
        </a:xfrm>
        <a:prstGeom xmlns:a="http://schemas.openxmlformats.org/drawingml/2006/main" prst="wedgeRoundRectCallout">
          <a:avLst>
            <a:gd name="adj1" fmla="val 27029"/>
            <a:gd name="adj2" fmla="val -106359"/>
            <a:gd name="adj3" fmla="val 16667"/>
          </a:avLst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i="1"/>
            <a:t>Гражданином СНГ, Союза стран бывшего СССР .... </a:t>
          </a:r>
          <a:br>
            <a:rPr lang="ru-RU" i="1"/>
          </a:br>
          <a:r>
            <a:rPr lang="el-GR" i="1"/>
            <a:t>∩</a:t>
          </a:r>
          <a:r>
            <a:rPr lang="ru-RU" i="1"/>
            <a:t> европейцем</a:t>
          </a:r>
          <a:r>
            <a:rPr lang="ru-RU" i="1" baseline="0"/>
            <a:t> </a:t>
          </a: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 baseline="0"/>
            <a:t> азиатом </a:t>
          </a:r>
          <a:br>
            <a:rPr lang="ru-RU" i="1" baseline="0"/>
          </a:b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 baseline="0"/>
            <a:t>гражданином мира (жителем планеты Земля)...</a:t>
          </a:r>
          <a:endParaRPr lang="ru-RU" i="1"/>
        </a:p>
      </cdr:txBody>
    </cdr:sp>
  </cdr:relSizeAnchor>
  <cdr:relSizeAnchor xmlns:cdr="http://schemas.openxmlformats.org/drawingml/2006/chartDrawing">
    <cdr:from>
      <cdr:x>0.83119</cdr:x>
      <cdr:y>0.96019</cdr:y>
    </cdr:from>
    <cdr:to>
      <cdr:x>0.99401</cdr:x>
      <cdr:y>0.99411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39063" y="5841999"/>
          <a:ext cx="1516062" cy="20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>
              <a:solidFill>
                <a:schemeClr val="accent2">
                  <a:lumMod val="75000"/>
                </a:schemeClr>
              </a:solidFill>
            </a:rPr>
            <a:t>© Евразийский монитор, 2014</a:t>
          </a:r>
        </a:p>
      </cdr:txBody>
    </cdr:sp>
  </cdr:relSizeAnchor>
  <cdr:relSizeAnchor xmlns:cdr="http://schemas.openxmlformats.org/drawingml/2006/chartDrawing">
    <cdr:from>
      <cdr:x>0.84056</cdr:x>
      <cdr:y>0.68623</cdr:y>
    </cdr:from>
    <cdr:to>
      <cdr:x>0.9889</cdr:x>
      <cdr:y>0.878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826375" y="4175125"/>
          <a:ext cx="1381125" cy="11668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u="sng"/>
            <a:t>Примечание.</a:t>
          </a:r>
          <a:r>
            <a:rPr lang="ru-RU" sz="1100" u="sng" baseline="0"/>
            <a:t> </a:t>
          </a:r>
          <a:r>
            <a:rPr lang="ru-RU" sz="1100" baseline="0"/>
            <a:t>Варианты ответов перечислялись в порядке от "жителя своего города" до "гражданина мира"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0.4092</cdr:x>
      <cdr:y>0.80625</cdr:y>
    </cdr:from>
    <cdr:to>
      <cdr:x>0.73059</cdr:x>
      <cdr:y>0.89105</cdr:y>
    </cdr:to>
    <cdr:sp macro="" textlink="">
      <cdr:nvSpPr>
        <cdr:cNvPr id="2" name="Скругленная прямоугольная выноска 1"/>
        <cdr:cNvSpPr/>
      </cdr:nvSpPr>
      <cdr:spPr>
        <a:xfrm xmlns:a="http://schemas.openxmlformats.org/drawingml/2006/main">
          <a:off x="3806685" y="4902101"/>
          <a:ext cx="2989811" cy="515594"/>
        </a:xfrm>
        <a:prstGeom xmlns:a="http://schemas.openxmlformats.org/drawingml/2006/main" prst="wedgeRoundRectCallout">
          <a:avLst>
            <a:gd name="adj1" fmla="val -36870"/>
            <a:gd name="adj2" fmla="val -194313"/>
            <a:gd name="adj3" fmla="val 16667"/>
          </a:avLst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i="1"/>
            <a:t>Жителем своего города, села, поселка .... </a:t>
          </a:r>
          <a:br>
            <a:rPr lang="ru-RU" i="1"/>
          </a:b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/>
            <a:t> жителем своего региона (области, края)</a:t>
          </a:r>
        </a:p>
      </cdr:txBody>
    </cdr:sp>
  </cdr:relSizeAnchor>
  <cdr:relSizeAnchor xmlns:cdr="http://schemas.openxmlformats.org/drawingml/2006/chartDrawing">
    <cdr:from>
      <cdr:x>0.45993</cdr:x>
      <cdr:y>0.52888</cdr:y>
    </cdr:from>
    <cdr:to>
      <cdr:x>0.78132</cdr:x>
      <cdr:y>0.58315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4278607" y="3215661"/>
          <a:ext cx="2989811" cy="329968"/>
        </a:xfrm>
        <a:prstGeom xmlns:a="http://schemas.openxmlformats.org/drawingml/2006/main" prst="wedgeRoundRectCallout">
          <a:avLst>
            <a:gd name="adj1" fmla="val -56533"/>
            <a:gd name="adj2" fmla="val -166212"/>
            <a:gd name="adj3" fmla="val 16667"/>
          </a:avLst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i="1"/>
            <a:t>Жителем (гражданином)</a:t>
          </a:r>
          <a:r>
            <a:rPr lang="ru-RU" i="1" baseline="0"/>
            <a:t> </a:t>
          </a:r>
          <a:r>
            <a:rPr lang="ru-RU" i="1"/>
            <a:t>своей страны</a:t>
          </a:r>
        </a:p>
      </cdr:txBody>
    </cdr:sp>
  </cdr:relSizeAnchor>
  <cdr:relSizeAnchor xmlns:cdr="http://schemas.openxmlformats.org/drawingml/2006/chartDrawing">
    <cdr:from>
      <cdr:x>0.24467</cdr:x>
      <cdr:y>0.21578</cdr:y>
    </cdr:from>
    <cdr:to>
      <cdr:x>0.64705</cdr:x>
      <cdr:y>0.32615</cdr:y>
    </cdr:to>
    <cdr:sp macro="" textlink="">
      <cdr:nvSpPr>
        <cdr:cNvPr id="4" name="Скругленная прямоугольная выноска 3"/>
        <cdr:cNvSpPr/>
      </cdr:nvSpPr>
      <cdr:spPr>
        <a:xfrm xmlns:a="http://schemas.openxmlformats.org/drawingml/2006/main">
          <a:off x="2276104" y="1311969"/>
          <a:ext cx="3743240" cy="671064"/>
        </a:xfrm>
        <a:prstGeom xmlns:a="http://schemas.openxmlformats.org/drawingml/2006/main" prst="wedgeRoundRectCallout">
          <a:avLst>
            <a:gd name="adj1" fmla="val -67333"/>
            <a:gd name="adj2" fmla="val -94531"/>
            <a:gd name="adj3" fmla="val 16667"/>
          </a:avLst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i="1"/>
            <a:t>Гражданином СНГ, Союза стран бывшего СССР .... </a:t>
          </a:r>
          <a:br>
            <a:rPr lang="ru-RU" i="1"/>
          </a:br>
          <a:r>
            <a:rPr lang="el-GR" i="1"/>
            <a:t>∩</a:t>
          </a:r>
          <a:r>
            <a:rPr lang="ru-RU" i="1"/>
            <a:t> европейцем</a:t>
          </a:r>
          <a:r>
            <a:rPr lang="ru-RU" i="1" baseline="0"/>
            <a:t> </a:t>
          </a: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 baseline="0"/>
            <a:t> азиатом </a:t>
          </a:r>
          <a:br>
            <a:rPr lang="ru-RU" i="1" baseline="0"/>
          </a:br>
          <a:r>
            <a:rPr lang="el-GR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∩</a:t>
          </a:r>
          <a:r>
            <a:rPr lang="ru-RU" sz="1100" i="1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i="1" baseline="0"/>
            <a:t>гражданином мира (жителем планеты Земля)...</a:t>
          </a:r>
          <a:endParaRPr lang="ru-RU" i="1"/>
        </a:p>
      </cdr:txBody>
    </cdr:sp>
  </cdr:relSizeAnchor>
  <cdr:relSizeAnchor xmlns:cdr="http://schemas.openxmlformats.org/drawingml/2006/chartDrawing">
    <cdr:from>
      <cdr:x>0.83119</cdr:x>
      <cdr:y>0.96019</cdr:y>
    </cdr:from>
    <cdr:to>
      <cdr:x>0.99401</cdr:x>
      <cdr:y>0.99411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39063" y="5841999"/>
          <a:ext cx="1516062" cy="20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>
              <a:solidFill>
                <a:schemeClr val="accent2">
                  <a:lumMod val="75000"/>
                </a:schemeClr>
              </a:solidFill>
            </a:rPr>
            <a:t>© Евразийский монитор, 2016</a:t>
          </a:r>
        </a:p>
      </cdr:txBody>
    </cdr:sp>
  </cdr:relSizeAnchor>
  <cdr:relSizeAnchor xmlns:cdr="http://schemas.openxmlformats.org/drawingml/2006/chartDrawing">
    <cdr:from>
      <cdr:x>0.84056</cdr:x>
      <cdr:y>0.68623</cdr:y>
    </cdr:from>
    <cdr:to>
      <cdr:x>0.9889</cdr:x>
      <cdr:y>0.878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826375" y="4175125"/>
          <a:ext cx="1381125" cy="1166813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u="sng"/>
            <a:t>Примечание.</a:t>
          </a:r>
          <a:r>
            <a:rPr lang="ru-RU" sz="1100" u="sng" baseline="0"/>
            <a:t> </a:t>
          </a:r>
          <a:r>
            <a:rPr lang="ru-RU" sz="1100" baseline="0"/>
            <a:t>Варианты ответов перечислялись в порядке от "жителя своего города" до "гражданина мира"</a:t>
          </a:r>
          <a:endParaRPr lang="ru-RU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4A759-C965-4642-B256-5C6018ED5ABA}" type="datetimeFigureOut">
              <a:rPr lang="ru-RU" smtClean="0"/>
              <a:t>05.05.19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8A78D-8F11-4874-A8E5-8C7DFB6A7F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19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8A78D-8F11-4874-A8E5-8C7DFB6A7F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78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8A78D-8F11-4874-A8E5-8C7DFB6A7F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94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pic>
        <p:nvPicPr>
          <p:cNvPr id="4" name="Picture 10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52359"/>
            <a:ext cx="432048" cy="27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05000"/>
            <a:ext cx="7772400" cy="435768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1AF863-4127-4598-ADBF-8BEE0F304E9F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8" name="Picture 10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52359"/>
            <a:ext cx="432048" cy="27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09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4" name="Picture 10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52359"/>
            <a:ext cx="432048" cy="27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pic>
        <p:nvPicPr>
          <p:cNvPr id="3" name="Picture 10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52359"/>
            <a:ext cx="432048" cy="27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52359"/>
            <a:ext cx="432048" cy="27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532440" y="6308725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3C6710B2-E072-4FCC-A359-E020C91FA959}" type="slidenum">
              <a:rPr lang="fr-FR" b="1" smtClean="0">
                <a:solidFill>
                  <a:srgbClr val="336699"/>
                </a:solidFill>
              </a:rPr>
              <a:pPr/>
              <a:t>‹#›</a:t>
            </a:fld>
            <a:endParaRPr lang="fr-FR" b="1" dirty="0">
              <a:solidFill>
                <a:srgbClr val="336699"/>
              </a:solidFill>
            </a:endParaRPr>
          </a:p>
        </p:txBody>
      </p:sp>
      <p:pic>
        <p:nvPicPr>
          <p:cNvPr id="1039" name="Picture 15" descr="Imcxwlezpage1fdslldsImage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260350"/>
            <a:ext cx="9144000" cy="13160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Imcxwlezpage1fdsll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12775" y="260648"/>
            <a:ext cx="7918450" cy="32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Tahoma" panose="020B0604030504040204" pitchFamily="34" charset="0"/>
              </a:rPr>
              <a:t>Территориальная идентичность в странах СНГ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ru-RU" sz="2400" b="1" dirty="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en-US" altLang="ru-RU" sz="2400" b="1" dirty="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en-US" altLang="ru-RU" sz="240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en-US" altLang="ru-RU" sz="24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en-US" altLang="ru-RU" sz="2400" dirty="0">
                <a:solidFill>
                  <a:schemeClr val="bg1"/>
                </a:solidFill>
                <a:latin typeface="Tahoma" panose="020B0604030504040204" pitchFamily="34" charset="0"/>
              </a:rPr>
              <a:t/>
            </a:r>
            <a:br>
              <a:rPr lang="en-US" altLang="ru-RU" sz="2400" dirty="0">
                <a:solidFill>
                  <a:schemeClr val="bg1"/>
                </a:solidFill>
                <a:latin typeface="Tahoma" panose="020B0604030504040204" pitchFamily="34" charset="0"/>
              </a:rPr>
            </a:br>
            <a:r>
              <a:rPr lang="en-US" altLang="ru-RU" sz="2400" dirty="0" smtClean="0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ru-RU" altLang="ru-RU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</a:rPr>
              <a:t>Некоторые результаты сравнительных исследований</a:t>
            </a:r>
            <a:endParaRPr lang="ru-RU" altLang="ru-RU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pic>
        <p:nvPicPr>
          <p:cNvPr id="5" name="Picture 10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56270"/>
            <a:ext cx="11461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24328" y="6136729"/>
            <a:ext cx="1332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03.07.2017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3"/>
          <p:cNvSpPr/>
          <p:nvPr/>
        </p:nvSpPr>
        <p:spPr>
          <a:xfrm>
            <a:off x="287461" y="980728"/>
            <a:ext cx="8533011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Кем Вы лично считаете (ощущаете) себя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в </a:t>
            </a:r>
            <a:r>
              <a:rPr lang="ru-RU" sz="2000" b="1" i="1" dirty="0"/>
              <a:t>первую очередь</a:t>
            </a:r>
            <a:r>
              <a:rPr lang="ru-RU" sz="2000" b="1" i="1" dirty="0" smtClean="0"/>
              <a:t>? </a:t>
            </a:r>
            <a:r>
              <a:rPr lang="ru-RU" sz="2000" b="1" i="1" dirty="0" smtClean="0">
                <a:solidFill>
                  <a:srgbClr val="FF0000"/>
                </a:solidFill>
              </a:rPr>
              <a:t>(2014)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590624"/>
              </p:ext>
            </p:extLst>
          </p:nvPr>
        </p:nvGraphicFramePr>
        <p:xfrm>
          <a:off x="-24064" y="1844824"/>
          <a:ext cx="91680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7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3"/>
          <p:cNvSpPr/>
          <p:nvPr/>
        </p:nvSpPr>
        <p:spPr>
          <a:xfrm>
            <a:off x="287461" y="980728"/>
            <a:ext cx="8533011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/>
              <a:t>Кем Вы лично считаете (ощущаете) себя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>в </a:t>
            </a:r>
            <a:r>
              <a:rPr lang="ru-RU" sz="2000" b="1" i="1" dirty="0"/>
              <a:t>первую очередь</a:t>
            </a:r>
            <a:r>
              <a:rPr lang="ru-RU" sz="2000" b="1" i="1" dirty="0" smtClean="0"/>
              <a:t>? </a:t>
            </a:r>
            <a:r>
              <a:rPr lang="ru-RU" sz="2000" b="1" i="1" dirty="0" smtClean="0">
                <a:solidFill>
                  <a:srgbClr val="FF0000"/>
                </a:solidFill>
              </a:rPr>
              <a:t>(2016)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71431"/>
              </p:ext>
            </p:extLst>
          </p:nvPr>
        </p:nvGraphicFramePr>
        <p:xfrm>
          <a:off x="-76200" y="1628800"/>
          <a:ext cx="91126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95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41350" y="692696"/>
            <a:ext cx="77724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200" b="1" dirty="0">
                <a:solidFill>
                  <a:schemeClr val="bg1"/>
                </a:solidFill>
                <a:latin typeface="Tahoma" pitchFamily="34" charset="0"/>
              </a:rPr>
              <a:t>Подробности и комментарии</a:t>
            </a: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857250" y="1700213"/>
            <a:ext cx="7632700" cy="33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457200" indent="-4572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Более подробная информация о проекте </a:t>
            </a: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</a:rPr>
              <a:t>«Евразийский монитор» </a:t>
            </a: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может быть предоставлена по дополнительному запросу. </a:t>
            </a:r>
            <a:endParaRPr lang="ru-RU" altLang="ru-RU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95000"/>
              </a:lnSpc>
              <a:spcBef>
                <a:spcPct val="50000"/>
              </a:spcBef>
              <a:buFontTx/>
              <a:buNone/>
            </a:pPr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endParaRPr lang="en-US" altLang="ru-RU" sz="2400" b="1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ru-RU" sz="2000" b="1" dirty="0">
                <a:solidFill>
                  <a:srgbClr val="000066"/>
                </a:solidFill>
                <a:latin typeface="Arial" panose="020B0604020202020204" pitchFamily="34" charset="0"/>
              </a:rPr>
              <a:t>E-mail: </a:t>
            </a:r>
            <a:r>
              <a:rPr lang="en-US" altLang="ru-RU" sz="2000" b="1" u="sng" dirty="0">
                <a:solidFill>
                  <a:srgbClr val="0000FF"/>
                </a:solidFill>
                <a:latin typeface="Arial" panose="020B0604020202020204" pitchFamily="34" charset="0"/>
              </a:rPr>
              <a:t>info@eurasiamonitor.org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altLang="ru-RU" sz="2400" b="1" u="sng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2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ru-RU" sz="2400" b="1" dirty="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r>
              <a:rPr lang="en-US" altLang="ru-RU" sz="2000" b="1" dirty="0">
                <a:solidFill>
                  <a:srgbClr val="000066"/>
                </a:solidFill>
                <a:latin typeface="Arial" panose="020B0604020202020204" pitchFamily="34" charset="0"/>
              </a:rPr>
              <a:t>Web-site: </a:t>
            </a:r>
            <a:r>
              <a:rPr lang="en-US" altLang="ru-RU" sz="2000" b="1" u="sng" dirty="0">
                <a:solidFill>
                  <a:srgbClr val="0000FF"/>
                </a:solidFill>
                <a:latin typeface="Arial" panose="020B0604020202020204" pitchFamily="34" charset="0"/>
              </a:rPr>
              <a:t>www.eurasiamonitor.org</a:t>
            </a:r>
            <a:endParaRPr lang="ru-RU" altLang="ru-RU" sz="2000" b="1" dirty="0">
              <a:solidFill>
                <a:srgbClr val="800000"/>
              </a:solidFill>
              <a:latin typeface="Tahoma" panose="020B0604030504040204" pitchFamily="34" charset="0"/>
            </a:endParaRPr>
          </a:p>
        </p:txBody>
      </p:sp>
      <p:sp>
        <p:nvSpPr>
          <p:cNvPr id="26629" name="TextBox 1"/>
          <p:cNvSpPr txBox="1">
            <a:spLocks noChangeArrowheads="1"/>
          </p:cNvSpPr>
          <p:nvPr/>
        </p:nvSpPr>
        <p:spPr bwMode="auto">
          <a:xfrm>
            <a:off x="641350" y="5375294"/>
            <a:ext cx="8064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˃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Calibri" panose="020F0502020204030204" pitchFamily="34" charset="0"/>
              <a:buChar char="+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Международное исследовательское агентство «Евразийский монитор»</a:t>
            </a:r>
          </a:p>
        </p:txBody>
      </p:sp>
      <p:pic>
        <p:nvPicPr>
          <p:cNvPr id="26630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924402"/>
            <a:ext cx="11811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453336"/>
            <a:ext cx="11156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5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140</Words>
  <Application>Microsoft Macintosh PowerPoint</Application>
  <PresentationFormat>Экран (4:3)</PresentationFormat>
  <Paragraphs>24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Tahoma</vt:lpstr>
      <vt:lpstr>Times New Roman</vt:lpstr>
      <vt:lpstr>Arial</vt:lpstr>
      <vt:lpstr>Modèle par défaut</vt:lpstr>
      <vt:lpstr>Презентация PowerPoint</vt:lpstr>
      <vt:lpstr>Презентация PowerPoint</vt:lpstr>
      <vt:lpstr>Презентация PowerPoint</vt:lpstr>
      <vt:lpstr>Подробности и комментарии</vt:lpstr>
    </vt:vector>
  </TitlesOfParts>
  <Company>Евразийский монитор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Задорин И.В., Гуркина О.А.</dc:creator>
  <cp:lastModifiedBy>Сапонова Анастасия Владимировна</cp:lastModifiedBy>
  <cp:revision>76</cp:revision>
  <dcterms:created xsi:type="dcterms:W3CDTF">2009-03-23T15:23:24Z</dcterms:created>
  <dcterms:modified xsi:type="dcterms:W3CDTF">2019-05-05T18:29:47Z</dcterms:modified>
</cp:coreProperties>
</file>